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809" r:id="rId5"/>
    <p:sldId id="1290" r:id="rId6"/>
    <p:sldId id="1251" r:id="rId7"/>
    <p:sldId id="1292" r:id="rId8"/>
    <p:sldId id="1293" r:id="rId9"/>
    <p:sldId id="1294" r:id="rId10"/>
    <p:sldId id="1296" r:id="rId11"/>
    <p:sldId id="1295" r:id="rId12"/>
    <p:sldId id="1297" r:id="rId13"/>
  </p:sldIdLst>
  <p:sldSz cx="12192000" cy="6858000"/>
  <p:notesSz cx="6811963" cy="994251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6600"/>
    <a:srgbClr val="339933"/>
    <a:srgbClr val="004080"/>
    <a:srgbClr val="FF9900"/>
    <a:srgbClr val="FF3399"/>
    <a:srgbClr val="CCFFCC"/>
    <a:srgbClr val="666699"/>
    <a:srgbClr val="FFFF0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3AC3D8-D49C-4A63-8465-8EF32E59D349}" v="12" dt="2022-03-03T16:38:27.5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66" autoAdjust="0"/>
    <p:restoredTop sz="94624" autoAdjust="0"/>
  </p:normalViewPr>
  <p:slideViewPr>
    <p:cSldViewPr>
      <p:cViewPr varScale="1">
        <p:scale>
          <a:sx n="81" d="100"/>
          <a:sy n="81" d="100"/>
        </p:scale>
        <p:origin x="926" y="62"/>
      </p:cViewPr>
      <p:guideLst>
        <p:guide orient="horz" pos="2160"/>
        <p:guide pos="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48" cy="497683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9193" y="0"/>
            <a:ext cx="2951148" cy="497683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4F681269-E239-4270-8659-446BA2C71B4C}" type="datetimeFigureOut">
              <a:rPr lang="it-IT" smtClean="0"/>
              <a:pPr/>
              <a:t>03/03/2022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4830"/>
            <a:ext cx="2951148" cy="497683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9193" y="9444830"/>
            <a:ext cx="2951148" cy="497683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7EB55D76-09D4-417C-AB87-97A024A9A88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2281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850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114" y="0"/>
            <a:ext cx="2951850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6125"/>
            <a:ext cx="6630987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264" y="4722694"/>
            <a:ext cx="4995440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388"/>
            <a:ext cx="2951850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114" y="9445388"/>
            <a:ext cx="2951850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96B06729-AA6B-4012-A4F4-86642BC4F01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22212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0008" indent="-288465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3859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5402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6945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848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0032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1576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311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23087">
              <a:defRPr/>
            </a:pPr>
            <a:fld id="{2373FE1D-AE3C-4079-8E47-CA9E428D16BD}" type="slidenum">
              <a:rPr lang="it-IT" altLang="it-IT" sz="1200" baseline="0">
                <a:solidFill>
                  <a:srgbClr val="000000"/>
                </a:solidFill>
              </a:rPr>
              <a:pPr defTabSz="923087">
                <a:defRPr/>
              </a:pPr>
              <a:t>1</a:t>
            </a:fld>
            <a:endParaRPr lang="it-IT" altLang="it-IT" sz="1200" baseline="0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25" y="741363"/>
            <a:ext cx="6592888" cy="37084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1419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0008" indent="-288465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3859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5402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6945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848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0032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1576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311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23087">
              <a:defRPr/>
            </a:pPr>
            <a:fld id="{A1700BAD-4D09-40A4-944F-CA2FB600C2F5}" type="slidenum">
              <a:rPr lang="it-IT" altLang="it-IT" sz="1200" baseline="0">
                <a:solidFill>
                  <a:srgbClr val="000000"/>
                </a:solidFill>
              </a:rPr>
              <a:pPr defTabSz="923087">
                <a:defRPr/>
              </a:pPr>
              <a:t>2</a:t>
            </a:fld>
            <a:endParaRPr lang="it-IT" altLang="it-IT" sz="1200" baseline="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25" y="741363"/>
            <a:ext cx="6592888" cy="37084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8703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0008" indent="-288465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3859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5402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6945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848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0032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1576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311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23087">
              <a:defRPr/>
            </a:pPr>
            <a:fld id="{A1700BAD-4D09-40A4-944F-CA2FB600C2F5}" type="slidenum">
              <a:rPr lang="it-IT" altLang="it-IT" sz="1200" baseline="0">
                <a:solidFill>
                  <a:srgbClr val="000000"/>
                </a:solidFill>
              </a:rPr>
              <a:pPr defTabSz="923087">
                <a:defRPr/>
              </a:pPr>
              <a:t>3</a:t>
            </a:fld>
            <a:endParaRPr lang="it-IT" altLang="it-IT" sz="1200" baseline="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25" y="741363"/>
            <a:ext cx="6592888" cy="37084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240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0008" indent="-288465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3859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5402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6945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848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0032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1576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311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23087">
              <a:defRPr/>
            </a:pPr>
            <a:fld id="{A1700BAD-4D09-40A4-944F-CA2FB600C2F5}" type="slidenum">
              <a:rPr lang="it-IT" altLang="it-IT" sz="1200" baseline="0">
                <a:solidFill>
                  <a:srgbClr val="000000"/>
                </a:solidFill>
              </a:rPr>
              <a:pPr defTabSz="923087">
                <a:defRPr/>
              </a:pPr>
              <a:t>4</a:t>
            </a:fld>
            <a:endParaRPr lang="it-IT" altLang="it-IT" sz="1200" baseline="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25" y="741363"/>
            <a:ext cx="6592888" cy="37084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2276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0008" indent="-288465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3859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5402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6945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848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0032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1576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311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23087">
              <a:defRPr/>
            </a:pPr>
            <a:fld id="{A1700BAD-4D09-40A4-944F-CA2FB600C2F5}" type="slidenum">
              <a:rPr lang="it-IT" altLang="it-IT" sz="1200" baseline="0">
                <a:solidFill>
                  <a:srgbClr val="000000"/>
                </a:solidFill>
              </a:rPr>
              <a:pPr defTabSz="923087">
                <a:defRPr/>
              </a:pPr>
              <a:t>5</a:t>
            </a:fld>
            <a:endParaRPr lang="it-IT" altLang="it-IT" sz="1200" baseline="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25" y="741363"/>
            <a:ext cx="6592888" cy="37084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2144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0008" indent="-288465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3859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5402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6945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848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0032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1576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311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23087">
              <a:defRPr/>
            </a:pPr>
            <a:fld id="{A1700BAD-4D09-40A4-944F-CA2FB600C2F5}" type="slidenum">
              <a:rPr lang="it-IT" altLang="it-IT" sz="1200" baseline="0">
                <a:solidFill>
                  <a:srgbClr val="000000"/>
                </a:solidFill>
              </a:rPr>
              <a:pPr defTabSz="923087">
                <a:defRPr/>
              </a:pPr>
              <a:t>6</a:t>
            </a:fld>
            <a:endParaRPr lang="it-IT" altLang="it-IT" sz="1200" baseline="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25" y="741363"/>
            <a:ext cx="6592888" cy="37084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7050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0008" indent="-288465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3859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5402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6945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848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0032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1576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311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23087">
              <a:defRPr/>
            </a:pPr>
            <a:fld id="{A1700BAD-4D09-40A4-944F-CA2FB600C2F5}" type="slidenum">
              <a:rPr lang="it-IT" altLang="it-IT" sz="1200" baseline="0">
                <a:solidFill>
                  <a:srgbClr val="000000"/>
                </a:solidFill>
              </a:rPr>
              <a:pPr defTabSz="923087">
                <a:defRPr/>
              </a:pPr>
              <a:t>7</a:t>
            </a:fld>
            <a:endParaRPr lang="it-IT" altLang="it-IT" sz="1200" baseline="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25" y="741363"/>
            <a:ext cx="6592888" cy="37084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6271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0008" indent="-288465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3859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5402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6945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848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0032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1576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311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2308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700BAD-4D09-40A4-944F-CA2FB600C2F5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308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25" y="741363"/>
            <a:ext cx="6592888" cy="37084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240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0008" indent="-288465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53859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15402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76945" indent="-230772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3848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0032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1576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3119" indent="-230772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2308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700BAD-4D09-40A4-944F-CA2FB600C2F5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2308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4625" y="741363"/>
            <a:ext cx="6592888" cy="37084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4793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8FC174-F65C-40FC-BE1F-F68EDBF1F43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49544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DB1BB-A462-4293-A2E2-65CA1D917C6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30210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6E28B2-A282-42E7-9083-B023D59BE74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35381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F88BEC-75E7-47BF-B681-12850938A3D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510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9CE32-5CD2-4833-93A6-C36450F1FE1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982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B2FA03-1395-45C2-B8FD-82DE94799CE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7009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2DFD28-8755-4038-86F0-1DFF18D64EE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5272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948FFA-5E60-4206-B9B7-BA04D4CFD8A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69400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6CA497-5EE4-41DB-AE18-4360813DF89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94705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673F82-2C0A-4CCD-8716-115EF0593C0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71014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CBEECA-787B-4B69-A5A1-13BBD0C0AD8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4751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fld id="{99E02690-170E-431B-97AB-5051C6AFF617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39A033B7-282C-427E-98AB-5E0221ECD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888" y="2854449"/>
            <a:ext cx="1079673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000" kern="0" baseline="0" dirty="0">
                <a:solidFill>
                  <a:srgbClr val="FFFFFF"/>
                </a:solidFill>
                <a:latin typeface="Lucida Sans" pitchFamily="34" charset="0"/>
              </a:rPr>
              <a:t>Le Imprese del Farmaco per la Natalità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000" kern="0" baseline="0" dirty="0">
                <a:solidFill>
                  <a:srgbClr val="FFFFFF"/>
                </a:solidFill>
                <a:latin typeface="Lucida Sans" pitchFamily="34" charset="0"/>
              </a:rPr>
              <a:t>Welfare e Cure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752710-99B7-4632-8637-449E5E3F3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888" y="4996408"/>
            <a:ext cx="273184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kern="0" baseline="0" dirty="0">
                <a:solidFill>
                  <a:srgbClr val="FFFFFF"/>
                </a:solidFill>
                <a:latin typeface="Lucida Sans" pitchFamily="34" charset="0"/>
              </a:rPr>
              <a:t>8 marzo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Sans" pitchFamily="34" charset="0"/>
                <a:ea typeface="ＭＳ Ｐゴシック" panose="020B0600070205080204" pitchFamily="34" charset="-128"/>
                <a:cs typeface="+mn-cs"/>
              </a:rPr>
              <a:t> 2022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Sans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5">
            <a:extLst>
              <a:ext uri="{FF2B5EF4-FFF2-40B4-BE49-F238E27FC236}">
                <a16:creationId xmlns:a16="http://schemas.microsoft.com/office/drawing/2014/main" id="{78FC9EE6-8ABE-4883-AFAC-C2AE4ED07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227" y="6231603"/>
            <a:ext cx="4464496" cy="240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67500" tIns="35100" rIns="67500" bIns="35100">
            <a:spAutoFit/>
          </a:bodyPr>
          <a:lstStyle/>
          <a:p>
            <a:pPr marL="0" marR="0" lvl="0" indent="0" algn="r" defTabSz="336947" rtl="0" eaLnBrk="0" fontAlgn="base" latinLnBrk="0" hangingPunct="0">
              <a:lnSpc>
                <a:spcPct val="100000"/>
              </a:lnSpc>
              <a:spcBef>
                <a:spcPts val="469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MS Gothic" pitchFamily="49" charset="-128"/>
                <a:cs typeface="+mn-cs"/>
              </a:rPr>
              <a:t>Fonte: elaborazioni su dati Istat, INPS, Farmindustria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8E81B619-A13D-4E3C-9DA7-0F48FF5A9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514" y="352410"/>
            <a:ext cx="10666110" cy="894733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>
            <a:lvl1pPr defTabSz="449263"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C9200"/>
              </a:buClr>
              <a:buSzPct val="100000"/>
              <a:buFontTx/>
              <a:buNone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/>
            </a:pPr>
            <a:r>
              <a:rPr kumimoji="0" lang="it-IT" sz="26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ＭＳ Ｐゴシック"/>
              </a:rPr>
              <a:t>Negli ultimi 5 anni la più alta crescita dell’occupazione in Italia, con spazi crescenti per giovani e donne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FAFADD8-CAC0-45AA-A7D6-106A2E76D6FF}"/>
              </a:ext>
            </a:extLst>
          </p:cNvPr>
          <p:cNvSpPr txBox="1"/>
          <p:nvPr/>
        </p:nvSpPr>
        <p:spPr>
          <a:xfrm>
            <a:off x="1127448" y="1434086"/>
            <a:ext cx="52565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Trend occupazione tra il 2016 e il 2021 </a:t>
            </a: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(</a:t>
            </a:r>
            <a:r>
              <a:rPr lang="it-IT" sz="1400" baseline="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var</a:t>
            </a: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. %)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97E44D9-1CE5-4CAF-BD10-FD7E45C255C5}"/>
              </a:ext>
            </a:extLst>
          </p:cNvPr>
          <p:cNvSpPr txBox="1"/>
          <p:nvPr/>
        </p:nvSpPr>
        <p:spPr>
          <a:xfrm>
            <a:off x="6312024" y="1442964"/>
            <a:ext cx="52565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Crescita occupazione tra il 2016 e il 2021 </a:t>
            </a: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(</a:t>
            </a:r>
            <a:r>
              <a:rPr lang="it-IT" sz="1400" baseline="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var</a:t>
            </a: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. %)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549022F1-0E56-4F0B-8370-9018B9972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132" y="2212835"/>
            <a:ext cx="32541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2,5%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F47158F7-5ABE-4DED-BA02-174364EFB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3640" y="2212835"/>
            <a:ext cx="32541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0,6%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D91346D8-4AEE-441F-8A39-99B415CF4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952" y="2416002"/>
            <a:ext cx="96340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>
                <a:ln>
                  <a:noFill/>
                </a:ln>
                <a:solidFill>
                  <a:srgbClr val="FF6600"/>
                </a:solidFill>
                <a:effectLst/>
                <a:latin typeface="Lucida Sans" panose="020B0602030504020204" pitchFamily="34" charset="0"/>
              </a:rPr>
              <a:t>Farmaceutica</a:t>
            </a: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49E76AF7-4ABE-4084-88F2-05251FC26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364" y="2444286"/>
            <a:ext cx="41517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>
                <a:ln>
                  <a:noFill/>
                </a:ln>
                <a:solidFill>
                  <a:srgbClr val="FF6600"/>
                </a:solidFill>
                <a:effectLst/>
                <a:latin typeface="Lucida Sans" panose="020B0602030504020204" pitchFamily="34" charset="0"/>
              </a:rPr>
              <a:t>10,5%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3901882F-8C9F-4639-9F65-8C335639C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3640" y="2444286"/>
            <a:ext cx="32541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>
                <a:ln>
                  <a:noFill/>
                </a:ln>
                <a:solidFill>
                  <a:srgbClr val="FF6600"/>
                </a:solidFill>
                <a:effectLst/>
                <a:latin typeface="Lucida Sans" panose="020B0602030504020204" pitchFamily="34" charset="0"/>
              </a:rPr>
              <a:t>0,9%</a:t>
            </a: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92E0E51B-2DB2-4621-8990-574133E98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952" y="2649629"/>
            <a:ext cx="74379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Alimentare</a:t>
            </a: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C63E1FCF-AB66-425B-8D3E-91C1532C2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6544" y="2675737"/>
            <a:ext cx="31899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7,1%</a:t>
            </a: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AB8025BD-A931-4921-BFA9-0B5BBA459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3565" y="2675737"/>
            <a:ext cx="36548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-0,1%</a:t>
            </a: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D6529147-31F6-415A-97EE-BC27B4B41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952" y="2883256"/>
            <a:ext cx="54822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Chimica</a:t>
            </a: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A547AA45-3385-4EE3-88EA-CDB48AC77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6544" y="2907188"/>
            <a:ext cx="31899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6,7%</a:t>
            </a: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3EB33BC7-B5BA-4B0A-B3E5-B14304ACD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0052" y="2907188"/>
            <a:ext cx="31899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0,9%</a:t>
            </a:r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2517F2C0-AC75-43B5-BCCA-E5C988B52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952" y="3116883"/>
            <a:ext cx="45204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Metalli</a:t>
            </a: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DED0ACA4-20F2-44C2-8BC9-B9AD0792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6544" y="3138639"/>
            <a:ext cx="31899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6,0%</a:t>
            </a:r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7BA15E11-4284-4832-A84D-1594E1905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0052" y="3138639"/>
            <a:ext cx="31899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0,1%</a:t>
            </a:r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B8C2067F-7A0E-4F29-A17D-EF2299502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952" y="3350510"/>
            <a:ext cx="125194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Mezzi di trasporto</a:t>
            </a:r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CB16D20A-2386-4900-BB10-6E0CFFD54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6544" y="3370090"/>
            <a:ext cx="31899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5,9%</a:t>
            </a:r>
          </a:p>
        </p:txBody>
      </p:sp>
      <p:sp>
        <p:nvSpPr>
          <p:cNvPr id="31" name="Rectangle 24">
            <a:extLst>
              <a:ext uri="{FF2B5EF4-FFF2-40B4-BE49-F238E27FC236}">
                <a16:creationId xmlns:a16="http://schemas.microsoft.com/office/drawing/2014/main" id="{3E7B7EAA-ED03-423E-B211-2F802B6D2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3565" y="3370090"/>
            <a:ext cx="36548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-0,1%</a:t>
            </a: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973ED341-CDB5-4A6D-AC8C-E5A6D8C53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952" y="3584137"/>
            <a:ext cx="70211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Meccanica</a:t>
            </a:r>
          </a:p>
        </p:txBody>
      </p:sp>
      <p:sp>
        <p:nvSpPr>
          <p:cNvPr id="33" name="Rectangle 26">
            <a:extLst>
              <a:ext uri="{FF2B5EF4-FFF2-40B4-BE49-F238E27FC236}">
                <a16:creationId xmlns:a16="http://schemas.microsoft.com/office/drawing/2014/main" id="{DD80B780-4351-433B-81AD-82133716C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6544" y="3601541"/>
            <a:ext cx="31899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4,0%</a:t>
            </a:r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158B81A3-6DFD-4CE8-AC41-961F2BF24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3565" y="3601541"/>
            <a:ext cx="36548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-0,8%</a:t>
            </a:r>
          </a:p>
        </p:txBody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AF703990-15C7-415D-959D-ADF9B31FE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952" y="3817764"/>
            <a:ext cx="162544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Industria manifatturiera</a:t>
            </a:r>
          </a:p>
        </p:txBody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9AC5972E-5788-4E72-89DB-CE4704F75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6544" y="3832992"/>
            <a:ext cx="31899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2,0%</a:t>
            </a:r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id="{F9AC3CFE-E683-49BA-9647-DC6296926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3565" y="3832992"/>
            <a:ext cx="36548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-0,1%</a:t>
            </a:r>
          </a:p>
        </p:txBody>
      </p:sp>
      <p:sp>
        <p:nvSpPr>
          <p:cNvPr id="38" name="Rectangle 31">
            <a:extLst>
              <a:ext uri="{FF2B5EF4-FFF2-40B4-BE49-F238E27FC236}">
                <a16:creationId xmlns:a16="http://schemas.microsoft.com/office/drawing/2014/main" id="{70FF4DD6-443F-4787-BA7E-3818AA076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952" y="4051391"/>
            <a:ext cx="7774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Informatica</a:t>
            </a:r>
          </a:p>
        </p:txBody>
      </p:sp>
      <p:sp>
        <p:nvSpPr>
          <p:cNvPr id="39" name="Rectangle 32">
            <a:extLst>
              <a:ext uri="{FF2B5EF4-FFF2-40B4-BE49-F238E27FC236}">
                <a16:creationId xmlns:a16="http://schemas.microsoft.com/office/drawing/2014/main" id="{8B9A20C1-8C07-441F-93F2-1DE08C2CC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6544" y="4064443"/>
            <a:ext cx="31899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0,7%</a:t>
            </a:r>
          </a:p>
        </p:txBody>
      </p:sp>
      <p:sp>
        <p:nvSpPr>
          <p:cNvPr id="40" name="Rectangle 33">
            <a:extLst>
              <a:ext uri="{FF2B5EF4-FFF2-40B4-BE49-F238E27FC236}">
                <a16:creationId xmlns:a16="http://schemas.microsoft.com/office/drawing/2014/main" id="{C3C48978-67B8-4E05-9843-B9DA6A1DB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3565" y="4064443"/>
            <a:ext cx="36548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-0,3%</a:t>
            </a:r>
          </a:p>
        </p:txBody>
      </p:sp>
      <p:sp>
        <p:nvSpPr>
          <p:cNvPr id="41" name="Rectangle 34">
            <a:extLst>
              <a:ext uri="{FF2B5EF4-FFF2-40B4-BE49-F238E27FC236}">
                <a16:creationId xmlns:a16="http://schemas.microsoft.com/office/drawing/2014/main" id="{B3225F41-88CC-4B2B-967D-4D442753B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952" y="4285018"/>
            <a:ext cx="7245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Elettronica</a:t>
            </a:r>
          </a:p>
        </p:txBody>
      </p:sp>
      <p:sp>
        <p:nvSpPr>
          <p:cNvPr id="42" name="Rectangle 35">
            <a:extLst>
              <a:ext uri="{FF2B5EF4-FFF2-40B4-BE49-F238E27FC236}">
                <a16:creationId xmlns:a16="http://schemas.microsoft.com/office/drawing/2014/main" id="{57F19FAF-173A-48C1-845A-77A99CE43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0057" y="4295894"/>
            <a:ext cx="36548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-0,5%</a:t>
            </a:r>
          </a:p>
        </p:txBody>
      </p:sp>
      <p:sp>
        <p:nvSpPr>
          <p:cNvPr id="43" name="Rectangle 36">
            <a:extLst>
              <a:ext uri="{FF2B5EF4-FFF2-40B4-BE49-F238E27FC236}">
                <a16:creationId xmlns:a16="http://schemas.microsoft.com/office/drawing/2014/main" id="{95DC9ED3-18DF-447A-B616-D1A919749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0052" y="4295894"/>
            <a:ext cx="31899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0,0%</a:t>
            </a:r>
          </a:p>
        </p:txBody>
      </p:sp>
      <p:sp>
        <p:nvSpPr>
          <p:cNvPr id="44" name="Rectangle 37">
            <a:extLst>
              <a:ext uri="{FF2B5EF4-FFF2-40B4-BE49-F238E27FC236}">
                <a16:creationId xmlns:a16="http://schemas.microsoft.com/office/drawing/2014/main" id="{6FFC7A30-6027-4B3D-8C60-3877D955C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952" y="4518645"/>
            <a:ext cx="92493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Legno e carta</a:t>
            </a:r>
          </a:p>
        </p:txBody>
      </p:sp>
      <p:sp>
        <p:nvSpPr>
          <p:cNvPr id="45" name="Rectangle 38">
            <a:extLst>
              <a:ext uri="{FF2B5EF4-FFF2-40B4-BE49-F238E27FC236}">
                <a16:creationId xmlns:a16="http://schemas.microsoft.com/office/drawing/2014/main" id="{E7384EE0-86F4-44DD-B7F5-001B53414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0057" y="4527345"/>
            <a:ext cx="36548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-2,3%</a:t>
            </a:r>
          </a:p>
        </p:txBody>
      </p:sp>
      <p:sp>
        <p:nvSpPr>
          <p:cNvPr id="46" name="Rectangle 39">
            <a:extLst>
              <a:ext uri="{FF2B5EF4-FFF2-40B4-BE49-F238E27FC236}">
                <a16:creationId xmlns:a16="http://schemas.microsoft.com/office/drawing/2014/main" id="{6A4FCC56-5F10-4651-97F6-4CDA798B8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0052" y="4527345"/>
            <a:ext cx="31899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3,0%</a:t>
            </a:r>
          </a:p>
        </p:txBody>
      </p:sp>
      <p:sp>
        <p:nvSpPr>
          <p:cNvPr id="47" name="Rectangle 40">
            <a:extLst>
              <a:ext uri="{FF2B5EF4-FFF2-40B4-BE49-F238E27FC236}">
                <a16:creationId xmlns:a16="http://schemas.microsoft.com/office/drawing/2014/main" id="{F5AD9FCF-9F66-45F1-95B0-77AD4A5F9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952" y="4752272"/>
            <a:ext cx="158216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Gomma, plastica, vetro</a:t>
            </a:r>
          </a:p>
        </p:txBody>
      </p:sp>
      <p:sp>
        <p:nvSpPr>
          <p:cNvPr id="48" name="Rectangle 41">
            <a:extLst>
              <a:ext uri="{FF2B5EF4-FFF2-40B4-BE49-F238E27FC236}">
                <a16:creationId xmlns:a16="http://schemas.microsoft.com/office/drawing/2014/main" id="{06CC2948-201C-465A-ABCA-37AE4EB4F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0057" y="4758796"/>
            <a:ext cx="36548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-2,4%</a:t>
            </a:r>
          </a:p>
        </p:txBody>
      </p:sp>
      <p:sp>
        <p:nvSpPr>
          <p:cNvPr id="49" name="Rectangle 42">
            <a:extLst>
              <a:ext uri="{FF2B5EF4-FFF2-40B4-BE49-F238E27FC236}">
                <a16:creationId xmlns:a16="http://schemas.microsoft.com/office/drawing/2014/main" id="{74F802AC-27F8-4041-9170-B1575012D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3565" y="4758796"/>
            <a:ext cx="36548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-0,1%</a:t>
            </a:r>
          </a:p>
        </p:txBody>
      </p:sp>
      <p:sp>
        <p:nvSpPr>
          <p:cNvPr id="50" name="Rectangle 43">
            <a:extLst>
              <a:ext uri="{FF2B5EF4-FFF2-40B4-BE49-F238E27FC236}">
                <a16:creationId xmlns:a16="http://schemas.microsoft.com/office/drawing/2014/main" id="{0A1FDE83-9F69-418D-9B70-33486237C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952" y="4985899"/>
            <a:ext cx="70852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Petrolifero</a:t>
            </a:r>
          </a:p>
        </p:txBody>
      </p:sp>
      <p:sp>
        <p:nvSpPr>
          <p:cNvPr id="51" name="Rectangle 44">
            <a:extLst>
              <a:ext uri="{FF2B5EF4-FFF2-40B4-BE49-F238E27FC236}">
                <a16:creationId xmlns:a16="http://schemas.microsoft.com/office/drawing/2014/main" id="{8EE6DC1B-EC01-4AC5-906E-1261ED5F5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0057" y="4990247"/>
            <a:ext cx="36548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-6,2%</a:t>
            </a:r>
          </a:p>
        </p:txBody>
      </p:sp>
      <p:sp>
        <p:nvSpPr>
          <p:cNvPr id="52" name="Rectangle 45">
            <a:extLst>
              <a:ext uri="{FF2B5EF4-FFF2-40B4-BE49-F238E27FC236}">
                <a16:creationId xmlns:a16="http://schemas.microsoft.com/office/drawing/2014/main" id="{C6D32DF0-0516-459C-A963-06D4D55AD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0052" y="4990247"/>
            <a:ext cx="31899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0,7%</a:t>
            </a:r>
          </a:p>
        </p:txBody>
      </p:sp>
      <p:sp>
        <p:nvSpPr>
          <p:cNvPr id="53" name="Rectangle 46">
            <a:extLst>
              <a:ext uri="{FF2B5EF4-FFF2-40B4-BE49-F238E27FC236}">
                <a16:creationId xmlns:a16="http://schemas.microsoft.com/office/drawing/2014/main" id="{3013DF73-5600-4E87-B0EE-D04935AC0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952" y="5219523"/>
            <a:ext cx="161903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Tessile e abbigliamento</a:t>
            </a:r>
          </a:p>
        </p:txBody>
      </p:sp>
      <p:sp>
        <p:nvSpPr>
          <p:cNvPr id="54" name="Rectangle 47">
            <a:extLst>
              <a:ext uri="{FF2B5EF4-FFF2-40B4-BE49-F238E27FC236}">
                <a16:creationId xmlns:a16="http://schemas.microsoft.com/office/drawing/2014/main" id="{48014AE6-598D-4291-805C-1C81E4F1D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0057" y="5221695"/>
            <a:ext cx="36548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-6,7%</a:t>
            </a:r>
          </a:p>
        </p:txBody>
      </p:sp>
      <p:sp>
        <p:nvSpPr>
          <p:cNvPr id="55" name="Rectangle 48">
            <a:extLst>
              <a:ext uri="{FF2B5EF4-FFF2-40B4-BE49-F238E27FC236}">
                <a16:creationId xmlns:a16="http://schemas.microsoft.com/office/drawing/2014/main" id="{9725BC75-C8F5-4C77-A653-DA5CC2F5F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3565" y="5221695"/>
            <a:ext cx="36548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-2,6%</a:t>
            </a:r>
          </a:p>
        </p:txBody>
      </p:sp>
      <p:sp>
        <p:nvSpPr>
          <p:cNvPr id="59" name="Rectangle 52">
            <a:extLst>
              <a:ext uri="{FF2B5EF4-FFF2-40B4-BE49-F238E27FC236}">
                <a16:creationId xmlns:a16="http://schemas.microsoft.com/office/drawing/2014/main" id="{F9A3865C-BD3B-47F0-8712-436B025B1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952" y="5583798"/>
            <a:ext cx="79028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Costruzioni</a:t>
            </a:r>
          </a:p>
        </p:txBody>
      </p:sp>
      <p:sp>
        <p:nvSpPr>
          <p:cNvPr id="60" name="Rectangle 53">
            <a:extLst>
              <a:ext uri="{FF2B5EF4-FFF2-40B4-BE49-F238E27FC236}">
                <a16:creationId xmlns:a16="http://schemas.microsoft.com/office/drawing/2014/main" id="{0469D49B-7874-4E8B-BA8D-AC199D4FB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6544" y="5583798"/>
            <a:ext cx="31899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6,8%</a:t>
            </a:r>
          </a:p>
        </p:txBody>
      </p:sp>
      <p:sp>
        <p:nvSpPr>
          <p:cNvPr id="61" name="Rectangle 54">
            <a:extLst>
              <a:ext uri="{FF2B5EF4-FFF2-40B4-BE49-F238E27FC236}">
                <a16:creationId xmlns:a16="http://schemas.microsoft.com/office/drawing/2014/main" id="{4E1C6163-1630-4E3A-B7A2-CBDDAF8F6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0052" y="5583798"/>
            <a:ext cx="31899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5,9%</a:t>
            </a:r>
          </a:p>
        </p:txBody>
      </p:sp>
      <p:sp>
        <p:nvSpPr>
          <p:cNvPr id="62" name="Rectangle 55">
            <a:extLst>
              <a:ext uri="{FF2B5EF4-FFF2-40B4-BE49-F238E27FC236}">
                <a16:creationId xmlns:a16="http://schemas.microsoft.com/office/drawing/2014/main" id="{E7CAF2AA-A25D-4C84-A2CC-11D2CFB91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952" y="5818331"/>
            <a:ext cx="44563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Servizi</a:t>
            </a:r>
          </a:p>
        </p:txBody>
      </p:sp>
      <p:sp>
        <p:nvSpPr>
          <p:cNvPr id="63" name="Rectangle 56">
            <a:extLst>
              <a:ext uri="{FF2B5EF4-FFF2-40B4-BE49-F238E27FC236}">
                <a16:creationId xmlns:a16="http://schemas.microsoft.com/office/drawing/2014/main" id="{708C324E-FB6C-4CD5-BE46-ABB124E37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6544" y="5818331"/>
            <a:ext cx="31899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2,2%</a:t>
            </a:r>
          </a:p>
        </p:txBody>
      </p:sp>
      <p:sp>
        <p:nvSpPr>
          <p:cNvPr id="64" name="Rectangle 57">
            <a:extLst>
              <a:ext uri="{FF2B5EF4-FFF2-40B4-BE49-F238E27FC236}">
                <a16:creationId xmlns:a16="http://schemas.microsoft.com/office/drawing/2014/main" id="{42538EAC-3765-4B11-A496-6D86C83EC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0052" y="5818331"/>
            <a:ext cx="31899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0,3%</a:t>
            </a:r>
          </a:p>
        </p:txBody>
      </p:sp>
      <p:sp>
        <p:nvSpPr>
          <p:cNvPr id="187" name="Rectangle 10">
            <a:extLst>
              <a:ext uri="{FF2B5EF4-FFF2-40B4-BE49-F238E27FC236}">
                <a16:creationId xmlns:a16="http://schemas.microsoft.com/office/drawing/2014/main" id="{DBAFD2DE-E537-49F6-B8E0-4033F93BF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952" y="2182375"/>
            <a:ext cx="120065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Totale economia</a:t>
            </a:r>
          </a:p>
        </p:txBody>
      </p:sp>
      <p:sp>
        <p:nvSpPr>
          <p:cNvPr id="188" name="Rectangle 8">
            <a:extLst>
              <a:ext uri="{FF2B5EF4-FFF2-40B4-BE49-F238E27FC236}">
                <a16:creationId xmlns:a16="http://schemas.microsoft.com/office/drawing/2014/main" id="{6E46239B-2A1D-40DD-A5BE-E4D894499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733" y="1894342"/>
            <a:ext cx="1061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1100" baseline="0" dirty="0" err="1">
                <a:solidFill>
                  <a:srgbClr val="004080"/>
                </a:solidFill>
                <a:latin typeface="Lucida Sans" panose="020B0602030504020204" pitchFamily="34" charset="0"/>
              </a:rPr>
              <a:t>Var</a:t>
            </a:r>
            <a:r>
              <a:rPr lang="it-IT" altLang="it-IT" sz="1100" baseline="0" dirty="0">
                <a:solidFill>
                  <a:srgbClr val="004080"/>
                </a:solidFill>
                <a:latin typeface="Lucida Sans" panose="020B0602030504020204" pitchFamily="34" charset="0"/>
              </a:rPr>
              <a:t> 2021/2016</a:t>
            </a:r>
            <a:endParaRPr kumimoji="0" lang="it-IT" altLang="it-IT" sz="1100" b="0" i="0" u="none" strike="noStrike" cap="none" normalizeH="0" baseline="0" dirty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189" name="Rectangle 9">
            <a:extLst>
              <a:ext uri="{FF2B5EF4-FFF2-40B4-BE49-F238E27FC236}">
                <a16:creationId xmlns:a16="http://schemas.microsoft.com/office/drawing/2014/main" id="{466E1367-7F65-4389-A85E-EB16EA9C5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5893" y="1894342"/>
            <a:ext cx="106118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 err="1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Var</a:t>
            </a: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 2021/2020</a:t>
            </a:r>
          </a:p>
        </p:txBody>
      </p:sp>
      <p:cxnSp>
        <p:nvCxnSpPr>
          <p:cNvPr id="191" name="Connettore diritto 190">
            <a:extLst>
              <a:ext uri="{FF2B5EF4-FFF2-40B4-BE49-F238E27FC236}">
                <a16:creationId xmlns:a16="http://schemas.microsoft.com/office/drawing/2014/main" id="{08C970B3-A8CF-41C8-9811-C1792C3A9A98}"/>
              </a:ext>
            </a:extLst>
          </p:cNvPr>
          <p:cNvCxnSpPr/>
          <p:nvPr/>
        </p:nvCxnSpPr>
        <p:spPr bwMode="auto">
          <a:xfrm>
            <a:off x="3134794" y="2102778"/>
            <a:ext cx="25202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5" name="Connettore diritto 194">
            <a:extLst>
              <a:ext uri="{FF2B5EF4-FFF2-40B4-BE49-F238E27FC236}">
                <a16:creationId xmlns:a16="http://schemas.microsoft.com/office/drawing/2014/main" id="{36551ED7-AAC7-4DAB-AD3F-978AECA2EEF8}"/>
              </a:ext>
            </a:extLst>
          </p:cNvPr>
          <p:cNvCxnSpPr>
            <a:cxnSpLocks/>
          </p:cNvCxnSpPr>
          <p:nvPr/>
        </p:nvCxnSpPr>
        <p:spPr bwMode="auto">
          <a:xfrm>
            <a:off x="1235952" y="5517232"/>
            <a:ext cx="43471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6" name="Connettore diritto 195">
            <a:extLst>
              <a:ext uri="{FF2B5EF4-FFF2-40B4-BE49-F238E27FC236}">
                <a16:creationId xmlns:a16="http://schemas.microsoft.com/office/drawing/2014/main" id="{45914219-E548-49D8-9D63-A748E7B0E636}"/>
              </a:ext>
            </a:extLst>
          </p:cNvPr>
          <p:cNvCxnSpPr>
            <a:cxnSpLocks/>
          </p:cNvCxnSpPr>
          <p:nvPr/>
        </p:nvCxnSpPr>
        <p:spPr bwMode="auto">
          <a:xfrm>
            <a:off x="1235952" y="6059616"/>
            <a:ext cx="43471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0" name="Immagine 199">
            <a:extLst>
              <a:ext uri="{FF2B5EF4-FFF2-40B4-BE49-F238E27FC236}">
                <a16:creationId xmlns:a16="http://schemas.microsoft.com/office/drawing/2014/main" id="{3598A467-F69C-4775-B1A9-47030D387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5762" y="2115101"/>
            <a:ext cx="4140155" cy="3798715"/>
          </a:xfrm>
          <a:prstGeom prst="rect">
            <a:avLst/>
          </a:prstGeom>
        </p:spPr>
      </p:pic>
      <p:sp>
        <p:nvSpPr>
          <p:cNvPr id="201" name="CasellaDiTesto 200">
            <a:extLst>
              <a:ext uri="{FF2B5EF4-FFF2-40B4-BE49-F238E27FC236}">
                <a16:creationId xmlns:a16="http://schemas.microsoft.com/office/drawing/2014/main" id="{10C1C5EC-B538-4ED3-B76C-8AC546E7E4C9}"/>
              </a:ext>
            </a:extLst>
          </p:cNvPr>
          <p:cNvSpPr txBox="1"/>
          <p:nvPr/>
        </p:nvSpPr>
        <p:spPr>
          <a:xfrm>
            <a:off x="6168008" y="2348880"/>
            <a:ext cx="1145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baseline="0" dirty="0">
                <a:solidFill>
                  <a:srgbClr val="339933"/>
                </a:solidFill>
                <a:latin typeface="Lucida Sans" panose="020B0602030504020204" pitchFamily="34" charset="0"/>
              </a:rPr>
              <a:t>Totale economia</a:t>
            </a:r>
          </a:p>
        </p:txBody>
      </p:sp>
      <p:sp>
        <p:nvSpPr>
          <p:cNvPr id="202" name="CasellaDiTesto 201">
            <a:extLst>
              <a:ext uri="{FF2B5EF4-FFF2-40B4-BE49-F238E27FC236}">
                <a16:creationId xmlns:a16="http://schemas.microsoft.com/office/drawing/2014/main" id="{9AB90852-59AD-45A4-8CD3-124A576F619B}"/>
              </a:ext>
            </a:extLst>
          </p:cNvPr>
          <p:cNvSpPr txBox="1"/>
          <p:nvPr/>
        </p:nvSpPr>
        <p:spPr>
          <a:xfrm>
            <a:off x="6168008" y="3114334"/>
            <a:ext cx="1145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baseline="0" dirty="0">
                <a:solidFill>
                  <a:srgbClr val="FF6600"/>
                </a:solidFill>
                <a:latin typeface="Lucida Sans" panose="020B0602030504020204" pitchFamily="34" charset="0"/>
              </a:rPr>
              <a:t>Totale</a:t>
            </a:r>
          </a:p>
        </p:txBody>
      </p:sp>
      <p:sp>
        <p:nvSpPr>
          <p:cNvPr id="203" name="CasellaDiTesto 202">
            <a:extLst>
              <a:ext uri="{FF2B5EF4-FFF2-40B4-BE49-F238E27FC236}">
                <a16:creationId xmlns:a16="http://schemas.microsoft.com/office/drawing/2014/main" id="{BAEBC6C1-B748-4A8B-84B1-7D9CD426A5AE}"/>
              </a:ext>
            </a:extLst>
          </p:cNvPr>
          <p:cNvSpPr txBox="1"/>
          <p:nvPr/>
        </p:nvSpPr>
        <p:spPr>
          <a:xfrm>
            <a:off x="6168008" y="3773439"/>
            <a:ext cx="1145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baseline="0" dirty="0">
                <a:solidFill>
                  <a:srgbClr val="FF6600"/>
                </a:solidFill>
                <a:latin typeface="Lucida Sans" panose="020B0602030504020204" pitchFamily="34" charset="0"/>
              </a:rPr>
              <a:t>Donne</a:t>
            </a:r>
          </a:p>
        </p:txBody>
      </p:sp>
      <p:sp>
        <p:nvSpPr>
          <p:cNvPr id="204" name="CasellaDiTesto 203">
            <a:extLst>
              <a:ext uri="{FF2B5EF4-FFF2-40B4-BE49-F238E27FC236}">
                <a16:creationId xmlns:a16="http://schemas.microsoft.com/office/drawing/2014/main" id="{4E3D344E-7FED-4113-8C18-65FCF57EA408}"/>
              </a:ext>
            </a:extLst>
          </p:cNvPr>
          <p:cNvSpPr txBox="1"/>
          <p:nvPr/>
        </p:nvSpPr>
        <p:spPr>
          <a:xfrm>
            <a:off x="6168008" y="4430389"/>
            <a:ext cx="1145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baseline="0" dirty="0">
                <a:solidFill>
                  <a:srgbClr val="FF6600"/>
                </a:solidFill>
                <a:latin typeface="Lucida Sans" panose="020B0602030504020204" pitchFamily="34" charset="0"/>
              </a:rPr>
              <a:t>Under 35</a:t>
            </a:r>
          </a:p>
        </p:txBody>
      </p:sp>
      <p:sp>
        <p:nvSpPr>
          <p:cNvPr id="205" name="CasellaDiTesto 204">
            <a:extLst>
              <a:ext uri="{FF2B5EF4-FFF2-40B4-BE49-F238E27FC236}">
                <a16:creationId xmlns:a16="http://schemas.microsoft.com/office/drawing/2014/main" id="{054A90FC-BCD7-41E1-9E94-7293BD369AC8}"/>
              </a:ext>
            </a:extLst>
          </p:cNvPr>
          <p:cNvSpPr txBox="1"/>
          <p:nvPr/>
        </p:nvSpPr>
        <p:spPr>
          <a:xfrm>
            <a:off x="6168008" y="5022054"/>
            <a:ext cx="1145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baseline="0" dirty="0">
                <a:solidFill>
                  <a:srgbClr val="FF6600"/>
                </a:solidFill>
                <a:latin typeface="Lucida Sans" panose="020B0602030504020204" pitchFamily="34" charset="0"/>
              </a:rPr>
              <a:t>Produzione e R&amp;S</a:t>
            </a:r>
          </a:p>
        </p:txBody>
      </p:sp>
      <p:sp>
        <p:nvSpPr>
          <p:cNvPr id="207" name="CasellaDiTesto 206">
            <a:extLst>
              <a:ext uri="{FF2B5EF4-FFF2-40B4-BE49-F238E27FC236}">
                <a16:creationId xmlns:a16="http://schemas.microsoft.com/office/drawing/2014/main" id="{EB6F7177-B07D-41A5-A31D-989E729058EA}"/>
              </a:ext>
            </a:extLst>
          </p:cNvPr>
          <p:cNvSpPr txBox="1"/>
          <p:nvPr/>
        </p:nvSpPr>
        <p:spPr>
          <a:xfrm rot="10800000" flipV="1">
            <a:off x="9352723" y="3292720"/>
            <a:ext cx="169370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baseline="0" dirty="0">
                <a:solidFill>
                  <a:srgbClr val="FF6600"/>
                </a:solidFill>
                <a:latin typeface="Lucida Sans" panose="020B0602030504020204" pitchFamily="34" charset="0"/>
              </a:rPr>
              <a:t>FARMACEUTICA</a:t>
            </a:r>
          </a:p>
        </p:txBody>
      </p:sp>
      <p:cxnSp>
        <p:nvCxnSpPr>
          <p:cNvPr id="209" name="Connettore diritto 208">
            <a:extLst>
              <a:ext uri="{FF2B5EF4-FFF2-40B4-BE49-F238E27FC236}">
                <a16:creationId xmlns:a16="http://schemas.microsoft.com/office/drawing/2014/main" id="{20F11983-FB87-48CF-B1C2-F3BC82E8708A}"/>
              </a:ext>
            </a:extLst>
          </p:cNvPr>
          <p:cNvCxnSpPr/>
          <p:nvPr/>
        </p:nvCxnSpPr>
        <p:spPr bwMode="auto">
          <a:xfrm>
            <a:off x="6322635" y="2919947"/>
            <a:ext cx="481392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74515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CF1B0B7D-76A8-4A0C-803F-9D583E6EEB1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79334" y="416278"/>
            <a:ext cx="1121266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260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Nella Farmaceutica presenza di donne ampia e qualificata</a:t>
            </a:r>
          </a:p>
        </p:txBody>
      </p:sp>
      <p:sp>
        <p:nvSpPr>
          <p:cNvPr id="22" name="Text Box 25">
            <a:extLst>
              <a:ext uri="{FF2B5EF4-FFF2-40B4-BE49-F238E27FC236}">
                <a16:creationId xmlns:a16="http://schemas.microsoft.com/office/drawing/2014/main" id="{BCBD9A26-D1FF-4154-9F3C-5E83CB731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3992" y="6240481"/>
            <a:ext cx="5542657" cy="240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67500" tIns="35100" rIns="67500" bIns="35100">
            <a:spAutoFit/>
          </a:bodyPr>
          <a:lstStyle/>
          <a:p>
            <a:pPr marL="0" marR="0" lvl="0" indent="0" algn="r" defTabSz="336947" rtl="0" eaLnBrk="0" fontAlgn="base" latinLnBrk="0" hangingPunct="0">
              <a:lnSpc>
                <a:spcPct val="100000"/>
              </a:lnSpc>
              <a:spcBef>
                <a:spcPts val="469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MS Gothic" pitchFamily="49" charset="-128"/>
                <a:cs typeface="+mn-cs"/>
              </a:rPr>
              <a:t>Fonte: elaborazioni su dati INPS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B517190-00E3-4EB8-9A7A-6BFCCC7B7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687" y="1619178"/>
            <a:ext cx="77425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% sul totale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503E09C-59FB-4A02-AE43-FBC96EC66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8783" y="1524399"/>
            <a:ext cx="9185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% su dirigenti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 e quadri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4730B4B8-16D9-4288-9C61-7F06C5CCC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781" y="2055034"/>
            <a:ext cx="175208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Lucida Sans" panose="020B0602030504020204" pitchFamily="34" charset="0"/>
              </a:rPr>
              <a:t>Industria manifatturiera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339933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AF9DC1A9-A909-4EA7-A59E-D6D47406B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693" y="2055034"/>
            <a:ext cx="29014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>
                <a:ln>
                  <a:noFill/>
                </a:ln>
                <a:solidFill>
                  <a:srgbClr val="339933"/>
                </a:solidFill>
                <a:effectLst/>
                <a:latin typeface="Lucida Sans" panose="020B0602030504020204" pitchFamily="34" charset="0"/>
              </a:rPr>
              <a:t>29%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rgbClr val="339933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13DA3FBC-9E76-4ABA-9C80-36AE63CC2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2384" y="2055034"/>
            <a:ext cx="29014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>
                <a:ln>
                  <a:noFill/>
                </a:ln>
                <a:solidFill>
                  <a:srgbClr val="339933"/>
                </a:solidFill>
                <a:effectLst/>
                <a:latin typeface="Lucida Sans" panose="020B0602030504020204" pitchFamily="34" charset="0"/>
              </a:rPr>
              <a:t>21%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rgbClr val="339933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AE8EE418-D952-4D10-B414-38550EA74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781" y="2264023"/>
            <a:ext cx="16639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Tessile e abbigliamento 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0E80207C-17AC-4303-B91F-A674F181E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8708" y="2264023"/>
            <a:ext cx="28212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56%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70D50686-9360-463A-B9AD-1B46C9F0C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399" y="2264023"/>
            <a:ext cx="28212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33%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659AB67D-412B-4451-A185-718C9B156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781" y="2473012"/>
            <a:ext cx="96340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Lucida Sans" panose="020B0602030504020204" pitchFamily="34" charset="0"/>
              </a:rPr>
              <a:t>Farmaceutica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EDB99EAB-BE31-4B18-BFC5-743C14C0B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693" y="2473012"/>
            <a:ext cx="29014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>
                <a:ln>
                  <a:noFill/>
                </a:ln>
                <a:solidFill>
                  <a:srgbClr val="FF6600"/>
                </a:solidFill>
                <a:effectLst/>
                <a:latin typeface="Lucida Sans" panose="020B0602030504020204" pitchFamily="34" charset="0"/>
              </a:rPr>
              <a:t>43%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989A3FA8-4830-4140-B03E-F7F5BD8DC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2384" y="2473012"/>
            <a:ext cx="29014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>
                <a:ln>
                  <a:noFill/>
                </a:ln>
                <a:solidFill>
                  <a:srgbClr val="FF6600"/>
                </a:solidFill>
                <a:effectLst/>
                <a:latin typeface="Lucida Sans" panose="020B0602030504020204" pitchFamily="34" charset="0"/>
              </a:rPr>
              <a:t>43%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3A56B5D1-2DBB-4BA5-AA2C-70C612C21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781" y="2682001"/>
            <a:ext cx="74379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Alimentare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896A7932-F00C-40EF-917F-74B1AE0D3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8708" y="2682001"/>
            <a:ext cx="28212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41%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4F3B761B-9FD0-4607-BD52-EC11A047A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399" y="2682001"/>
            <a:ext cx="28212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25%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F3488AA7-9D95-48B5-A5CC-1706A4F86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781" y="2890990"/>
            <a:ext cx="54822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Chimica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287166D6-EE5E-4CD9-9748-F3FD2CEA6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8708" y="2890990"/>
            <a:ext cx="28212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29%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4CC7FDBC-C85E-4975-8280-E8DB80D4F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399" y="2890990"/>
            <a:ext cx="28212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26%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452B4D91-227F-4350-8F83-FA76A0DCF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781" y="3099979"/>
            <a:ext cx="7245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Elettronica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B49047CD-744A-4323-9906-0B349B306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8708" y="3099979"/>
            <a:ext cx="28212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29%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B41D37C3-557B-4F08-8916-8099B61FF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399" y="3099979"/>
            <a:ext cx="28212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15%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60549FA1-6142-4E82-AE5D-3AE4BE62B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781" y="3308968"/>
            <a:ext cx="7774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Informatica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094399CF-18D7-4EC8-9191-67C3058EB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8708" y="3308968"/>
            <a:ext cx="28212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28%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9C9F097F-E6A8-413A-BFA4-A2207E2D0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399" y="3308968"/>
            <a:ext cx="28212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16%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B058C5CF-FC6F-4E77-A0C4-07D504AEC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781" y="3517957"/>
            <a:ext cx="103554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Carta e stampa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C8514EDF-EED0-487F-BC0B-795A48A59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8708" y="3517957"/>
            <a:ext cx="28212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27%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38" name="Rectangle 30">
            <a:extLst>
              <a:ext uri="{FF2B5EF4-FFF2-40B4-BE49-F238E27FC236}">
                <a16:creationId xmlns:a16="http://schemas.microsoft.com/office/drawing/2014/main" id="{FB2688B3-91D0-4B25-985F-E5D453A1A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399" y="3517957"/>
            <a:ext cx="28212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18%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A15CE27F-C66C-47F9-8E26-121FA044D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781" y="3726946"/>
            <a:ext cx="158216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Gomma, plastica, vetro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40" name="Rectangle 32">
            <a:extLst>
              <a:ext uri="{FF2B5EF4-FFF2-40B4-BE49-F238E27FC236}">
                <a16:creationId xmlns:a16="http://schemas.microsoft.com/office/drawing/2014/main" id="{47101CB5-4F36-4671-8540-06E560D84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8708" y="3726946"/>
            <a:ext cx="28212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24%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41" name="Rectangle 33">
            <a:extLst>
              <a:ext uri="{FF2B5EF4-FFF2-40B4-BE49-F238E27FC236}">
                <a16:creationId xmlns:a16="http://schemas.microsoft.com/office/drawing/2014/main" id="{141C84BE-9084-479C-B1FB-A4DF65128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399" y="3726946"/>
            <a:ext cx="28212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16%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42" name="Rectangle 34">
            <a:extLst>
              <a:ext uri="{FF2B5EF4-FFF2-40B4-BE49-F238E27FC236}">
                <a16:creationId xmlns:a16="http://schemas.microsoft.com/office/drawing/2014/main" id="{C0B3ED18-C6AC-4866-BE3E-5CCDA2697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781" y="3935935"/>
            <a:ext cx="101149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Legno e mobili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43" name="Rectangle 35">
            <a:extLst>
              <a:ext uri="{FF2B5EF4-FFF2-40B4-BE49-F238E27FC236}">
                <a16:creationId xmlns:a16="http://schemas.microsoft.com/office/drawing/2014/main" id="{AF519EA2-F767-4FCB-A12C-B191B2A8D5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8708" y="3935935"/>
            <a:ext cx="28212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24%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44" name="Rectangle 36">
            <a:extLst>
              <a:ext uri="{FF2B5EF4-FFF2-40B4-BE49-F238E27FC236}">
                <a16:creationId xmlns:a16="http://schemas.microsoft.com/office/drawing/2014/main" id="{F6E5515D-B054-464E-90FE-E4D2F3A75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399" y="3935935"/>
            <a:ext cx="28212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16%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48" name="Rectangle 40">
            <a:extLst>
              <a:ext uri="{FF2B5EF4-FFF2-40B4-BE49-F238E27FC236}">
                <a16:creationId xmlns:a16="http://schemas.microsoft.com/office/drawing/2014/main" id="{F18E5399-362E-4438-B9A0-54369653B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781" y="4144924"/>
            <a:ext cx="125194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Mezzi di trasporto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49" name="Rectangle 41">
            <a:extLst>
              <a:ext uri="{FF2B5EF4-FFF2-40B4-BE49-F238E27FC236}">
                <a16:creationId xmlns:a16="http://schemas.microsoft.com/office/drawing/2014/main" id="{F01907B5-A6D2-49BB-A698-497BEE665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8708" y="4144924"/>
            <a:ext cx="28212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19%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50" name="Rectangle 42">
            <a:extLst>
              <a:ext uri="{FF2B5EF4-FFF2-40B4-BE49-F238E27FC236}">
                <a16:creationId xmlns:a16="http://schemas.microsoft.com/office/drawing/2014/main" id="{F1D6F875-0ECA-47A1-BF0C-D42A96A43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399" y="4144924"/>
            <a:ext cx="28212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16%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51" name="Rectangle 43">
            <a:extLst>
              <a:ext uri="{FF2B5EF4-FFF2-40B4-BE49-F238E27FC236}">
                <a16:creationId xmlns:a16="http://schemas.microsoft.com/office/drawing/2014/main" id="{557C0E5F-B035-4F50-A0CF-8AF385314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781" y="4353913"/>
            <a:ext cx="70852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Petrolifero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52" name="Rectangle 44">
            <a:extLst>
              <a:ext uri="{FF2B5EF4-FFF2-40B4-BE49-F238E27FC236}">
                <a16:creationId xmlns:a16="http://schemas.microsoft.com/office/drawing/2014/main" id="{CD809036-451F-46AA-B172-D3BEF9860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8708" y="4353913"/>
            <a:ext cx="28212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19%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53" name="Rectangle 45">
            <a:extLst>
              <a:ext uri="{FF2B5EF4-FFF2-40B4-BE49-F238E27FC236}">
                <a16:creationId xmlns:a16="http://schemas.microsoft.com/office/drawing/2014/main" id="{1EEA431D-AE6B-4CBB-98B2-C1FF7CD57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399" y="4353913"/>
            <a:ext cx="28212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20%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54" name="Rectangle 46">
            <a:extLst>
              <a:ext uri="{FF2B5EF4-FFF2-40B4-BE49-F238E27FC236}">
                <a16:creationId xmlns:a16="http://schemas.microsoft.com/office/drawing/2014/main" id="{9B3B63EB-48BC-4F85-9E4A-70BA446D7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781" y="4562902"/>
            <a:ext cx="70211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Meccanica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55" name="Rectangle 47">
            <a:extLst>
              <a:ext uri="{FF2B5EF4-FFF2-40B4-BE49-F238E27FC236}">
                <a16:creationId xmlns:a16="http://schemas.microsoft.com/office/drawing/2014/main" id="{2C6F78FF-7688-4DFD-B642-8AF97C2C3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8708" y="4562902"/>
            <a:ext cx="28212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18%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56" name="Rectangle 48">
            <a:extLst>
              <a:ext uri="{FF2B5EF4-FFF2-40B4-BE49-F238E27FC236}">
                <a16:creationId xmlns:a16="http://schemas.microsoft.com/office/drawing/2014/main" id="{ED88E2EC-99BE-4D87-AF8B-E683AF2C9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399" y="4562902"/>
            <a:ext cx="28212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15%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57" name="Rectangle 49">
            <a:extLst>
              <a:ext uri="{FF2B5EF4-FFF2-40B4-BE49-F238E27FC236}">
                <a16:creationId xmlns:a16="http://schemas.microsoft.com/office/drawing/2014/main" id="{4758EDCD-3B81-4B7A-A109-05D07A66C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781" y="4771891"/>
            <a:ext cx="76463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Metallurgia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58" name="Rectangle 50">
            <a:extLst>
              <a:ext uri="{FF2B5EF4-FFF2-40B4-BE49-F238E27FC236}">
                <a16:creationId xmlns:a16="http://schemas.microsoft.com/office/drawing/2014/main" id="{637D5C5A-08BE-49EF-80AC-06AE32CCF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8708" y="4771891"/>
            <a:ext cx="28212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15%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59" name="Rectangle 51">
            <a:extLst>
              <a:ext uri="{FF2B5EF4-FFF2-40B4-BE49-F238E27FC236}">
                <a16:creationId xmlns:a16="http://schemas.microsoft.com/office/drawing/2014/main" id="{6592A576-3BBC-490C-B768-55E1D60DB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399" y="4771891"/>
            <a:ext cx="28212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14%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60" name="Rectangle 52">
            <a:extLst>
              <a:ext uri="{FF2B5EF4-FFF2-40B4-BE49-F238E27FC236}">
                <a16:creationId xmlns:a16="http://schemas.microsoft.com/office/drawing/2014/main" id="{B791CB1F-B5DA-469D-9F50-9652478E5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781" y="5134908"/>
            <a:ext cx="128881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Industria estrattiva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61" name="Rectangle 53">
            <a:extLst>
              <a:ext uri="{FF2B5EF4-FFF2-40B4-BE49-F238E27FC236}">
                <a16:creationId xmlns:a16="http://schemas.microsoft.com/office/drawing/2014/main" id="{2E347101-F66D-439E-A4F4-560E3D101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8708" y="5134908"/>
            <a:ext cx="28212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14%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62" name="Rectangle 54">
            <a:extLst>
              <a:ext uri="{FF2B5EF4-FFF2-40B4-BE49-F238E27FC236}">
                <a16:creationId xmlns:a16="http://schemas.microsoft.com/office/drawing/2014/main" id="{DF80B822-5497-437F-9C1A-08C5B0A0F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399" y="5134908"/>
            <a:ext cx="28212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23%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63" name="Rectangle 55">
            <a:extLst>
              <a:ext uri="{FF2B5EF4-FFF2-40B4-BE49-F238E27FC236}">
                <a16:creationId xmlns:a16="http://schemas.microsoft.com/office/drawing/2014/main" id="{FC421C1E-2C7D-408F-BC41-08AEA8E4C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781" y="5325408"/>
            <a:ext cx="115897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Industria Energia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64" name="Rectangle 56">
            <a:extLst>
              <a:ext uri="{FF2B5EF4-FFF2-40B4-BE49-F238E27FC236}">
                <a16:creationId xmlns:a16="http://schemas.microsoft.com/office/drawing/2014/main" id="{AFD19644-AB88-4E49-9FAF-B8F44619E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8708" y="5325408"/>
            <a:ext cx="28212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18%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65" name="Rectangle 57">
            <a:extLst>
              <a:ext uri="{FF2B5EF4-FFF2-40B4-BE49-F238E27FC236}">
                <a16:creationId xmlns:a16="http://schemas.microsoft.com/office/drawing/2014/main" id="{BC32FB15-6BDB-49A2-B473-73DB69F81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399" y="5325408"/>
            <a:ext cx="28212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24%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66" name="Rectangle 58">
            <a:extLst>
              <a:ext uri="{FF2B5EF4-FFF2-40B4-BE49-F238E27FC236}">
                <a16:creationId xmlns:a16="http://schemas.microsoft.com/office/drawing/2014/main" id="{0D523FB4-6597-4CFF-9551-87360987E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781" y="5515908"/>
            <a:ext cx="79028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Costruzioni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67" name="Rectangle 59">
            <a:extLst>
              <a:ext uri="{FF2B5EF4-FFF2-40B4-BE49-F238E27FC236}">
                <a16:creationId xmlns:a16="http://schemas.microsoft.com/office/drawing/2014/main" id="{D3E106A6-AB57-42EA-972C-E76BA0432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967" y="5515908"/>
            <a:ext cx="18434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9%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68" name="Rectangle 60">
            <a:extLst>
              <a:ext uri="{FF2B5EF4-FFF2-40B4-BE49-F238E27FC236}">
                <a16:creationId xmlns:a16="http://schemas.microsoft.com/office/drawing/2014/main" id="{25EBB00E-E1DE-434F-87F6-D1324685E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399" y="5515908"/>
            <a:ext cx="28212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14%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69" name="Rectangle 61">
            <a:extLst>
              <a:ext uri="{FF2B5EF4-FFF2-40B4-BE49-F238E27FC236}">
                <a16:creationId xmlns:a16="http://schemas.microsoft.com/office/drawing/2014/main" id="{1A9A9D7C-8F9B-436B-B236-AFA35DC46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781" y="5707995"/>
            <a:ext cx="142507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TOTALE INDUSTRIA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70" name="Rectangle 62">
            <a:extLst>
              <a:ext uri="{FF2B5EF4-FFF2-40B4-BE49-F238E27FC236}">
                <a16:creationId xmlns:a16="http://schemas.microsoft.com/office/drawing/2014/main" id="{90567305-3D85-458E-B349-43DD83C6F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693" y="5707995"/>
            <a:ext cx="29014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24%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71" name="Rectangle 63">
            <a:extLst>
              <a:ext uri="{FF2B5EF4-FFF2-40B4-BE49-F238E27FC236}">
                <a16:creationId xmlns:a16="http://schemas.microsoft.com/office/drawing/2014/main" id="{B8AFBE7D-4E82-4D59-AFA6-14F48A687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2384" y="5707995"/>
            <a:ext cx="29014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21%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cxnSp>
        <p:nvCxnSpPr>
          <p:cNvPr id="126" name="Connettore diritto 125">
            <a:extLst>
              <a:ext uri="{FF2B5EF4-FFF2-40B4-BE49-F238E27FC236}">
                <a16:creationId xmlns:a16="http://schemas.microsoft.com/office/drawing/2014/main" id="{AC132C9C-6944-476A-8DA4-9DCC7B343112}"/>
              </a:ext>
            </a:extLst>
          </p:cNvPr>
          <p:cNvCxnSpPr/>
          <p:nvPr/>
        </p:nvCxnSpPr>
        <p:spPr bwMode="auto">
          <a:xfrm>
            <a:off x="1055440" y="5060685"/>
            <a:ext cx="367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4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Connettore diritto 127">
            <a:extLst>
              <a:ext uri="{FF2B5EF4-FFF2-40B4-BE49-F238E27FC236}">
                <a16:creationId xmlns:a16="http://schemas.microsoft.com/office/drawing/2014/main" id="{08767543-7745-4F3B-8307-F8AAFF0380B9}"/>
              </a:ext>
            </a:extLst>
          </p:cNvPr>
          <p:cNvCxnSpPr/>
          <p:nvPr/>
        </p:nvCxnSpPr>
        <p:spPr bwMode="auto">
          <a:xfrm>
            <a:off x="2978191" y="1919951"/>
            <a:ext cx="183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9" name="Rectangle 5">
            <a:extLst>
              <a:ext uri="{FF2B5EF4-FFF2-40B4-BE49-F238E27FC236}">
                <a16:creationId xmlns:a16="http://schemas.microsoft.com/office/drawing/2014/main" id="{5793DB11-BFE3-4DBF-ABF5-3340BC023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781" y="1623041"/>
            <a:ext cx="764633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Anno 2020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pic>
        <p:nvPicPr>
          <p:cNvPr id="131" name="Immagine 130">
            <a:extLst>
              <a:ext uri="{FF2B5EF4-FFF2-40B4-BE49-F238E27FC236}">
                <a16:creationId xmlns:a16="http://schemas.microsoft.com/office/drawing/2014/main" id="{F0DE173B-65C1-47C6-AA4D-924635F4D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3846" y="1476892"/>
            <a:ext cx="4972674" cy="3161041"/>
          </a:xfrm>
          <a:prstGeom prst="rect">
            <a:avLst/>
          </a:prstGeom>
        </p:spPr>
      </p:pic>
      <p:sp>
        <p:nvSpPr>
          <p:cNvPr id="132" name="CasellaDiTesto 131">
            <a:extLst>
              <a:ext uri="{FF2B5EF4-FFF2-40B4-BE49-F238E27FC236}">
                <a16:creationId xmlns:a16="http://schemas.microsoft.com/office/drawing/2014/main" id="{DC6697B6-7815-42E4-B10C-5A1976F9FE78}"/>
              </a:ext>
            </a:extLst>
          </p:cNvPr>
          <p:cNvSpPr txBox="1"/>
          <p:nvPr/>
        </p:nvSpPr>
        <p:spPr>
          <a:xfrm>
            <a:off x="8935613" y="1700808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baseline="0" dirty="0">
                <a:solidFill>
                  <a:srgbClr val="FF6600"/>
                </a:solidFill>
                <a:latin typeface="Lucida Sans" panose="020B0602030504020204" pitchFamily="34" charset="0"/>
              </a:rPr>
              <a:t>Farmaceutica</a:t>
            </a:r>
          </a:p>
        </p:txBody>
      </p:sp>
      <p:sp>
        <p:nvSpPr>
          <p:cNvPr id="133" name="CasellaDiTesto 132">
            <a:extLst>
              <a:ext uri="{FF2B5EF4-FFF2-40B4-BE49-F238E27FC236}">
                <a16:creationId xmlns:a16="http://schemas.microsoft.com/office/drawing/2014/main" id="{F8FB7960-5702-4119-AD5E-0B21BCC97357}"/>
              </a:ext>
            </a:extLst>
          </p:cNvPr>
          <p:cNvSpPr txBox="1"/>
          <p:nvPr/>
        </p:nvSpPr>
        <p:spPr>
          <a:xfrm>
            <a:off x="8863605" y="2642911"/>
            <a:ext cx="16481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00" baseline="0" dirty="0">
                <a:solidFill>
                  <a:srgbClr val="004080"/>
                </a:solidFill>
                <a:latin typeface="Lucida Sans" panose="020B0602030504020204" pitchFamily="34" charset="0"/>
              </a:rPr>
              <a:t>Tessile abbigliamento</a:t>
            </a:r>
          </a:p>
        </p:txBody>
      </p:sp>
      <p:sp>
        <p:nvSpPr>
          <p:cNvPr id="134" name="CasellaDiTesto 133">
            <a:extLst>
              <a:ext uri="{FF2B5EF4-FFF2-40B4-BE49-F238E27FC236}">
                <a16:creationId xmlns:a16="http://schemas.microsoft.com/office/drawing/2014/main" id="{71D8B885-AE21-4CE4-BF17-C4468CBBF4B7}"/>
              </a:ext>
            </a:extLst>
          </p:cNvPr>
          <p:cNvSpPr txBox="1"/>
          <p:nvPr/>
        </p:nvSpPr>
        <p:spPr>
          <a:xfrm>
            <a:off x="9174588" y="2881134"/>
            <a:ext cx="1001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aseline="0" dirty="0">
                <a:solidFill>
                  <a:srgbClr val="004080"/>
                </a:solidFill>
                <a:latin typeface="Lucida Sans" panose="020B0602030504020204" pitchFamily="34" charset="0"/>
              </a:rPr>
              <a:t>Alimentare</a:t>
            </a:r>
          </a:p>
        </p:txBody>
      </p:sp>
      <p:sp>
        <p:nvSpPr>
          <p:cNvPr id="135" name="CasellaDiTesto 134">
            <a:extLst>
              <a:ext uri="{FF2B5EF4-FFF2-40B4-BE49-F238E27FC236}">
                <a16:creationId xmlns:a16="http://schemas.microsoft.com/office/drawing/2014/main" id="{FE6FED9F-DAF4-4698-A4C8-98337271E849}"/>
              </a:ext>
            </a:extLst>
          </p:cNvPr>
          <p:cNvSpPr txBox="1"/>
          <p:nvPr/>
        </p:nvSpPr>
        <p:spPr>
          <a:xfrm>
            <a:off x="8336233" y="2726676"/>
            <a:ext cx="16481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aseline="0" dirty="0">
                <a:solidFill>
                  <a:srgbClr val="004080"/>
                </a:solidFill>
                <a:latin typeface="Lucida Sans" panose="020B0602030504020204" pitchFamily="34" charset="0"/>
              </a:rPr>
              <a:t>Chimica</a:t>
            </a:r>
          </a:p>
        </p:txBody>
      </p:sp>
      <p:sp>
        <p:nvSpPr>
          <p:cNvPr id="136" name="CasellaDiTesto 135">
            <a:extLst>
              <a:ext uri="{FF2B5EF4-FFF2-40B4-BE49-F238E27FC236}">
                <a16:creationId xmlns:a16="http://schemas.microsoft.com/office/drawing/2014/main" id="{53A9E4B0-133A-42BB-83DB-0934D030DA9F}"/>
              </a:ext>
            </a:extLst>
          </p:cNvPr>
          <p:cNvSpPr txBox="1"/>
          <p:nvPr/>
        </p:nvSpPr>
        <p:spPr>
          <a:xfrm>
            <a:off x="8239235" y="3158724"/>
            <a:ext cx="16481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aseline="0" dirty="0" err="1">
                <a:solidFill>
                  <a:srgbClr val="004080"/>
                </a:solidFill>
                <a:latin typeface="Lucida Sans" panose="020B0602030504020204" pitchFamily="34" charset="0"/>
              </a:rPr>
              <a:t>Ind</a:t>
            </a:r>
            <a:r>
              <a:rPr lang="it-IT" sz="800" baseline="0" dirty="0">
                <a:solidFill>
                  <a:srgbClr val="004080"/>
                </a:solidFill>
                <a:latin typeface="Lucida Sans" panose="020B0602030504020204" pitchFamily="34" charset="0"/>
              </a:rPr>
              <a:t>. manifatturiera</a:t>
            </a:r>
          </a:p>
        </p:txBody>
      </p:sp>
      <p:sp>
        <p:nvSpPr>
          <p:cNvPr id="137" name="CasellaDiTesto 136">
            <a:extLst>
              <a:ext uri="{FF2B5EF4-FFF2-40B4-BE49-F238E27FC236}">
                <a16:creationId xmlns:a16="http://schemas.microsoft.com/office/drawing/2014/main" id="{58FA2C88-D5BF-42EC-A481-37E7B0DCAE80}"/>
              </a:ext>
            </a:extLst>
          </p:cNvPr>
          <p:cNvSpPr txBox="1"/>
          <p:nvPr/>
        </p:nvSpPr>
        <p:spPr>
          <a:xfrm>
            <a:off x="7620495" y="2780928"/>
            <a:ext cx="891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b="1" baseline="0" dirty="0">
                <a:solidFill>
                  <a:srgbClr val="004080"/>
                </a:solidFill>
                <a:latin typeface="Lucida Sans" panose="020B0602030504020204" pitchFamily="34" charset="0"/>
              </a:rPr>
              <a:t>TOTALE </a:t>
            </a:r>
          </a:p>
          <a:p>
            <a:r>
              <a:rPr lang="it-IT" sz="800" b="1" baseline="0" dirty="0">
                <a:solidFill>
                  <a:srgbClr val="004080"/>
                </a:solidFill>
                <a:latin typeface="Lucida Sans" panose="020B0602030504020204" pitchFamily="34" charset="0"/>
              </a:rPr>
              <a:t>INDUSTRIA</a:t>
            </a:r>
          </a:p>
        </p:txBody>
      </p:sp>
      <p:sp>
        <p:nvSpPr>
          <p:cNvPr id="138" name="CasellaDiTesto 137">
            <a:extLst>
              <a:ext uri="{FF2B5EF4-FFF2-40B4-BE49-F238E27FC236}">
                <a16:creationId xmlns:a16="http://schemas.microsoft.com/office/drawing/2014/main" id="{D3899314-A16E-4D2A-AB8C-93675BF00335}"/>
              </a:ext>
            </a:extLst>
          </p:cNvPr>
          <p:cNvSpPr txBox="1"/>
          <p:nvPr/>
        </p:nvSpPr>
        <p:spPr>
          <a:xfrm>
            <a:off x="2927648" y="1074222"/>
            <a:ext cx="53285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1400" b="1" i="0" u="none" strike="noStrik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Presenza femminile nei settori industriali</a:t>
            </a:r>
            <a:endParaRPr kumimoji="0" lang="it-IT" sz="1600" b="0" u="none" strike="noStrike" kern="1200" cap="none" spc="0" normalizeH="0" baseline="0" noProof="0" dirty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Lucida Sans" panose="020B0602030504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40" name="Rectangle 5">
            <a:extLst>
              <a:ext uri="{FF2B5EF4-FFF2-40B4-BE49-F238E27FC236}">
                <a16:creationId xmlns:a16="http://schemas.microsoft.com/office/drawing/2014/main" id="{D7A60080-574C-4855-8234-A654A202E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4865" y="4645244"/>
            <a:ext cx="124874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% donne sul totale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141" name="Rectangle 6">
            <a:extLst>
              <a:ext uri="{FF2B5EF4-FFF2-40B4-BE49-F238E27FC236}">
                <a16:creationId xmlns:a16="http://schemas.microsoft.com/office/drawing/2014/main" id="{F36F216E-3093-47B0-B40F-657EEA19C884}"/>
              </a:ext>
            </a:extLst>
          </p:cNvPr>
          <p:cNvSpPr>
            <a:spLocks noChangeArrowheads="1"/>
          </p:cNvSpPr>
          <p:nvPr/>
        </p:nvSpPr>
        <p:spPr bwMode="auto">
          <a:xfrm rot="5400000" flipH="1" flipV="1">
            <a:off x="4541636" y="2893279"/>
            <a:ext cx="228197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rgbClr val="004080"/>
                </a:solidFill>
                <a:effectLst/>
                <a:latin typeface="Lucida Sans" panose="020B0602030504020204" pitchFamily="34" charset="0"/>
              </a:rPr>
              <a:t>% donne su dirigenti e quadri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rgbClr val="004080"/>
              </a:solidFill>
              <a:effectLst/>
              <a:latin typeface="Lucida Sans" panose="020B0602030504020204" pitchFamily="34" charset="0"/>
            </a:endParaRPr>
          </a:p>
        </p:txBody>
      </p:sp>
      <p:sp>
        <p:nvSpPr>
          <p:cNvPr id="142" name="CasellaDiTesto 141">
            <a:extLst>
              <a:ext uri="{FF2B5EF4-FFF2-40B4-BE49-F238E27FC236}">
                <a16:creationId xmlns:a16="http://schemas.microsoft.com/office/drawing/2014/main" id="{24D2BF8D-432A-4202-9A83-6D39ED7627C8}"/>
              </a:ext>
            </a:extLst>
          </p:cNvPr>
          <p:cNvSpPr txBox="1"/>
          <p:nvPr/>
        </p:nvSpPr>
        <p:spPr bwMode="auto">
          <a:xfrm>
            <a:off x="5111510" y="4869160"/>
            <a:ext cx="6601114" cy="106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Nella farmaceutica</a:t>
            </a:r>
          </a:p>
          <a:p>
            <a:pPr eaLnBrk="0" hangingPunct="0">
              <a:lnSpc>
                <a:spcPts val="500"/>
              </a:lnSpc>
              <a:spcBef>
                <a:spcPts val="0"/>
              </a:spcBef>
            </a:pPr>
            <a:endParaRPr lang="it-IT" sz="1400" baseline="0" dirty="0">
              <a:solidFill>
                <a:srgbClr val="004080"/>
              </a:solidFill>
              <a:latin typeface="Lucida Sans" pitchFamily="34" charset="0"/>
              <a:ea typeface="ＭＳ Ｐゴシック"/>
              <a:cs typeface="ＭＳ Ｐゴシック"/>
            </a:endParaRPr>
          </a:p>
          <a:p>
            <a:pPr marL="285750" indent="-285750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le donne sono il </a:t>
            </a:r>
            <a:r>
              <a:rPr lang="it-IT" sz="1500" b="1" baseline="0" dirty="0">
                <a:solidFill>
                  <a:srgbClr val="FF6600"/>
                </a:solidFill>
                <a:latin typeface="Lucida Sans" panose="020B0602030504020204" pitchFamily="34" charset="0"/>
              </a:rPr>
              <a:t>43%</a:t>
            </a: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degli addetti, più della media degli altri settori</a:t>
            </a:r>
          </a:p>
          <a:p>
            <a:pPr marL="285750" indent="-285750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c’è la più alta presenza di donne tra dirigenti e quadri (</a:t>
            </a:r>
            <a:r>
              <a:rPr lang="it-IT" sz="1500" b="1" baseline="0" dirty="0">
                <a:solidFill>
                  <a:srgbClr val="FF6600"/>
                </a:solidFill>
                <a:latin typeface="Lucida Sans" panose="020B0602030504020204" pitchFamily="34" charset="0"/>
              </a:rPr>
              <a:t>43%</a:t>
            </a: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)</a:t>
            </a:r>
          </a:p>
          <a:p>
            <a:pPr marL="285750" indent="-285750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le donne sono il </a:t>
            </a:r>
            <a:r>
              <a:rPr lang="it-IT" sz="1500" b="1" baseline="0" dirty="0">
                <a:solidFill>
                  <a:srgbClr val="FF6600"/>
                </a:solidFill>
                <a:latin typeface="Lucida Sans" panose="020B0602030504020204" pitchFamily="34" charset="0"/>
              </a:rPr>
              <a:t>52%</a:t>
            </a: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degli addetti alla Ricerca</a:t>
            </a:r>
          </a:p>
        </p:txBody>
      </p:sp>
    </p:spTree>
    <p:extLst>
      <p:ext uri="{BB962C8B-B14F-4D97-AF65-F5344CB8AC3E}">
        <p14:creationId xmlns:p14="http://schemas.microsoft.com/office/powerpoint/2010/main" val="4091570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5">
            <a:extLst>
              <a:ext uri="{FF2B5EF4-FFF2-40B4-BE49-F238E27FC236}">
                <a16:creationId xmlns:a16="http://schemas.microsoft.com/office/drawing/2014/main" id="{78FC9EE6-8ABE-4883-AFAC-C2AE4ED07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227" y="6231603"/>
            <a:ext cx="4464496" cy="240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67500" tIns="35100" rIns="67500" bIns="35100">
            <a:spAutoFit/>
          </a:bodyPr>
          <a:lstStyle/>
          <a:p>
            <a:pPr marL="0" marR="0" lvl="0" indent="0" algn="r" defTabSz="336947" rtl="0" eaLnBrk="0" fontAlgn="base" latinLnBrk="0" hangingPunct="0">
              <a:lnSpc>
                <a:spcPct val="100000"/>
              </a:lnSpc>
              <a:spcBef>
                <a:spcPts val="469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MS Gothic" pitchFamily="49" charset="-128"/>
                <a:cs typeface="+mn-cs"/>
              </a:rPr>
              <a:t>Fonte: elaborazioni su dati INPS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8E81B619-A13D-4E3C-9DA7-0F48FF5A9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514" y="352410"/>
            <a:ext cx="10666110" cy="894733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>
            <a:lvl1pPr defTabSz="449263"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C9200"/>
              </a:buClr>
              <a:buSzPct val="100000"/>
              <a:buFontTx/>
              <a:buNone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/>
            </a:pPr>
            <a:r>
              <a:rPr kumimoji="0" lang="it-IT" sz="26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ＭＳ Ｐゴシック"/>
              </a:rPr>
              <a:t>Nelle impres</a:t>
            </a:r>
            <a:r>
              <a:rPr lang="it-IT" sz="26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e del farmaco</a:t>
            </a:r>
            <a:r>
              <a:rPr kumimoji="0" lang="it-IT" sz="26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ＭＳ Ｐゴシック"/>
              </a:rPr>
              <a:t> un positivo </a:t>
            </a:r>
            <a:r>
              <a:rPr lang="it-IT" sz="26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r</a:t>
            </a:r>
            <a:r>
              <a:rPr kumimoji="0" lang="it-IT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ＭＳ Ｐゴシック"/>
              </a:rPr>
              <a:t>icambio</a:t>
            </a:r>
            <a:r>
              <a:rPr kumimoji="0" lang="it-IT" sz="26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ＭＳ Ｐゴシック"/>
              </a:rPr>
              <a:t> generazionale 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C9200"/>
              </a:buClr>
              <a:buSzPct val="100000"/>
              <a:buFontTx/>
              <a:buNone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/>
            </a:pPr>
            <a:r>
              <a:rPr lang="it-IT" sz="26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nel quale </a:t>
            </a:r>
            <a:r>
              <a:rPr kumimoji="0" lang="it-IT" sz="26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ＭＳ Ｐゴシック"/>
              </a:rPr>
              <a:t>le donne hanno un ruolo da protagoniste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AD97DE1-B761-4937-9A49-60AFABA12879}"/>
              </a:ext>
            </a:extLst>
          </p:cNvPr>
          <p:cNvSpPr/>
          <p:nvPr/>
        </p:nvSpPr>
        <p:spPr>
          <a:xfrm>
            <a:off x="1055440" y="1844825"/>
            <a:ext cx="52820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400" b="1" baseline="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Under35 per genere e qualifica </a:t>
            </a:r>
            <a:r>
              <a:rPr lang="it-IT" sz="1200" baseline="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(% sul totale)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0A1164A-672B-4F33-86A3-40179C1E4FF5}"/>
              </a:ext>
            </a:extLst>
          </p:cNvPr>
          <p:cNvSpPr txBox="1"/>
          <p:nvPr/>
        </p:nvSpPr>
        <p:spPr bwMode="auto">
          <a:xfrm>
            <a:off x="2449688" y="3202077"/>
            <a:ext cx="10154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algn="ctr" eaLnBrk="0" hangingPunct="0">
              <a:spcBef>
                <a:spcPct val="50000"/>
              </a:spcBef>
            </a:pPr>
            <a:r>
              <a:rPr lang="it-IT" sz="12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Donne</a:t>
            </a:r>
            <a:endParaRPr lang="it-IT" sz="1200" b="1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F5DBA78-528F-4C16-AEBC-3263AE0A3215}"/>
              </a:ext>
            </a:extLst>
          </p:cNvPr>
          <p:cNvSpPr txBox="1"/>
          <p:nvPr/>
        </p:nvSpPr>
        <p:spPr bwMode="auto">
          <a:xfrm>
            <a:off x="3249396" y="3198047"/>
            <a:ext cx="7918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algn="ctr" eaLnBrk="0" hangingPunct="0">
              <a:spcBef>
                <a:spcPct val="50000"/>
              </a:spcBef>
            </a:pPr>
            <a:r>
              <a:rPr lang="it-IT" sz="12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Uomini</a:t>
            </a:r>
            <a:endParaRPr lang="it-IT" sz="1200" b="1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686B774C-7467-4A0E-81A8-A222D73C52A6}"/>
              </a:ext>
            </a:extLst>
          </p:cNvPr>
          <p:cNvCxnSpPr>
            <a:cxnSpLocks/>
          </p:cNvCxnSpPr>
          <p:nvPr/>
        </p:nvCxnSpPr>
        <p:spPr bwMode="auto">
          <a:xfrm>
            <a:off x="2582196" y="3141008"/>
            <a:ext cx="1368000" cy="0"/>
          </a:xfrm>
          <a:prstGeom prst="line">
            <a:avLst/>
          </a:prstGeom>
          <a:ln w="12700">
            <a:solidFill>
              <a:srgbClr val="00408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8086BAF-71D3-46CE-B1F7-355B09C9C72A}"/>
              </a:ext>
            </a:extLst>
          </p:cNvPr>
          <p:cNvSpPr txBox="1"/>
          <p:nvPr/>
        </p:nvSpPr>
        <p:spPr bwMode="auto">
          <a:xfrm>
            <a:off x="2665050" y="2618275"/>
            <a:ext cx="12764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algn="ctr" eaLnBrk="0" hangingPunct="0">
              <a:spcBef>
                <a:spcPct val="50000"/>
              </a:spcBef>
            </a:pPr>
            <a:r>
              <a:rPr lang="it-IT" sz="1200" b="1" baseline="0" dirty="0">
                <a:solidFill>
                  <a:srgbClr val="FF6600"/>
                </a:solidFill>
                <a:latin typeface="Lucida Sans" pitchFamily="34" charset="0"/>
                <a:ea typeface="ＭＳ Ｐゴシック"/>
                <a:cs typeface="ＭＳ Ｐゴシック"/>
              </a:rPr>
              <a:t>Industria farmaceutica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B000F6F-84FC-413C-92C8-8A1F60092342}"/>
              </a:ext>
            </a:extLst>
          </p:cNvPr>
          <p:cNvSpPr txBox="1"/>
          <p:nvPr/>
        </p:nvSpPr>
        <p:spPr bwMode="auto">
          <a:xfrm>
            <a:off x="4321234" y="2618275"/>
            <a:ext cx="13560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algn="ctr" eaLnBrk="0" hangingPunct="0">
              <a:spcBef>
                <a:spcPct val="50000"/>
              </a:spcBef>
            </a:pPr>
            <a:r>
              <a:rPr lang="it-IT" sz="1200" b="1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Industria manifatturiera</a:t>
            </a:r>
            <a:endParaRPr lang="it-IT" sz="1200" b="1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C2F37F9-4820-4937-8FBB-338A74952C5E}"/>
              </a:ext>
            </a:extLst>
          </p:cNvPr>
          <p:cNvSpPr txBox="1"/>
          <p:nvPr/>
        </p:nvSpPr>
        <p:spPr bwMode="auto">
          <a:xfrm>
            <a:off x="1073411" y="3677889"/>
            <a:ext cx="12764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it-IT" sz="12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Totale</a:t>
            </a:r>
            <a:endParaRPr lang="it-IT" sz="1200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B3D88AE-1582-4CFD-A5D2-BBA58CDEB451}"/>
              </a:ext>
            </a:extLst>
          </p:cNvPr>
          <p:cNvSpPr txBox="1"/>
          <p:nvPr/>
        </p:nvSpPr>
        <p:spPr bwMode="auto">
          <a:xfrm>
            <a:off x="1080880" y="4275838"/>
            <a:ext cx="16561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it-IT" sz="12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Quadri e dirigenti</a:t>
            </a:r>
            <a:endParaRPr lang="it-IT" sz="1200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58BBF2B-078D-4CAB-B114-2D1AA95E5DA3}"/>
              </a:ext>
            </a:extLst>
          </p:cNvPr>
          <p:cNvSpPr txBox="1"/>
          <p:nvPr/>
        </p:nvSpPr>
        <p:spPr bwMode="auto">
          <a:xfrm>
            <a:off x="2449026" y="3683489"/>
            <a:ext cx="10154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algn="ctr" eaLnBrk="0" hangingPunct="0">
              <a:spcBef>
                <a:spcPct val="50000"/>
              </a:spcBef>
            </a:pPr>
            <a:r>
              <a:rPr lang="it-IT" sz="12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46</a:t>
            </a:r>
            <a:endParaRPr lang="it-IT" sz="1200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666145B-CBAF-4C5A-9B8C-68F2B0C4F6AF}"/>
              </a:ext>
            </a:extLst>
          </p:cNvPr>
          <p:cNvSpPr txBox="1"/>
          <p:nvPr/>
        </p:nvSpPr>
        <p:spPr bwMode="auto">
          <a:xfrm>
            <a:off x="3135102" y="3687347"/>
            <a:ext cx="10154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algn="ctr" eaLnBrk="0" hangingPunct="0">
              <a:spcBef>
                <a:spcPct val="50000"/>
              </a:spcBef>
            </a:pPr>
            <a:r>
              <a:rPr lang="it-IT" sz="12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54</a:t>
            </a:r>
            <a:endParaRPr lang="it-IT" sz="1200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0862DFD-1115-46DA-B94C-9C3EACAC53BF}"/>
              </a:ext>
            </a:extLst>
          </p:cNvPr>
          <p:cNvSpPr txBox="1"/>
          <p:nvPr/>
        </p:nvSpPr>
        <p:spPr bwMode="auto">
          <a:xfrm>
            <a:off x="4033202" y="3683489"/>
            <a:ext cx="10154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algn="ctr" eaLnBrk="0" hangingPunct="0">
              <a:spcBef>
                <a:spcPct val="50000"/>
              </a:spcBef>
            </a:pPr>
            <a:r>
              <a:rPr lang="it-IT" sz="12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27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C10AA225-BC7B-4E46-9F71-07F0540FB93C}"/>
              </a:ext>
            </a:extLst>
          </p:cNvPr>
          <p:cNvSpPr txBox="1"/>
          <p:nvPr/>
        </p:nvSpPr>
        <p:spPr bwMode="auto">
          <a:xfrm>
            <a:off x="4817920" y="3687347"/>
            <a:ext cx="10154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algn="ctr" eaLnBrk="0" hangingPunct="0">
              <a:spcBef>
                <a:spcPct val="50000"/>
              </a:spcBef>
            </a:pPr>
            <a:r>
              <a:rPr lang="it-IT" sz="12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73</a:t>
            </a:r>
            <a:endParaRPr lang="it-IT" sz="1200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2EECA253-AC13-4533-8622-B27C958E724E}"/>
              </a:ext>
            </a:extLst>
          </p:cNvPr>
          <p:cNvSpPr txBox="1"/>
          <p:nvPr/>
        </p:nvSpPr>
        <p:spPr bwMode="auto">
          <a:xfrm>
            <a:off x="2449026" y="4275838"/>
            <a:ext cx="10154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algn="ctr" eaLnBrk="0" hangingPunct="0">
              <a:spcBef>
                <a:spcPct val="50000"/>
              </a:spcBef>
            </a:pPr>
            <a:r>
              <a:rPr lang="it-IT" sz="12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55</a:t>
            </a:r>
            <a:endParaRPr lang="it-IT" sz="1200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306B5372-2C4D-4681-9BFA-DDCE4796BD33}"/>
              </a:ext>
            </a:extLst>
          </p:cNvPr>
          <p:cNvSpPr txBox="1"/>
          <p:nvPr/>
        </p:nvSpPr>
        <p:spPr bwMode="auto">
          <a:xfrm>
            <a:off x="3135102" y="4275838"/>
            <a:ext cx="10154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algn="ctr" eaLnBrk="0" hangingPunct="0">
              <a:spcBef>
                <a:spcPct val="50000"/>
              </a:spcBef>
            </a:pPr>
            <a:r>
              <a:rPr lang="it-IT" sz="12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45</a:t>
            </a:r>
            <a:endParaRPr lang="it-IT" sz="1200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D018986F-F19C-40DE-B65A-2995DDE90B28}"/>
              </a:ext>
            </a:extLst>
          </p:cNvPr>
          <p:cNvSpPr txBox="1"/>
          <p:nvPr/>
        </p:nvSpPr>
        <p:spPr bwMode="auto">
          <a:xfrm>
            <a:off x="4033202" y="4275838"/>
            <a:ext cx="10154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algn="ctr" eaLnBrk="0" hangingPunct="0">
              <a:spcBef>
                <a:spcPct val="50000"/>
              </a:spcBef>
            </a:pPr>
            <a:r>
              <a:rPr lang="it-IT" sz="12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36</a:t>
            </a:r>
            <a:endParaRPr lang="it-IT" sz="1200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0F7319EF-9B9B-44BE-A425-BC8FABB566B0}"/>
              </a:ext>
            </a:extLst>
          </p:cNvPr>
          <p:cNvSpPr txBox="1"/>
          <p:nvPr/>
        </p:nvSpPr>
        <p:spPr bwMode="auto">
          <a:xfrm>
            <a:off x="4817920" y="4275838"/>
            <a:ext cx="10154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algn="ctr" eaLnBrk="0" hangingPunct="0">
              <a:spcBef>
                <a:spcPct val="50000"/>
              </a:spcBef>
            </a:pPr>
            <a:r>
              <a:rPr lang="it-IT" sz="12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64</a:t>
            </a:r>
            <a:endParaRPr lang="it-IT" sz="1200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93E9C0F2-5760-49A1-B930-FFFE402D014F}"/>
              </a:ext>
            </a:extLst>
          </p:cNvPr>
          <p:cNvSpPr txBox="1"/>
          <p:nvPr/>
        </p:nvSpPr>
        <p:spPr bwMode="auto">
          <a:xfrm>
            <a:off x="5992408" y="3199680"/>
            <a:ext cx="5720216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Tra gli under35 </a:t>
            </a:r>
          </a:p>
          <a:p>
            <a:pPr eaLnBrk="0" hangingPunct="0">
              <a:spcBef>
                <a:spcPts val="0"/>
              </a:spcBef>
            </a:pPr>
            <a:endParaRPr lang="it-IT" sz="1400" baseline="0" dirty="0">
              <a:solidFill>
                <a:srgbClr val="004080"/>
              </a:solidFill>
              <a:latin typeface="Lucida Sans" pitchFamily="34" charset="0"/>
              <a:ea typeface="ＭＳ Ｐゴシック"/>
              <a:cs typeface="ＭＳ Ｐゴシック"/>
            </a:endParaRPr>
          </a:p>
          <a:p>
            <a:pPr marL="285750" indent="-285750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le donne sono più che nella media del settore (</a:t>
            </a:r>
            <a:r>
              <a:rPr lang="it-IT" sz="1500" b="1" baseline="0" dirty="0">
                <a:solidFill>
                  <a:srgbClr val="FF6600"/>
                </a:solidFill>
                <a:latin typeface="Lucida Sans" panose="020B0602030504020204" pitchFamily="34" charset="0"/>
              </a:rPr>
              <a:t>46%</a:t>
            </a: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 vs </a:t>
            </a:r>
            <a:r>
              <a:rPr lang="it-IT" sz="1500" b="1" baseline="0" dirty="0">
                <a:solidFill>
                  <a:srgbClr val="FF6600"/>
                </a:solidFill>
                <a:latin typeface="Lucida Sans" panose="020B0602030504020204" pitchFamily="34" charset="0"/>
              </a:rPr>
              <a:t>43%</a:t>
            </a: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) e in quella manifatturiera</a:t>
            </a:r>
          </a:p>
          <a:p>
            <a:pPr marL="285750" indent="-285750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e sono la maggioranza tra dirigenti e quadri (</a:t>
            </a:r>
            <a:r>
              <a:rPr lang="it-IT" sz="1500" b="1" baseline="0" dirty="0">
                <a:solidFill>
                  <a:srgbClr val="FF6600"/>
                </a:solidFill>
                <a:latin typeface="Lucida Sans" panose="020B0602030504020204" pitchFamily="34" charset="0"/>
              </a:rPr>
              <a:t>55%</a:t>
            </a: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)</a:t>
            </a:r>
          </a:p>
          <a:p>
            <a:pPr marL="285750" indent="-285750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oltre</a:t>
            </a: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l’</a:t>
            </a:r>
            <a:r>
              <a:rPr lang="it-IT" sz="1500" b="1" baseline="0" dirty="0">
                <a:solidFill>
                  <a:srgbClr val="FF6600"/>
                </a:solidFill>
                <a:latin typeface="Lucida Sans" panose="020B0602030504020204" pitchFamily="34" charset="0"/>
              </a:rPr>
              <a:t>80%</a:t>
            </a: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 ha un contratto a tempo indeterminato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66FCB72A-4688-4D8D-8A06-9096EBCBEDF7}"/>
              </a:ext>
            </a:extLst>
          </p:cNvPr>
          <p:cNvSpPr txBox="1"/>
          <p:nvPr/>
        </p:nvSpPr>
        <p:spPr bwMode="auto">
          <a:xfrm>
            <a:off x="4025831" y="3202143"/>
            <a:ext cx="101548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algn="ctr" eaLnBrk="0" hangingPunct="0">
              <a:spcBef>
                <a:spcPct val="50000"/>
              </a:spcBef>
            </a:pPr>
            <a:r>
              <a:rPr lang="it-IT" sz="12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Donne</a:t>
            </a:r>
            <a:endParaRPr lang="it-IT" sz="1200" b="1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B04737C6-2966-4B4C-943C-E73C1E2DCD49}"/>
              </a:ext>
            </a:extLst>
          </p:cNvPr>
          <p:cNvSpPr txBox="1"/>
          <p:nvPr/>
        </p:nvSpPr>
        <p:spPr bwMode="auto">
          <a:xfrm>
            <a:off x="4969555" y="3198113"/>
            <a:ext cx="7918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algn="ctr" eaLnBrk="0" hangingPunct="0">
              <a:spcBef>
                <a:spcPct val="50000"/>
              </a:spcBef>
            </a:pPr>
            <a:r>
              <a:rPr lang="it-IT" sz="12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Uomini</a:t>
            </a:r>
            <a:endParaRPr lang="it-IT" sz="1200" b="1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EE03E42B-2AC7-41AD-A09C-66EB493179AE}"/>
              </a:ext>
            </a:extLst>
          </p:cNvPr>
          <p:cNvCxnSpPr>
            <a:cxnSpLocks/>
          </p:cNvCxnSpPr>
          <p:nvPr/>
        </p:nvCxnSpPr>
        <p:spPr bwMode="auto">
          <a:xfrm>
            <a:off x="4302355" y="3141074"/>
            <a:ext cx="1368000" cy="0"/>
          </a:xfrm>
          <a:prstGeom prst="line">
            <a:avLst/>
          </a:prstGeom>
          <a:ln w="12700">
            <a:solidFill>
              <a:srgbClr val="00408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9F262170-0934-42BE-B106-916189D441D5}"/>
              </a:ext>
            </a:extLst>
          </p:cNvPr>
          <p:cNvCxnSpPr>
            <a:cxnSpLocks/>
          </p:cNvCxnSpPr>
          <p:nvPr/>
        </p:nvCxnSpPr>
        <p:spPr bwMode="auto">
          <a:xfrm>
            <a:off x="1171565" y="4653136"/>
            <a:ext cx="4464000" cy="0"/>
          </a:xfrm>
          <a:prstGeom prst="line">
            <a:avLst/>
          </a:prstGeom>
          <a:ln w="12700">
            <a:solidFill>
              <a:srgbClr val="00408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708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5">
            <a:extLst>
              <a:ext uri="{FF2B5EF4-FFF2-40B4-BE49-F238E27FC236}">
                <a16:creationId xmlns:a16="http://schemas.microsoft.com/office/drawing/2014/main" id="{78FC9EE6-8ABE-4883-AFAC-C2AE4ED07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227" y="6231603"/>
            <a:ext cx="4464496" cy="240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67500" tIns="35100" rIns="67500" bIns="35100">
            <a:spAutoFit/>
          </a:bodyPr>
          <a:lstStyle/>
          <a:p>
            <a:pPr marL="0" marR="0" lvl="0" indent="0" algn="r" defTabSz="336947" rtl="0" eaLnBrk="0" fontAlgn="base" latinLnBrk="0" hangingPunct="0">
              <a:lnSpc>
                <a:spcPct val="100000"/>
              </a:lnSpc>
              <a:spcBef>
                <a:spcPts val="469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MS Gothic" pitchFamily="49" charset="-128"/>
                <a:cs typeface="+mn-cs"/>
              </a:rPr>
              <a:t>Fonte: Farmindustria, elaborazioni su dati Istat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8E81B619-A13D-4E3C-9DA7-0F48FF5A9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514" y="352410"/>
            <a:ext cx="10666110" cy="894733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>
            <a:lvl1pPr defTabSz="449263"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C9200"/>
              </a:buClr>
              <a:buSzPct val="100000"/>
              <a:buFontTx/>
              <a:buNone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/>
            </a:pPr>
            <a:r>
              <a:rPr lang="it-IT" sz="26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Diffusione di strumenti di </a:t>
            </a:r>
            <a:r>
              <a:rPr lang="it-IT" sz="2600" i="1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welfare</a:t>
            </a:r>
            <a:r>
              <a:rPr lang="it-IT" sz="26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aziendale per natalità, 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C9200"/>
              </a:buClr>
              <a:buSzPct val="100000"/>
              <a:buFontTx/>
              <a:buNone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/>
            </a:pPr>
            <a:r>
              <a:rPr lang="it-IT" sz="26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salute e benessere della persona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F4958266-3FAF-4E95-BE09-BB9D3145B022}"/>
              </a:ext>
            </a:extLst>
          </p:cNvPr>
          <p:cNvSpPr txBox="1"/>
          <p:nvPr/>
        </p:nvSpPr>
        <p:spPr bwMode="auto">
          <a:xfrm>
            <a:off x="1055442" y="2248088"/>
            <a:ext cx="2956645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it-IT" sz="1200" b="1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Flessibilità oraria                                         </a:t>
            </a:r>
            <a:r>
              <a:rPr lang="it-IT" sz="105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(part-time, lavoro agile, agevolazioni orario ingresso/uscita, permessi)</a:t>
            </a:r>
            <a:endParaRPr lang="it-IT" sz="1200" baseline="0" dirty="0">
              <a:solidFill>
                <a:srgbClr val="00408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5D67C7E4-3CF2-4CA6-844B-2B73DD3CC828}"/>
              </a:ext>
            </a:extLst>
          </p:cNvPr>
          <p:cNvSpPr txBox="1"/>
          <p:nvPr/>
        </p:nvSpPr>
        <p:spPr bwMode="auto">
          <a:xfrm>
            <a:off x="1055441" y="2959376"/>
            <a:ext cx="29566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it-IT" sz="1200" b="1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Asili nido, rimborsi spese per istruzione e assistenza domestica</a:t>
            </a:r>
            <a:endParaRPr lang="it-IT" sz="1200" b="1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2EA7ACC2-54B2-423D-BB36-7E2F617AF4DE}"/>
              </a:ext>
            </a:extLst>
          </p:cNvPr>
          <p:cNvSpPr txBox="1"/>
          <p:nvPr/>
        </p:nvSpPr>
        <p:spPr bwMode="auto">
          <a:xfrm>
            <a:off x="1055440" y="3532165"/>
            <a:ext cx="3672408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it-IT" sz="1200" b="1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Medicina preventiva                                       </a:t>
            </a:r>
            <a:r>
              <a:rPr lang="it-IT" sz="105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(es. campagne di vaccinazione, screening, check-up)</a:t>
            </a:r>
            <a:endParaRPr lang="it-IT" sz="1200" b="1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B6072DCC-DFC3-4A53-AFBC-A32B87BB9ACE}"/>
              </a:ext>
            </a:extLst>
          </p:cNvPr>
          <p:cNvSpPr txBox="1"/>
          <p:nvPr/>
        </p:nvSpPr>
        <p:spPr bwMode="auto">
          <a:xfrm>
            <a:off x="1055441" y="4639271"/>
            <a:ext cx="30126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it-IT" sz="1200" b="1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Congedi e aspettative per maternità/paternità più estesi  rispetto a legge e CCNL</a:t>
            </a:r>
            <a:endParaRPr lang="it-IT" sz="1200" b="1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59ECD8D9-EBF7-4326-BFFE-5CEA742D9D37}"/>
              </a:ext>
            </a:extLst>
          </p:cNvPr>
          <p:cNvSpPr txBox="1"/>
          <p:nvPr/>
        </p:nvSpPr>
        <p:spPr bwMode="auto">
          <a:xfrm>
            <a:off x="1060368" y="5396726"/>
            <a:ext cx="30126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it-IT" sz="1200" b="1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Altri servizi per la conciliazione vita-lavoro </a:t>
            </a:r>
            <a:r>
              <a:rPr lang="it-IT" sz="105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(es. lavanderia, take-away)</a:t>
            </a:r>
            <a:endParaRPr lang="it-IT" sz="1200" b="1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2BF1991E-1F60-4414-96F1-8965E9B7AD77}"/>
              </a:ext>
            </a:extLst>
          </p:cNvPr>
          <p:cNvSpPr txBox="1"/>
          <p:nvPr/>
        </p:nvSpPr>
        <p:spPr bwMode="auto">
          <a:xfrm>
            <a:off x="4696185" y="1484784"/>
            <a:ext cx="118379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algn="ctr" eaLnBrk="0" hangingPunct="0">
              <a:spcBef>
                <a:spcPct val="50000"/>
              </a:spcBef>
            </a:pPr>
            <a:r>
              <a:rPr lang="it-IT" sz="1200" b="1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% di imprese che offrono il servizio</a:t>
            </a:r>
            <a:endParaRPr lang="it-IT" sz="1200" b="1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19E55870-448A-4FF9-B8EE-68C26EC1F4F8}"/>
              </a:ext>
            </a:extLst>
          </p:cNvPr>
          <p:cNvSpPr txBox="1"/>
          <p:nvPr/>
        </p:nvSpPr>
        <p:spPr bwMode="auto">
          <a:xfrm>
            <a:off x="4835368" y="2360853"/>
            <a:ext cx="9471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algn="ctr" eaLnBrk="0" hangingPunct="0">
              <a:spcBef>
                <a:spcPct val="50000"/>
              </a:spcBef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91%</a:t>
            </a:r>
            <a:endParaRPr lang="it-IT" sz="1400" b="1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078FB4D4-3ED2-44A2-A8E5-3C9511A13A31}"/>
              </a:ext>
            </a:extLst>
          </p:cNvPr>
          <p:cNvSpPr txBox="1"/>
          <p:nvPr/>
        </p:nvSpPr>
        <p:spPr bwMode="auto">
          <a:xfrm>
            <a:off x="4835368" y="3591184"/>
            <a:ext cx="9471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algn="ctr" eaLnBrk="0" hangingPunct="0">
              <a:spcBef>
                <a:spcPct val="50000"/>
              </a:spcBef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55%</a:t>
            </a:r>
            <a:endParaRPr lang="it-IT" sz="1400" b="1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10E5915A-4FA7-445A-983E-5E38EC0249D4}"/>
              </a:ext>
            </a:extLst>
          </p:cNvPr>
          <p:cNvSpPr txBox="1"/>
          <p:nvPr/>
        </p:nvSpPr>
        <p:spPr bwMode="auto">
          <a:xfrm>
            <a:off x="4835368" y="4742598"/>
            <a:ext cx="9471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algn="ctr" eaLnBrk="0" hangingPunct="0">
              <a:spcBef>
                <a:spcPct val="50000"/>
              </a:spcBef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47%</a:t>
            </a:r>
            <a:endParaRPr lang="it-IT" sz="1400" b="1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21CF1F5D-1024-4FAB-90CC-13C424F200F0}"/>
              </a:ext>
            </a:extLst>
          </p:cNvPr>
          <p:cNvSpPr txBox="1"/>
          <p:nvPr/>
        </p:nvSpPr>
        <p:spPr bwMode="auto">
          <a:xfrm>
            <a:off x="4835368" y="5450566"/>
            <a:ext cx="9471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algn="ctr" eaLnBrk="0" hangingPunct="0">
              <a:spcBef>
                <a:spcPct val="50000"/>
              </a:spcBef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42%</a:t>
            </a:r>
            <a:endParaRPr lang="it-IT" sz="1400" b="1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9BD17716-F0DE-45FF-AE7E-ED181B356722}"/>
              </a:ext>
            </a:extLst>
          </p:cNvPr>
          <p:cNvSpPr txBox="1"/>
          <p:nvPr/>
        </p:nvSpPr>
        <p:spPr bwMode="auto">
          <a:xfrm>
            <a:off x="4835368" y="2976708"/>
            <a:ext cx="9471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algn="ctr" eaLnBrk="0" hangingPunct="0">
              <a:spcBef>
                <a:spcPct val="50000"/>
              </a:spcBef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58%</a:t>
            </a:r>
            <a:endParaRPr lang="it-IT" sz="1400" b="1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D9E1DC21-9DA1-4166-9C9D-A8693A6357A2}"/>
              </a:ext>
            </a:extLst>
          </p:cNvPr>
          <p:cNvCxnSpPr>
            <a:cxnSpLocks/>
          </p:cNvCxnSpPr>
          <p:nvPr/>
        </p:nvCxnSpPr>
        <p:spPr bwMode="auto">
          <a:xfrm>
            <a:off x="4691976" y="2154158"/>
            <a:ext cx="1188000" cy="0"/>
          </a:xfrm>
          <a:prstGeom prst="line">
            <a:avLst/>
          </a:prstGeom>
          <a:ln w="12700">
            <a:solidFill>
              <a:srgbClr val="00408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79B410CE-8259-4AE6-A59C-279B372C775F}"/>
              </a:ext>
            </a:extLst>
          </p:cNvPr>
          <p:cNvSpPr txBox="1"/>
          <p:nvPr/>
        </p:nvSpPr>
        <p:spPr bwMode="auto">
          <a:xfrm>
            <a:off x="1072992" y="4081871"/>
            <a:ext cx="3151703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eaLnBrk="0" hangingPunct="0">
              <a:spcBef>
                <a:spcPct val="50000"/>
              </a:spcBef>
            </a:pPr>
            <a:r>
              <a:rPr lang="it-IT" sz="1150" b="1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Counseling psicologico, servizi per esercizio fisico, supporto sanitario h24</a:t>
            </a:r>
            <a:endParaRPr lang="it-IT" sz="1150" b="1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0589DFD2-4323-4C4F-9EDB-E9E799279992}"/>
              </a:ext>
            </a:extLst>
          </p:cNvPr>
          <p:cNvSpPr txBox="1"/>
          <p:nvPr/>
        </p:nvSpPr>
        <p:spPr bwMode="auto">
          <a:xfrm>
            <a:off x="4835368" y="4218576"/>
            <a:ext cx="9471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algn="ctr" eaLnBrk="0" hangingPunct="0">
              <a:spcBef>
                <a:spcPct val="50000"/>
              </a:spcBef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50%</a:t>
            </a:r>
            <a:endParaRPr lang="it-IT" sz="1400" b="1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237CB5F5-7B70-4D1A-9310-CF7623BE7933}"/>
              </a:ext>
            </a:extLst>
          </p:cNvPr>
          <p:cNvSpPr txBox="1"/>
          <p:nvPr/>
        </p:nvSpPr>
        <p:spPr bwMode="auto">
          <a:xfrm>
            <a:off x="6384033" y="1484784"/>
            <a:ext cx="481565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0" hangingPunct="0">
              <a:spcBef>
                <a:spcPts val="0"/>
              </a:spcBef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Nell’industria farmaceutica ampia diffusione di politiche di welfare aggiuntive a quelle in applicazione di norme di legge o di CCNL,                      che consentono misure ad esempio per</a:t>
            </a:r>
          </a:p>
          <a:p>
            <a:pPr eaLnBrk="0" hangingPunct="0">
              <a:spcBef>
                <a:spcPts val="0"/>
              </a:spcBef>
            </a:pPr>
            <a:endParaRPr lang="it-IT" sz="1400" baseline="0" dirty="0">
              <a:solidFill>
                <a:srgbClr val="004080"/>
              </a:solidFill>
              <a:latin typeface="Lucida Sans" pitchFamily="34" charset="0"/>
              <a:ea typeface="ＭＳ Ｐゴシック"/>
              <a:cs typeface="ＭＳ Ｐゴシック"/>
            </a:endParaRPr>
          </a:p>
          <a:p>
            <a:pPr marL="285750" indent="-285750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400" b="1" baseline="0" dirty="0">
                <a:solidFill>
                  <a:srgbClr val="FF6600"/>
                </a:solidFill>
                <a:latin typeface="Lucida Sans" pitchFamily="34" charset="0"/>
                <a:ea typeface="ＭＳ Ｐゴシック"/>
                <a:cs typeface="ＭＳ Ｐゴシック"/>
              </a:rPr>
              <a:t>pari opportunità, </a:t>
            </a:r>
          </a:p>
          <a:p>
            <a:pPr marL="285750" indent="-285750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400" b="1" baseline="0" dirty="0">
                <a:solidFill>
                  <a:srgbClr val="FF6600"/>
                </a:solidFill>
                <a:latin typeface="Lucida Sans" pitchFamily="34" charset="0"/>
                <a:ea typeface="ＭＳ Ｐゴシック"/>
                <a:cs typeface="ＭＳ Ｐゴシック"/>
              </a:rPr>
              <a:t>conciliazione tra tempi di vita e di lavoro,</a:t>
            </a:r>
          </a:p>
          <a:p>
            <a:pPr marL="285750" indent="-285750" eaLnBrk="0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400" b="1" baseline="0" dirty="0">
                <a:solidFill>
                  <a:srgbClr val="FF6600"/>
                </a:solidFill>
                <a:latin typeface="Lucida Sans" pitchFamily="34" charset="0"/>
                <a:ea typeface="ＭＳ Ｐゴシック"/>
              </a:rPr>
              <a:t>sostegno della genitorialità</a:t>
            </a:r>
            <a:endParaRPr lang="it-IT" sz="1400" baseline="0" dirty="0">
              <a:solidFill>
                <a:srgbClr val="00408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7D288C06-CC9A-453F-A58B-14676736F8EF}"/>
              </a:ext>
            </a:extLst>
          </p:cNvPr>
          <p:cNvSpPr txBox="1"/>
          <p:nvPr/>
        </p:nvSpPr>
        <p:spPr>
          <a:xfrm>
            <a:off x="6392909" y="3630503"/>
            <a:ext cx="517569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I dati Istat mostrano che la farmaceutica è prima per: </a:t>
            </a:r>
          </a:p>
          <a:p>
            <a:endParaRPr lang="it-IT" sz="1400" baseline="0" dirty="0">
              <a:solidFill>
                <a:srgbClr val="004080"/>
              </a:solidFill>
              <a:latin typeface="Lucida Sans" pitchFamily="34" charset="0"/>
              <a:ea typeface="ＭＳ Ｐゴシック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azioni per il miglioramento del benessere lavorativo, in particolare con azioni per la conciliazione vita-lavoro e misure a sostegno della genitorialità;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acquisizione di risorse umane con un alto tasso di nuove competenze e formazione;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azioni di responsabilità sociale e riduzione dell’impatto ambientale;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iniziative di interesse collettivo esterne all’impresa</a:t>
            </a:r>
          </a:p>
        </p:txBody>
      </p:sp>
    </p:spTree>
    <p:extLst>
      <p:ext uri="{BB962C8B-B14F-4D97-AF65-F5344CB8AC3E}">
        <p14:creationId xmlns:p14="http://schemas.microsoft.com/office/powerpoint/2010/main" val="4034919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>
            <a:extLst>
              <a:ext uri="{FF2B5EF4-FFF2-40B4-BE49-F238E27FC236}">
                <a16:creationId xmlns:a16="http://schemas.microsoft.com/office/drawing/2014/main" id="{8E81B619-A13D-4E3C-9DA7-0F48FF5A9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514" y="352410"/>
            <a:ext cx="10666110" cy="494624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>
            <a:lvl1pPr defTabSz="449263"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C9200"/>
              </a:buClr>
              <a:buSzPct val="100000"/>
              <a:buFontTx/>
              <a:buNone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/>
            </a:pPr>
            <a:r>
              <a:rPr lang="it-IT" sz="26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Politiche di welfare nelle imprese del farmaco</a:t>
            </a:r>
          </a:p>
        </p:txBody>
      </p:sp>
      <p:sp>
        <p:nvSpPr>
          <p:cNvPr id="74" name="Rectangle 53">
            <a:extLst>
              <a:ext uri="{FF2B5EF4-FFF2-40B4-BE49-F238E27FC236}">
                <a16:creationId xmlns:a16="http://schemas.microsoft.com/office/drawing/2014/main" id="{782105A2-EE68-4FE3-8839-F7AC58D81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5155" y="6237313"/>
            <a:ext cx="4061445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</a:rPr>
              <a:t>Fonte: Farmindustria su indagini del Sistema Confindustria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F0843A-26F2-47BC-9B2E-64E8EB97FA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847" t="38247" r="20857" b="15158"/>
          <a:stretch/>
        </p:blipFill>
        <p:spPr>
          <a:xfrm>
            <a:off x="2639616" y="1618477"/>
            <a:ext cx="7488832" cy="4266927"/>
          </a:xfrm>
          <a:prstGeom prst="rect">
            <a:avLst/>
          </a:prstGeom>
        </p:spPr>
      </p:pic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BC41A4CC-A39C-4CB5-A5CA-3716337376B8}"/>
              </a:ext>
            </a:extLst>
          </p:cNvPr>
          <p:cNvSpPr txBox="1"/>
          <p:nvPr/>
        </p:nvSpPr>
        <p:spPr>
          <a:xfrm>
            <a:off x="3287688" y="1156682"/>
            <a:ext cx="6094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Diffusione tra gli addetti, in % sul totale</a:t>
            </a:r>
          </a:p>
        </p:txBody>
      </p:sp>
    </p:spTree>
    <p:extLst>
      <p:ext uri="{BB962C8B-B14F-4D97-AF65-F5344CB8AC3E}">
        <p14:creationId xmlns:p14="http://schemas.microsoft.com/office/powerpoint/2010/main" val="469158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>
            <a:extLst>
              <a:ext uri="{FF2B5EF4-FFF2-40B4-BE49-F238E27FC236}">
                <a16:creationId xmlns:a16="http://schemas.microsoft.com/office/drawing/2014/main" id="{A6F523CC-FCC0-4CE9-AD57-FA7691080B2D}"/>
              </a:ext>
            </a:extLst>
          </p:cNvPr>
          <p:cNvSpPr/>
          <p:nvPr/>
        </p:nvSpPr>
        <p:spPr bwMode="auto">
          <a:xfrm>
            <a:off x="1089892" y="1772816"/>
            <a:ext cx="4255547" cy="3564715"/>
          </a:xfrm>
          <a:prstGeom prst="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8E81B619-A13D-4E3C-9DA7-0F48FF5A9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514" y="352410"/>
            <a:ext cx="10666110" cy="894733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>
            <a:lvl1pPr defTabSz="449263"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C9200"/>
              </a:buClr>
              <a:buSzPct val="100000"/>
              <a:buFontTx/>
              <a:buNone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/>
            </a:pPr>
            <a:r>
              <a:rPr lang="it-IT" sz="26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Alcune evidenze sulla Ricerca delle imprese del farmaco</a:t>
            </a:r>
          </a:p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C9200"/>
              </a:buClr>
              <a:buSzPct val="100000"/>
              <a:buFontTx/>
              <a:buNone/>
              <a:tabLst>
                <a:tab pos="0" algn="l"/>
                <a:tab pos="446088" algn="l"/>
                <a:tab pos="896938" algn="l"/>
                <a:tab pos="1344613" algn="l"/>
                <a:tab pos="1795463" algn="l"/>
                <a:tab pos="2243138" algn="l"/>
                <a:tab pos="2693988" algn="l"/>
                <a:tab pos="3141663" algn="l"/>
                <a:tab pos="3592513" algn="l"/>
                <a:tab pos="4040188" algn="l"/>
                <a:tab pos="4491038" algn="l"/>
                <a:tab pos="4938713" algn="l"/>
                <a:tab pos="5389563" algn="l"/>
                <a:tab pos="5837238" algn="l"/>
                <a:tab pos="6288088" algn="l"/>
                <a:tab pos="6735763" algn="l"/>
                <a:tab pos="7186613" algn="l"/>
                <a:tab pos="7634288" algn="l"/>
                <a:tab pos="8085138" algn="l"/>
                <a:tab pos="8532813" algn="l"/>
                <a:tab pos="8983663" algn="l"/>
              </a:tabLst>
              <a:defRPr/>
            </a:pPr>
            <a:r>
              <a:rPr lang="it-IT" sz="26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a livello internazionale</a:t>
            </a:r>
          </a:p>
        </p:txBody>
      </p:sp>
      <p:sp>
        <p:nvSpPr>
          <p:cNvPr id="74" name="Rectangle 53">
            <a:extLst>
              <a:ext uri="{FF2B5EF4-FFF2-40B4-BE49-F238E27FC236}">
                <a16:creationId xmlns:a16="http://schemas.microsoft.com/office/drawing/2014/main" id="{782105A2-EE68-4FE3-8839-F7AC58D81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5155" y="6237313"/>
            <a:ext cx="4061445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</a:rPr>
              <a:t>Fonte: EvaluatePharma, PhRMA, IQVIA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6012EEA-B85D-4954-A3E8-BC066ACBD5F1}"/>
              </a:ext>
            </a:extLst>
          </p:cNvPr>
          <p:cNvSpPr txBox="1"/>
          <p:nvPr/>
        </p:nvSpPr>
        <p:spPr>
          <a:xfrm>
            <a:off x="1089892" y="2054629"/>
            <a:ext cx="4177444" cy="2948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aseline="0" dirty="0">
                <a:solidFill>
                  <a:srgbClr val="004080"/>
                </a:solidFill>
                <a:latin typeface="Lucida Sans" panose="020B0602030504020204" pitchFamily="34" charset="0"/>
              </a:rPr>
              <a:t>I numeri della R&amp;S farmaceutica           </a:t>
            </a:r>
          </a:p>
          <a:p>
            <a:r>
              <a:rPr lang="it-IT" sz="1800" baseline="0" dirty="0">
                <a:solidFill>
                  <a:srgbClr val="004080"/>
                </a:solidFill>
                <a:latin typeface="Lucida Sans" panose="020B0602030504020204" pitchFamily="34" charset="0"/>
              </a:rPr>
              <a:t>nel Mondo</a:t>
            </a:r>
          </a:p>
          <a:p>
            <a:endParaRPr lang="it-IT" sz="1800" baseline="0" dirty="0">
              <a:solidFill>
                <a:srgbClr val="004080"/>
              </a:solidFill>
              <a:latin typeface="Lucida Sans" panose="020B0602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1800" b="1" baseline="0" dirty="0">
                <a:solidFill>
                  <a:srgbClr val="FF6600"/>
                </a:solidFill>
                <a:latin typeface="Lucida Sans" panose="020B0602030504020204" pitchFamily="34" charset="0"/>
              </a:rPr>
              <a:t>1.300</a:t>
            </a:r>
            <a:r>
              <a:rPr lang="it-IT" sz="1800" baseline="0" dirty="0">
                <a:solidFill>
                  <a:srgbClr val="004080"/>
                </a:solidFill>
                <a:latin typeface="Lucida Sans" panose="020B0602030504020204" pitchFamily="34" charset="0"/>
              </a:rPr>
              <a:t> mld € tra 2021-2026</a:t>
            </a:r>
          </a:p>
          <a:p>
            <a:pPr>
              <a:lnSpc>
                <a:spcPct val="150000"/>
              </a:lnSpc>
            </a:pPr>
            <a:r>
              <a:rPr lang="it-IT" sz="1800" b="1" baseline="0" dirty="0">
                <a:solidFill>
                  <a:srgbClr val="FF6600"/>
                </a:solidFill>
                <a:latin typeface="Lucida Sans" panose="020B0602030504020204" pitchFamily="34" charset="0"/>
              </a:rPr>
              <a:t>+100 </a:t>
            </a:r>
            <a:r>
              <a:rPr lang="it-IT" sz="1800" baseline="0" dirty="0">
                <a:solidFill>
                  <a:srgbClr val="004080"/>
                </a:solidFill>
                <a:latin typeface="Lucida Sans" panose="020B0602030504020204" pitchFamily="34" charset="0"/>
              </a:rPr>
              <a:t>mld € rispetto a dati </a:t>
            </a:r>
            <a:r>
              <a:rPr lang="it-IT" sz="1800" baseline="0" dirty="0" err="1">
                <a:solidFill>
                  <a:srgbClr val="004080"/>
                </a:solidFill>
                <a:latin typeface="Lucida Sans" panose="020B0602030504020204" pitchFamily="34" charset="0"/>
              </a:rPr>
              <a:t>precovid</a:t>
            </a:r>
            <a:endParaRPr lang="it-IT" sz="1800" baseline="0" dirty="0">
              <a:solidFill>
                <a:srgbClr val="004080"/>
              </a:solidFill>
              <a:latin typeface="Lucida Sans" panose="020B0602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1800" b="1" baseline="0" dirty="0">
                <a:solidFill>
                  <a:srgbClr val="FF6600"/>
                </a:solidFill>
                <a:latin typeface="Lucida Sans" panose="020B0602030504020204" pitchFamily="34" charset="0"/>
              </a:rPr>
              <a:t>+20% </a:t>
            </a:r>
            <a:r>
              <a:rPr lang="it-IT" sz="1800" baseline="0" dirty="0">
                <a:solidFill>
                  <a:srgbClr val="004080"/>
                </a:solidFill>
                <a:latin typeface="Lucida Sans" panose="020B0602030504020204" pitchFamily="34" charset="0"/>
              </a:rPr>
              <a:t>investimenti 2026/2021</a:t>
            </a:r>
          </a:p>
          <a:p>
            <a:pPr>
              <a:lnSpc>
                <a:spcPct val="150000"/>
              </a:lnSpc>
            </a:pPr>
            <a:r>
              <a:rPr lang="it-IT" sz="1800" b="1" baseline="0" dirty="0">
                <a:solidFill>
                  <a:srgbClr val="FF6600"/>
                </a:solidFill>
                <a:latin typeface="Lucida Sans" panose="020B0602030504020204" pitchFamily="34" charset="0"/>
              </a:rPr>
              <a:t>+8%</a:t>
            </a:r>
            <a:r>
              <a:rPr lang="it-IT" sz="1800" baseline="0" dirty="0">
                <a:solidFill>
                  <a:srgbClr val="004080"/>
                </a:solidFill>
                <a:latin typeface="Lucida Sans" panose="020B0602030504020204" pitchFamily="34" charset="0"/>
              </a:rPr>
              <a:t> rispetto a </a:t>
            </a:r>
            <a:r>
              <a:rPr lang="it-IT" sz="1800" baseline="0" dirty="0" err="1">
                <a:solidFill>
                  <a:srgbClr val="004080"/>
                </a:solidFill>
                <a:latin typeface="Lucida Sans" panose="020B0602030504020204" pitchFamily="34" charset="0"/>
              </a:rPr>
              <a:t>precovid</a:t>
            </a:r>
            <a:endParaRPr lang="it-IT" sz="1800" baseline="0" dirty="0">
              <a:solidFill>
                <a:srgbClr val="004080"/>
              </a:solidFill>
              <a:latin typeface="Lucida Sans" panose="020B0602030504020204" pitchFamily="34" charset="0"/>
            </a:endParaRPr>
          </a:p>
          <a:p>
            <a:r>
              <a:rPr lang="it-IT" sz="1800" baseline="0" dirty="0">
                <a:solidFill>
                  <a:srgbClr val="004080"/>
                </a:solidFill>
                <a:latin typeface="Lucida Sans" panose="020B0602030504020204" pitchFamily="34" charset="0"/>
              </a:rPr>
              <a:t>(+2,7% per il fatturato)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BE6BF6E-D3D5-4CA9-8C92-44A32126C8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03" t="48910" r="54134" b="12927"/>
          <a:stretch/>
        </p:blipFill>
        <p:spPr>
          <a:xfrm>
            <a:off x="8286229" y="2195720"/>
            <a:ext cx="3110745" cy="302433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D069425-9B2B-4B03-998A-EF6D8BC6609B}"/>
              </a:ext>
            </a:extLst>
          </p:cNvPr>
          <p:cNvSpPr txBox="1"/>
          <p:nvPr/>
        </p:nvSpPr>
        <p:spPr>
          <a:xfrm>
            <a:off x="5839019" y="3221532"/>
            <a:ext cx="1913165" cy="109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5000" b="1" baseline="0" dirty="0">
                <a:solidFill>
                  <a:srgbClr val="FF6600"/>
                </a:solidFill>
                <a:latin typeface="Lucida Sans" panose="020B0602030504020204" pitchFamily="34" charset="0"/>
              </a:rPr>
              <a:t>600</a:t>
            </a:r>
            <a:endParaRPr lang="it-IT" sz="5000" baseline="0" dirty="0">
              <a:solidFill>
                <a:srgbClr val="004080"/>
              </a:solidFill>
              <a:latin typeface="Lucida Sans" panose="020B0602030504020204" pitchFamily="34" charset="0"/>
            </a:endParaRP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1F4D107E-DFF3-4E4E-A907-E511776F784D}"/>
              </a:ext>
            </a:extLst>
          </p:cNvPr>
          <p:cNvCxnSpPr/>
          <p:nvPr/>
        </p:nvCxnSpPr>
        <p:spPr bwMode="auto">
          <a:xfrm flipV="1">
            <a:off x="9050699" y="2780662"/>
            <a:ext cx="2088232" cy="3777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Rettangolo 11">
            <a:extLst>
              <a:ext uri="{FF2B5EF4-FFF2-40B4-BE49-F238E27FC236}">
                <a16:creationId xmlns:a16="http://schemas.microsoft.com/office/drawing/2014/main" id="{3E60D18C-6838-49F1-B5ED-21A7F7C569EF}"/>
              </a:ext>
            </a:extLst>
          </p:cNvPr>
          <p:cNvSpPr/>
          <p:nvPr/>
        </p:nvSpPr>
        <p:spPr bwMode="auto">
          <a:xfrm>
            <a:off x="9176959" y="2218546"/>
            <a:ext cx="1728192" cy="57197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A0B8772-24E4-4237-8C11-92B43CE6968A}"/>
              </a:ext>
            </a:extLst>
          </p:cNvPr>
          <p:cNvSpPr txBox="1"/>
          <p:nvPr/>
        </p:nvSpPr>
        <p:spPr>
          <a:xfrm>
            <a:off x="10515817" y="2416971"/>
            <a:ext cx="7786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baseline="0" dirty="0">
                <a:solidFill>
                  <a:srgbClr val="FF6600"/>
                </a:solidFill>
                <a:latin typeface="Lucida Sans" panose="020B0602030504020204" pitchFamily="34" charset="0"/>
              </a:rPr>
              <a:t>+20%</a:t>
            </a:r>
            <a:endParaRPr lang="it-IT" sz="1500" baseline="0" dirty="0">
              <a:solidFill>
                <a:srgbClr val="004080"/>
              </a:solidFill>
              <a:latin typeface="Lucida Sans" panose="020B0602030504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A51FFA4-6E0C-4A04-892A-396F315B8524}"/>
              </a:ext>
            </a:extLst>
          </p:cNvPr>
          <p:cNvSpPr txBox="1"/>
          <p:nvPr/>
        </p:nvSpPr>
        <p:spPr>
          <a:xfrm>
            <a:off x="8618651" y="1990001"/>
            <a:ext cx="26919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aseline="0" dirty="0">
                <a:solidFill>
                  <a:srgbClr val="004080"/>
                </a:solidFill>
                <a:latin typeface="Lucida Sans" panose="020B0602030504020204" pitchFamily="34" charset="0"/>
              </a:rPr>
              <a:t>Studi clinici sulla salute della donna </a:t>
            </a:r>
          </a:p>
          <a:p>
            <a:pPr algn="ctr"/>
            <a:r>
              <a:rPr lang="en-US" sz="1100" baseline="0" dirty="0">
                <a:solidFill>
                  <a:srgbClr val="004080"/>
                </a:solidFill>
                <a:latin typeface="Lucida Sans" panose="020B0602030504020204" pitchFamily="34" charset="0"/>
              </a:rPr>
              <a:t>a livello internazionale</a:t>
            </a:r>
            <a:endParaRPr lang="it-IT" sz="1100" baseline="0" dirty="0">
              <a:solidFill>
                <a:srgbClr val="004080"/>
              </a:solidFill>
              <a:latin typeface="Lucida Sans" panose="020B060203050402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5F922C9-B09D-4B6D-9708-B89AFCD2761D}"/>
              </a:ext>
            </a:extLst>
          </p:cNvPr>
          <p:cNvSpPr txBox="1"/>
          <p:nvPr/>
        </p:nvSpPr>
        <p:spPr>
          <a:xfrm>
            <a:off x="5519936" y="2854677"/>
            <a:ext cx="25646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baseline="0" dirty="0">
                <a:solidFill>
                  <a:srgbClr val="004080"/>
                </a:solidFill>
                <a:latin typeface="Lucida Sans" panose="020B0602030504020204" pitchFamily="34" charset="0"/>
              </a:rPr>
              <a:t>Farmaci pediatrici                 in sviluppo nel Mondo </a:t>
            </a:r>
            <a:endParaRPr lang="it-IT" sz="1500" b="1" baseline="0" dirty="0">
              <a:solidFill>
                <a:srgbClr val="004080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787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CF1B0B7D-76A8-4A0C-803F-9D583E6EEB1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79335" y="416277"/>
            <a:ext cx="827645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260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I numeri della farmaceutica in Italia nel 2021</a:t>
            </a:r>
          </a:p>
        </p:txBody>
      </p:sp>
      <p:pic>
        <p:nvPicPr>
          <p:cNvPr id="1026" name="Picture 2" descr="Cartina muta italia immagini vettoriali RF, disegni Cartina muta italia  stock | Depositphotos">
            <a:extLst>
              <a:ext uri="{FF2B5EF4-FFF2-40B4-BE49-F238E27FC236}">
                <a16:creationId xmlns:a16="http://schemas.microsoft.com/office/drawing/2014/main" id="{412DFA60-B972-4336-ACC3-641448B5A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810720"/>
            <a:ext cx="4929483" cy="547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DD84172-9567-4B0E-BC28-1485C0544F08}"/>
              </a:ext>
            </a:extLst>
          </p:cNvPr>
          <p:cNvSpPr txBox="1"/>
          <p:nvPr/>
        </p:nvSpPr>
        <p:spPr>
          <a:xfrm>
            <a:off x="1429858" y="1826066"/>
            <a:ext cx="1890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itchFamily="34" charset="0"/>
                <a:ea typeface="ＭＳ Ｐゴシック" pitchFamily="34" charset="-128"/>
                <a:cs typeface="+mn-cs"/>
              </a:rPr>
              <a:t>PRODUZIONE: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6140A3D-67A8-437B-9448-C8861697646C}"/>
              </a:ext>
            </a:extLst>
          </p:cNvPr>
          <p:cNvSpPr txBox="1"/>
          <p:nvPr/>
        </p:nvSpPr>
        <p:spPr>
          <a:xfrm>
            <a:off x="1429858" y="2752645"/>
            <a:ext cx="207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itchFamily="34" charset="0"/>
                <a:ea typeface="ＭＳ Ｐゴシック" pitchFamily="34" charset="-128"/>
                <a:cs typeface="+mn-cs"/>
              </a:rPr>
              <a:t>ESPORTAZIONI: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B40335B-57B3-4D68-9E92-0220D3146AC4}"/>
              </a:ext>
            </a:extLst>
          </p:cNvPr>
          <p:cNvSpPr txBox="1"/>
          <p:nvPr/>
        </p:nvSpPr>
        <p:spPr>
          <a:xfrm>
            <a:off x="4079776" y="2568277"/>
            <a:ext cx="3321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itchFamily="34" charset="0"/>
                <a:ea typeface="ＭＳ Ｐゴシック" pitchFamily="34" charset="-128"/>
                <a:cs typeface="+mn-cs"/>
              </a:rPr>
              <a:t>85%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itchFamily="34" charset="0"/>
                <a:ea typeface="ＭＳ Ｐゴシック" pitchFamily="34" charset="-128"/>
                <a:cs typeface="+mn-cs"/>
              </a:rPr>
              <a:t> della produzione</a:t>
            </a: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Lucida Sans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B8B47F4-5A39-49CA-96F1-1A5370C5321D}"/>
              </a:ext>
            </a:extLst>
          </p:cNvPr>
          <p:cNvSpPr txBox="1"/>
          <p:nvPr/>
        </p:nvSpPr>
        <p:spPr>
          <a:xfrm>
            <a:off x="7689177" y="1687567"/>
            <a:ext cx="3879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 pitchFamily="34" charset="-128"/>
                <a:cs typeface="+mn-cs"/>
              </a:rPr>
              <a:t>Ruolo di primo piano nell’Ue,                          insieme a Germania e Francia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AC0783D-4AF0-48BD-AE6A-5E847F967B53}"/>
              </a:ext>
            </a:extLst>
          </p:cNvPr>
          <p:cNvSpPr txBox="1"/>
          <p:nvPr/>
        </p:nvSpPr>
        <p:spPr>
          <a:xfrm>
            <a:off x="7618646" y="2638653"/>
            <a:ext cx="4020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 pitchFamily="34" charset="-128"/>
                <a:cs typeface="+mn-cs"/>
              </a:rPr>
              <a:t>Più alta crescita tra i Big Ue negli ultimi 5/10 anni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6F4C194-2FD6-4CD1-B50D-114BFD39298C}"/>
              </a:ext>
            </a:extLst>
          </p:cNvPr>
          <p:cNvSpPr txBox="1"/>
          <p:nvPr/>
        </p:nvSpPr>
        <p:spPr>
          <a:xfrm>
            <a:off x="4323024" y="1687567"/>
            <a:ext cx="2847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itchFamily="34" charset="0"/>
                <a:ea typeface="ＭＳ Ｐゴシック" pitchFamily="34" charset="-128"/>
                <a:cs typeface="+mn-cs"/>
              </a:rPr>
              <a:t>34,4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itchFamily="34" charset="0"/>
                <a:ea typeface="ＭＳ Ｐゴシック" pitchFamily="34" charset="-128"/>
                <a:cs typeface="+mn-cs"/>
              </a:rPr>
              <a:t>mld €</a:t>
            </a:r>
          </a:p>
        </p:txBody>
      </p:sp>
      <p:sp>
        <p:nvSpPr>
          <p:cNvPr id="22" name="Text Box 25">
            <a:extLst>
              <a:ext uri="{FF2B5EF4-FFF2-40B4-BE49-F238E27FC236}">
                <a16:creationId xmlns:a16="http://schemas.microsoft.com/office/drawing/2014/main" id="{BCBD9A26-D1FF-4154-9F3C-5E83CB731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3992" y="6240481"/>
            <a:ext cx="5542657" cy="240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67500" tIns="35100" rIns="67500" bIns="35100">
            <a:spAutoFit/>
          </a:bodyPr>
          <a:lstStyle/>
          <a:p>
            <a:pPr marL="0" marR="0" lvl="0" indent="0" algn="r" defTabSz="336947" rtl="0" eaLnBrk="0" fontAlgn="base" latinLnBrk="0" hangingPunct="0">
              <a:lnSpc>
                <a:spcPct val="100000"/>
              </a:lnSpc>
              <a:spcBef>
                <a:spcPts val="469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MS Gothic" pitchFamily="49" charset="-128"/>
                <a:cs typeface="+mn-cs"/>
              </a:rPr>
              <a:t>Fonte: elaborazioni su dati Istat, Eurostat, </a:t>
            </a:r>
            <a:r>
              <a:rPr kumimoji="0" lang="it-IT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MS Gothic" pitchFamily="49" charset="-128"/>
                <a:cs typeface="+mn-cs"/>
              </a:rPr>
              <a:t>Efpia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MS Gothic" pitchFamily="49" charset="-128"/>
                <a:cs typeface="+mn-cs"/>
              </a:rPr>
              <a:t>, Farmindustria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012894A-22C9-4D47-990E-B353864F6E53}"/>
              </a:ext>
            </a:extLst>
          </p:cNvPr>
          <p:cNvSpPr txBox="1"/>
          <p:nvPr/>
        </p:nvSpPr>
        <p:spPr>
          <a:xfrm>
            <a:off x="1429858" y="3679224"/>
            <a:ext cx="207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itchFamily="34" charset="0"/>
                <a:ea typeface="ＭＳ Ｐゴシック" pitchFamily="34" charset="-128"/>
                <a:cs typeface="+mn-cs"/>
              </a:rPr>
              <a:t>INVESTIMENTI: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5C7047E4-46F7-43CD-970C-C546E012B06C}"/>
              </a:ext>
            </a:extLst>
          </p:cNvPr>
          <p:cNvSpPr txBox="1"/>
          <p:nvPr/>
        </p:nvSpPr>
        <p:spPr>
          <a:xfrm>
            <a:off x="4316367" y="3551751"/>
            <a:ext cx="2847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itchFamily="34" charset="0"/>
                <a:ea typeface="ＭＳ Ｐゴシック" pitchFamily="34" charset="-128"/>
                <a:cs typeface="+mn-cs"/>
              </a:rPr>
              <a:t>3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itchFamily="34" charset="0"/>
                <a:ea typeface="ＭＳ Ｐゴシック" pitchFamily="34" charset="-128"/>
                <a:cs typeface="+mn-cs"/>
              </a:rPr>
              <a:t>mld €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0A2ABFFD-F5D5-4FE1-8DE0-688D569FE759}"/>
              </a:ext>
            </a:extLst>
          </p:cNvPr>
          <p:cNvSpPr txBox="1"/>
          <p:nvPr/>
        </p:nvSpPr>
        <p:spPr>
          <a:xfrm>
            <a:off x="7736432" y="3551750"/>
            <a:ext cx="378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 pitchFamily="34" charset="-128"/>
                <a:cs typeface="+mn-cs"/>
              </a:rPr>
              <a:t>Di cui 1,6 in R&amp;S                                  e 1,4 in produzione 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D6CE08B8-D7CF-465C-9843-9E246FDF4FD8}"/>
              </a:ext>
            </a:extLst>
          </p:cNvPr>
          <p:cNvSpPr txBox="1"/>
          <p:nvPr/>
        </p:nvSpPr>
        <p:spPr>
          <a:xfrm>
            <a:off x="1429858" y="4605802"/>
            <a:ext cx="207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itchFamily="34" charset="0"/>
                <a:ea typeface="ＭＳ Ｐゴシック" pitchFamily="34" charset="-128"/>
                <a:cs typeface="+mn-cs"/>
              </a:rPr>
              <a:t>OCCUPAZIONE: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0C72CD6E-E4F0-4567-9077-01167A703392}"/>
              </a:ext>
            </a:extLst>
          </p:cNvPr>
          <p:cNvSpPr txBox="1"/>
          <p:nvPr/>
        </p:nvSpPr>
        <p:spPr>
          <a:xfrm>
            <a:off x="4316367" y="4443980"/>
            <a:ext cx="2847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itchFamily="34" charset="0"/>
                <a:ea typeface="ＭＳ Ｐゴシック" pitchFamily="34" charset="-128"/>
                <a:cs typeface="+mn-cs"/>
              </a:rPr>
              <a:t>67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itchFamily="34" charset="0"/>
                <a:ea typeface="ＭＳ Ｐゴシック" pitchFamily="34" charset="-128"/>
                <a:cs typeface="+mn-cs"/>
              </a:rPr>
              <a:t> mila addetti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75B58651-7490-4C85-91B7-3DA789F3D610}"/>
              </a:ext>
            </a:extLst>
          </p:cNvPr>
          <p:cNvSpPr txBox="1"/>
          <p:nvPr/>
        </p:nvSpPr>
        <p:spPr>
          <a:xfrm>
            <a:off x="7752184" y="4648971"/>
            <a:ext cx="3784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 panose="020B0600070205080204" pitchFamily="34" charset="-128"/>
                <a:cs typeface="+mn-cs"/>
              </a:rPr>
              <a:t>Per il 90% laureati e diplomati</a:t>
            </a:r>
          </a:p>
        </p:txBody>
      </p:sp>
    </p:spTree>
    <p:extLst>
      <p:ext uri="{BB962C8B-B14F-4D97-AF65-F5344CB8AC3E}">
        <p14:creationId xmlns:p14="http://schemas.microsoft.com/office/powerpoint/2010/main" val="503464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CF1B0B7D-76A8-4A0C-803F-9D583E6EEB1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79335" y="416277"/>
            <a:ext cx="827645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260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Alcuni indicatori demografici in Italia e in Europa</a:t>
            </a:r>
          </a:p>
        </p:txBody>
      </p:sp>
      <p:sp>
        <p:nvSpPr>
          <p:cNvPr id="22" name="Text Box 25">
            <a:extLst>
              <a:ext uri="{FF2B5EF4-FFF2-40B4-BE49-F238E27FC236}">
                <a16:creationId xmlns:a16="http://schemas.microsoft.com/office/drawing/2014/main" id="{BCBD9A26-D1FF-4154-9F3C-5E83CB731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3992" y="6240481"/>
            <a:ext cx="5542657" cy="240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67500" tIns="35100" rIns="67500" bIns="35100">
            <a:spAutoFit/>
          </a:bodyPr>
          <a:lstStyle/>
          <a:p>
            <a:pPr marL="0" marR="0" lvl="0" indent="0" algn="r" defTabSz="336947" rtl="0" eaLnBrk="0" fontAlgn="base" latinLnBrk="0" hangingPunct="0">
              <a:lnSpc>
                <a:spcPct val="100000"/>
              </a:lnSpc>
              <a:spcBef>
                <a:spcPts val="469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MS Gothic" pitchFamily="49" charset="-128"/>
                <a:cs typeface="+mn-cs"/>
              </a:rPr>
              <a:t>Fonte: elaborazioni su dati Istat, Eurostat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9CCEE2A-64E8-4172-916D-DDD8A6686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456" y="1430467"/>
            <a:ext cx="4752528" cy="2813023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8318FF77-D222-44F9-9A72-9BF3031E231F}"/>
              </a:ext>
            </a:extLst>
          </p:cNvPr>
          <p:cNvSpPr txBox="1"/>
          <p:nvPr/>
        </p:nvSpPr>
        <p:spPr>
          <a:xfrm>
            <a:off x="911424" y="1163921"/>
            <a:ext cx="53285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1400" b="1" i="0" u="none" strike="noStrik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100 anni di nuovi nati in Italia </a:t>
            </a:r>
            <a:r>
              <a:rPr kumimoji="0" lang="it-IT" sz="1200" b="0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(in migliaia)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74B60891-EA6E-4C1C-833A-6F10FD793E8E}"/>
              </a:ext>
            </a:extLst>
          </p:cNvPr>
          <p:cNvSpPr txBox="1"/>
          <p:nvPr/>
        </p:nvSpPr>
        <p:spPr>
          <a:xfrm>
            <a:off x="5951984" y="1163921"/>
            <a:ext cx="53285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1400" b="1" i="0" u="none" strike="noStrik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Numero medio di figli per donna</a:t>
            </a:r>
            <a:endParaRPr kumimoji="0" lang="it-IT" sz="1200" b="0" u="none" strike="noStrike" kern="1200" cap="none" spc="0" normalizeH="0" baseline="0" noProof="0" dirty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Lucida Sans" panose="020B0602030504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D99EE53-C810-4762-8035-5C04C43E3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7999" y="1455051"/>
            <a:ext cx="4174505" cy="2838045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109E447-A7F6-4A64-8C2B-7BA855DA0CE0}"/>
              </a:ext>
            </a:extLst>
          </p:cNvPr>
          <p:cNvSpPr txBox="1"/>
          <p:nvPr/>
        </p:nvSpPr>
        <p:spPr>
          <a:xfrm>
            <a:off x="3215680" y="4399931"/>
            <a:ext cx="53285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1400" b="1" i="0" u="none" strike="noStrik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u="none" strike="noStrike" kern="120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Rapporto tra under 15 e </a:t>
            </a:r>
            <a:r>
              <a:rPr kumimoji="0" lang="it-IT" b="1" u="none" strike="noStrike" kern="1200" cap="none" spc="0" normalizeH="0" baseline="0" noProof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anose="020B0602030504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over 65</a:t>
            </a:r>
            <a:endParaRPr kumimoji="0" lang="it-IT" sz="1200" b="0" u="none" strike="noStrike" kern="1200" cap="none" spc="0" normalizeH="0" baseline="0" noProof="0" dirty="0">
              <a:ln>
                <a:noFill/>
              </a:ln>
              <a:solidFill>
                <a:srgbClr val="004080"/>
              </a:solidFill>
              <a:effectLst/>
              <a:uLnTx/>
              <a:uFillTx/>
              <a:latin typeface="Lucida Sans" panose="020B0602030504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F1EBF92-3D32-43E9-AA2A-EFEBB1797D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9736" y="4707708"/>
            <a:ext cx="4572396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4228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1D1ACF02B2BA642A31B99ABF5F6C4A8" ma:contentTypeVersion="13" ma:contentTypeDescription="Creare un nuovo documento." ma:contentTypeScope="" ma:versionID="020e71a7392d23f6bf416c6d0724998d">
  <xsd:schema xmlns:xsd="http://www.w3.org/2001/XMLSchema" xmlns:xs="http://www.w3.org/2001/XMLSchema" xmlns:p="http://schemas.microsoft.com/office/2006/metadata/properties" xmlns:ns2="cc7bc9fa-4e5e-47a5-b994-d2eaca0cad52" xmlns:ns3="04c40330-02bb-4fa6-9116-f11a708d3e62" targetNamespace="http://schemas.microsoft.com/office/2006/metadata/properties" ma:root="true" ma:fieldsID="3b4f88f7ff4c68a157ffedb42a02aff6" ns2:_="" ns3:_="">
    <xsd:import namespace="cc7bc9fa-4e5e-47a5-b994-d2eaca0cad52"/>
    <xsd:import namespace="04c40330-02bb-4fa6-9116-f11a708d3e6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7bc9fa-4e5e-47a5-b994-d2eaca0cad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c40330-02bb-4fa6-9116-f11a708d3e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1DF572-C816-4FB3-BC1F-ED8AE31A91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7bc9fa-4e5e-47a5-b994-d2eaca0cad52"/>
    <ds:schemaRef ds:uri="04c40330-02bb-4fa6-9116-f11a708d3e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FA36DB-F245-447B-8015-BF93FA9ED770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04c40330-02bb-4fa6-9116-f11a708d3e62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cc7bc9fa-4e5e-47a5-b994-d2eaca0cad5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5ECDC33-3323-4079-ACF2-64D2156C5B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2477</TotalTime>
  <Words>931</Words>
  <Application>Microsoft Office PowerPoint</Application>
  <PresentationFormat>Widescreen</PresentationFormat>
  <Paragraphs>237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2" baseType="lpstr">
      <vt:lpstr>Arial</vt:lpstr>
      <vt:lpstr>Lucida Sans</vt:lpstr>
      <vt:lpstr>Presentazione vuota</vt:lpstr>
      <vt:lpstr>Presentazione standard di PowerPoint</vt:lpstr>
      <vt:lpstr>Presentazione standard di PowerPoint</vt:lpstr>
      <vt:lpstr>Nella Farmaceutica presenza di donne ampia e qualificata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 numeri della farmaceutica in Italia nel 2021</vt:lpstr>
      <vt:lpstr>Alcuni indicatori demografici in Italia e in Europa</vt:lpstr>
    </vt:vector>
  </TitlesOfParts>
  <Company>Utente della copia di valutazione di Office 2004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della copia di valutazione di Office 2004</dc:creator>
  <cp:lastModifiedBy>Verna Francesco Maria</cp:lastModifiedBy>
  <cp:revision>300</cp:revision>
  <cp:lastPrinted>2021-11-08T08:14:59Z</cp:lastPrinted>
  <dcterms:created xsi:type="dcterms:W3CDTF">2011-10-21T10:20:29Z</dcterms:created>
  <dcterms:modified xsi:type="dcterms:W3CDTF">2022-03-03T16:38:31Z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0x01010011D1ACF02B2BA642A31B99ABF5F6C4A8</vt:lpwstr>
  </property>
</Properties>
</file>