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60" r:id="rId1"/>
  </p:sldMasterIdLst>
  <p:notesMasterIdLst>
    <p:notesMasterId r:id="rId38"/>
  </p:notesMasterIdLst>
  <p:handoutMasterIdLst>
    <p:handoutMasterId r:id="rId39"/>
  </p:handoutMasterIdLst>
  <p:sldIdLst>
    <p:sldId id="557" r:id="rId2"/>
    <p:sldId id="598" r:id="rId3"/>
    <p:sldId id="623" r:id="rId4"/>
    <p:sldId id="624" r:id="rId5"/>
    <p:sldId id="676" r:id="rId6"/>
    <p:sldId id="625" r:id="rId7"/>
    <p:sldId id="677" r:id="rId8"/>
    <p:sldId id="627" r:id="rId9"/>
    <p:sldId id="630" r:id="rId10"/>
    <p:sldId id="607" r:id="rId11"/>
    <p:sldId id="631" r:id="rId12"/>
    <p:sldId id="632" r:id="rId13"/>
    <p:sldId id="635" r:id="rId14"/>
    <p:sldId id="638" r:id="rId15"/>
    <p:sldId id="639" r:id="rId16"/>
    <p:sldId id="640" r:id="rId17"/>
    <p:sldId id="666" r:id="rId18"/>
    <p:sldId id="667" r:id="rId19"/>
    <p:sldId id="668" r:id="rId20"/>
    <p:sldId id="669" r:id="rId21"/>
    <p:sldId id="671" r:id="rId22"/>
    <p:sldId id="672" r:id="rId23"/>
    <p:sldId id="673" r:id="rId24"/>
    <p:sldId id="674" r:id="rId25"/>
    <p:sldId id="692" r:id="rId26"/>
    <p:sldId id="693" r:id="rId27"/>
    <p:sldId id="684" r:id="rId28"/>
    <p:sldId id="685" r:id="rId29"/>
    <p:sldId id="686" r:id="rId30"/>
    <p:sldId id="687" r:id="rId31"/>
    <p:sldId id="688" r:id="rId32"/>
    <p:sldId id="689" r:id="rId33"/>
    <p:sldId id="648" r:id="rId34"/>
    <p:sldId id="675" r:id="rId35"/>
    <p:sldId id="690" r:id="rId36"/>
    <p:sldId id="679" r:id="rId37"/>
  </p:sldIdLst>
  <p:sldSz cx="9144000" cy="6858000" type="screen4x3"/>
  <p:notesSz cx="6858000" cy="9945688"/>
  <p:defaultTextStyle>
    <a:defPPr>
      <a:defRPr lang="en-US"/>
    </a:defPPr>
    <a:lvl1pPr marL="0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6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1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7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23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77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33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89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44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33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iara" initials="C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58509"/>
    <a:srgbClr val="FF6600"/>
    <a:srgbClr val="FFFFCC"/>
    <a:srgbClr val="CC3300"/>
    <a:srgbClr val="FBE4D5"/>
    <a:srgbClr val="481908"/>
    <a:srgbClr val="F2F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5BE263C-DBD7-4A20-BB59-AAB30ACAA65A}" styleName="Stile medio 3 - 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01" autoAdjust="0"/>
    <p:restoredTop sz="81260" autoAdjust="0"/>
  </p:normalViewPr>
  <p:slideViewPr>
    <p:cSldViewPr>
      <p:cViewPr varScale="1">
        <p:scale>
          <a:sx n="90" d="100"/>
          <a:sy n="90" d="100"/>
        </p:scale>
        <p:origin x="188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4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3226" y="67"/>
      </p:cViewPr>
      <p:guideLst>
        <p:guide orient="horz" pos="2880"/>
        <p:guide pos="2160"/>
        <p:guide orient="horz" pos="31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commentAuthors" Target="commentAuthors.xml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E9AD5-41E2-4C85-A71B-CF0EFFCCF631}" type="datetimeFigureOut">
              <a:rPr lang="en-US" smtClean="0"/>
              <a:pPr/>
              <a:t>2/24/20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39E0C-3CED-419A-BC6F-DCED83827E33}" type="slidenum">
              <a:rPr lang="en-US" smtClean="0"/>
              <a:pPr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74967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E6202-D734-4ED5-970E-42D869B59BF9}" type="datetimeFigureOut">
              <a:rPr lang="en-US" smtClean="0"/>
              <a:pPr/>
              <a:t>2/24/20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F3AB1-595E-418C-B25C-63DD54CF3941}" type="slidenum">
              <a:rPr lang="en-US" smtClean="0"/>
              <a:pPr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6466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311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1pPr>
    <a:lvl2pPr marL="457156" algn="l" defTabSz="914311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2pPr>
    <a:lvl3pPr marL="914311" algn="l" defTabSz="914311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3pPr>
    <a:lvl4pPr marL="1371467" algn="l" defTabSz="914311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4pPr>
    <a:lvl5pPr marL="1828623" algn="l" defTabSz="914311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5pPr>
    <a:lvl6pPr marL="2285777" algn="l" defTabSz="914311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6pPr>
    <a:lvl7pPr marL="2742933" algn="l" defTabSz="914311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7pPr>
    <a:lvl8pPr marL="3200089" algn="l" defTabSz="914311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8pPr>
    <a:lvl9pPr marL="3657244" algn="l" defTabSz="914311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942975" y="746125"/>
            <a:ext cx="4972050" cy="3729038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2843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altLang="en-US" dirty="0"/>
          </a:p>
        </p:txBody>
      </p:sp>
      <p:sp>
        <p:nvSpPr>
          <p:cNvPr id="3277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344F40-F38D-45DE-B453-0715243CF388}" type="slidenum">
              <a:rPr lang="it-IT" altLang="en-US" smtClean="0"/>
              <a:pPr eaLnBrk="1" hangingPunct="1"/>
              <a:t>10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4209393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1360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7521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altLang="en-US" dirty="0"/>
          </a:p>
        </p:txBody>
      </p:sp>
      <p:sp>
        <p:nvSpPr>
          <p:cNvPr id="3277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344F40-F38D-45DE-B453-0715243CF388}" type="slidenum">
              <a:rPr lang="it-IT" altLang="en-US" smtClean="0"/>
              <a:pPr eaLnBrk="1" hangingPunct="1"/>
              <a:t>13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99047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4595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8861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751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7929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altLang="en-US" dirty="0"/>
          </a:p>
        </p:txBody>
      </p:sp>
      <p:sp>
        <p:nvSpPr>
          <p:cNvPr id="3277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344F40-F38D-45DE-B453-0715243CF388}" type="slidenum">
              <a:rPr lang="it-IT" altLang="en-US" smtClean="0"/>
              <a:pPr eaLnBrk="1" hangingPunct="1"/>
              <a:t>18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787216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774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654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301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3565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3739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2486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204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altLang="en-US" dirty="0"/>
          </a:p>
        </p:txBody>
      </p:sp>
      <p:sp>
        <p:nvSpPr>
          <p:cNvPr id="3277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344F40-F38D-45DE-B453-0715243CF388}" type="slidenum">
              <a:rPr lang="it-IT" altLang="en-US" smtClean="0"/>
              <a:pPr eaLnBrk="1" hangingPunct="1"/>
              <a:t>25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9375325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501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1070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8361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386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2223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3614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40793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38577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84741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22016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889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61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938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31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10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3802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EEHTA, CEIS Univ. </a:t>
            </a:r>
            <a:r>
              <a:rPr lang="en-US" dirty="0"/>
              <a:t>of Rome «Tor Vergata»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3AB1-595E-418C-B25C-63DD54CF394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899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189" indent="0" algn="ctr">
              <a:buNone/>
            </a:lvl2pPr>
            <a:lvl3pPr marL="914377" indent="0" algn="ctr">
              <a:buNone/>
            </a:lvl3pPr>
            <a:lvl4pPr marL="1371566" indent="0" algn="ctr">
              <a:buNone/>
            </a:lvl4pPr>
            <a:lvl5pPr marL="1828754" indent="0" algn="ctr">
              <a:buNone/>
            </a:lvl5pPr>
            <a:lvl6pPr marL="2285943" indent="0" algn="ctr">
              <a:buNone/>
            </a:lvl6pPr>
            <a:lvl7pPr marL="2743131" indent="0" algn="ctr">
              <a:buNone/>
            </a:lvl7pPr>
            <a:lvl8pPr marL="3200320" indent="0" algn="ctr">
              <a:buNone/>
            </a:lvl8pPr>
            <a:lvl9pPr marL="3657509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5313784" cy="457200"/>
          </a:xfrm>
        </p:spPr>
        <p:txBody>
          <a:bodyPr/>
          <a:lstStyle/>
          <a:p>
            <a:r>
              <a:rPr lang="it-IT"/>
              <a:t>EEHTA, CEIS Univ. </a:t>
            </a:r>
            <a:r>
              <a:rPr lang="it-IT" dirty="0"/>
              <a:t>of Rome «Tor Vergata»</a:t>
            </a:r>
            <a:endParaRPr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0DF10E1-17B9-4A48-AC36-D81D3927040D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7" name="Rettangolo 6"/>
          <p:cNvSpPr/>
          <p:nvPr/>
        </p:nvSpPr>
        <p:spPr>
          <a:xfrm>
            <a:off x="62933" y="144930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ttangolo 9"/>
          <p:cNvSpPr/>
          <p:nvPr/>
        </p:nvSpPr>
        <p:spPr>
          <a:xfrm>
            <a:off x="62933" y="1396721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ttangolo 10"/>
          <p:cNvSpPr/>
          <p:nvPr/>
        </p:nvSpPr>
        <p:spPr>
          <a:xfrm>
            <a:off x="62933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724" y="273164"/>
            <a:ext cx="3056552" cy="100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9" y="274638"/>
            <a:ext cx="6768752" cy="562074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kumimoji="0" lang="it-IT" dirty="0"/>
              <a:t>Fare clic per modificare lo stile del titolo</a:t>
            </a:r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914400" y="6453337"/>
            <a:ext cx="7834064" cy="288032"/>
          </a:xfrm>
        </p:spPr>
        <p:txBody>
          <a:bodyPr/>
          <a:lstStyle/>
          <a:p>
            <a:r>
              <a:rPr lang="it-IT"/>
              <a:t>EEHTA, CEIS Univ. </a:t>
            </a:r>
            <a:r>
              <a:rPr lang="it-IT" dirty="0"/>
              <a:t>of Rome «Tor Vergata»</a:t>
            </a:r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323528" y="6381330"/>
            <a:ext cx="360040" cy="360040"/>
          </a:xfrm>
        </p:spPr>
        <p:txBody>
          <a:bodyPr/>
          <a:lstStyle/>
          <a:p>
            <a:fld id="{90DF10E1-17B9-4A48-AC36-D81D3927040D}" type="slidenum">
              <a:rPr lang="en-US" smtClean="0"/>
              <a:pPr/>
              <a:t>‹n.›</a:t>
            </a:fld>
            <a:endParaRPr lang="en-US" dirty="0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251520" y="1124745"/>
            <a:ext cx="8754557" cy="4895056"/>
          </a:xfrm>
        </p:spPr>
        <p:txBody>
          <a:bodyPr vert="horz"/>
          <a:lstStyle>
            <a:lvl1pPr algn="just">
              <a:spcBef>
                <a:spcPts val="600"/>
              </a:spcBef>
              <a:spcAft>
                <a:spcPts val="1200"/>
              </a:spcAft>
              <a:defRPr sz="3200"/>
            </a:lvl1pPr>
            <a:lvl2pPr marL="548626" indent="-228594" algn="just">
              <a:buFont typeface="Wingdings" pitchFamily="2" charset="2"/>
              <a:buChar char="Ø"/>
              <a:defRPr sz="2800"/>
            </a:lvl2pPr>
            <a:lvl3pPr marL="822939" indent="-228594" algn="just">
              <a:buFont typeface="Wingdings 2" pitchFamily="18" charset="2"/>
              <a:buChar char=""/>
              <a:defRPr sz="2400"/>
            </a:lvl3pPr>
            <a:lvl4pPr algn="just">
              <a:defRPr/>
            </a:lvl4pPr>
            <a:lvl5pPr algn="just">
              <a:defRPr/>
            </a:lvl5pPr>
          </a:lstStyle>
          <a:p>
            <a:pPr lvl="0" eaLnBrk="1" latinLnBrk="0" hangingPunct="1"/>
            <a:r>
              <a:rPr lang="it-IT" dirty="0"/>
              <a:t>Fare clic per modificare stili del testo dello schema</a:t>
            </a:r>
          </a:p>
          <a:p>
            <a:pPr lvl="1" eaLnBrk="1" latinLnBrk="0" hangingPunct="1"/>
            <a:r>
              <a:rPr lang="it-IT" dirty="0"/>
              <a:t>Secondo livello</a:t>
            </a:r>
          </a:p>
          <a:p>
            <a:pPr lvl="2" eaLnBrk="1" latinLnBrk="0" hangingPunct="1"/>
            <a:r>
              <a:rPr lang="it-IT" dirty="0"/>
              <a:t>Terzo livello</a:t>
            </a:r>
          </a:p>
          <a:p>
            <a:pPr lvl="3" eaLnBrk="1" latinLnBrk="0" hangingPunct="1"/>
            <a:r>
              <a:rPr lang="it-IT" dirty="0"/>
              <a:t>Quarto livello</a:t>
            </a:r>
          </a:p>
          <a:p>
            <a:pPr lvl="4" eaLnBrk="1" latinLnBrk="0" hangingPunct="1"/>
            <a:r>
              <a:rPr lang="it-IT" dirty="0"/>
              <a:t>Quinto livello</a:t>
            </a:r>
            <a:endParaRPr kumimoji="0" lang="en-US" dirty="0"/>
          </a:p>
        </p:txBody>
      </p:sp>
      <p:sp>
        <p:nvSpPr>
          <p:cNvPr id="7" name="Rettangolo 6"/>
          <p:cNvSpPr/>
          <p:nvPr userDrawn="1"/>
        </p:nvSpPr>
        <p:spPr>
          <a:xfrm flipV="1">
            <a:off x="69414" y="90872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ttangolo 8"/>
          <p:cNvSpPr/>
          <p:nvPr userDrawn="1"/>
        </p:nvSpPr>
        <p:spPr>
          <a:xfrm flipV="1">
            <a:off x="69413" y="6273321"/>
            <a:ext cx="9013515" cy="36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6213" y="263116"/>
            <a:ext cx="1528276" cy="50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9" y="274638"/>
            <a:ext cx="6768752" cy="562074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kumimoji="0" lang="it-IT" dirty="0"/>
              <a:t>Fare clic per modificare lo stile del titolo</a:t>
            </a:r>
            <a:endParaRPr kumimoji="0" lang="en-US" dirty="0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251520" y="1124745"/>
            <a:ext cx="8754557" cy="4895056"/>
          </a:xfrm>
        </p:spPr>
        <p:txBody>
          <a:bodyPr vert="horz"/>
          <a:lstStyle>
            <a:lvl1pPr algn="just">
              <a:spcBef>
                <a:spcPts val="600"/>
              </a:spcBef>
              <a:spcAft>
                <a:spcPts val="1200"/>
              </a:spcAft>
              <a:defRPr sz="3200"/>
            </a:lvl1pPr>
            <a:lvl2pPr marL="548626" indent="-228594" algn="just">
              <a:buFont typeface="Wingdings" pitchFamily="2" charset="2"/>
              <a:buChar char="Ø"/>
              <a:defRPr sz="2800"/>
            </a:lvl2pPr>
            <a:lvl3pPr marL="822939" indent="-228594" algn="just">
              <a:buFont typeface="Wingdings 2" pitchFamily="18" charset="2"/>
              <a:buChar char=""/>
              <a:defRPr sz="2400"/>
            </a:lvl3pPr>
            <a:lvl4pPr algn="just">
              <a:defRPr/>
            </a:lvl4pPr>
            <a:lvl5pPr algn="just">
              <a:defRPr/>
            </a:lvl5pPr>
          </a:lstStyle>
          <a:p>
            <a:pPr lvl="0" eaLnBrk="1" latinLnBrk="0" hangingPunct="1"/>
            <a:r>
              <a:rPr lang="it-IT" dirty="0"/>
              <a:t>Fare clic per modificare stili del testo dello schema</a:t>
            </a:r>
          </a:p>
          <a:p>
            <a:pPr lvl="1" eaLnBrk="1" latinLnBrk="0" hangingPunct="1"/>
            <a:r>
              <a:rPr lang="it-IT" dirty="0"/>
              <a:t>Secondo livello</a:t>
            </a:r>
          </a:p>
          <a:p>
            <a:pPr lvl="2" eaLnBrk="1" latinLnBrk="0" hangingPunct="1"/>
            <a:r>
              <a:rPr lang="it-IT" dirty="0"/>
              <a:t>Terzo livello</a:t>
            </a:r>
          </a:p>
          <a:p>
            <a:pPr lvl="3" eaLnBrk="1" latinLnBrk="0" hangingPunct="1"/>
            <a:r>
              <a:rPr lang="it-IT" dirty="0"/>
              <a:t>Quarto livello</a:t>
            </a:r>
          </a:p>
          <a:p>
            <a:pPr lvl="4" eaLnBrk="1" latinLnBrk="0" hangingPunct="1"/>
            <a:r>
              <a:rPr lang="it-IT" dirty="0"/>
              <a:t>Quinto livello</a:t>
            </a:r>
            <a:endParaRPr kumimoji="0" lang="en-US" dirty="0"/>
          </a:p>
        </p:txBody>
      </p:sp>
      <p:sp>
        <p:nvSpPr>
          <p:cNvPr id="7" name="Rettangolo 6"/>
          <p:cNvSpPr/>
          <p:nvPr userDrawn="1"/>
        </p:nvSpPr>
        <p:spPr>
          <a:xfrm flipV="1">
            <a:off x="69414" y="90872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6213" y="263116"/>
            <a:ext cx="1528276" cy="50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0503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6213" y="263116"/>
            <a:ext cx="1528276" cy="50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46305" y="6212160"/>
            <a:ext cx="457200" cy="457200"/>
          </a:xfr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0DF10E1-17B9-4A48-AC36-D81D3927040D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914400" y="6453337"/>
            <a:ext cx="7834064" cy="288032"/>
          </a:xfrm>
        </p:spPr>
        <p:txBody>
          <a:bodyPr/>
          <a:lstStyle/>
          <a:p>
            <a:r>
              <a:rPr lang="it-IT"/>
              <a:t>EEHTA, CEIS Univ. </a:t>
            </a:r>
            <a:r>
              <a:rPr lang="it-IT" dirty="0"/>
              <a:t>of Rome «Tor Vergata»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10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Diapositiva tito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547664" y="1556792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189" indent="0" algn="ctr">
              <a:buNone/>
            </a:lvl2pPr>
            <a:lvl3pPr marL="914377" indent="0" algn="ctr">
              <a:buNone/>
            </a:lvl3pPr>
            <a:lvl4pPr marL="1371566" indent="0" algn="ctr">
              <a:buNone/>
            </a:lvl4pPr>
            <a:lvl5pPr marL="1828754" indent="0" algn="ctr">
              <a:buNone/>
            </a:lvl5pPr>
            <a:lvl6pPr marL="2285943" indent="0" algn="ctr">
              <a:buNone/>
            </a:lvl6pPr>
            <a:lvl7pPr marL="2743131" indent="0" algn="ctr">
              <a:buNone/>
            </a:lvl7pPr>
            <a:lvl8pPr marL="3200320" indent="0" algn="ctr">
              <a:buNone/>
            </a:lvl8pPr>
            <a:lvl9pPr marL="3657509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EEHTA, CEIS Univ. </a:t>
            </a:r>
            <a:r>
              <a:rPr lang="it-IT" dirty="0"/>
              <a:t>of Rome «Tor Vergata»</a:t>
            </a:r>
            <a:endParaRPr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0DF10E1-17B9-4A48-AC36-D81D3927040D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7" name="Rettangolo 6"/>
          <p:cNvSpPr/>
          <p:nvPr/>
        </p:nvSpPr>
        <p:spPr>
          <a:xfrm>
            <a:off x="65315" y="3803337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ttangolo 9"/>
          <p:cNvSpPr/>
          <p:nvPr/>
        </p:nvSpPr>
        <p:spPr>
          <a:xfrm>
            <a:off x="62933" y="3682755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ttangolo 10"/>
          <p:cNvSpPr/>
          <p:nvPr/>
        </p:nvSpPr>
        <p:spPr>
          <a:xfrm>
            <a:off x="62933" y="5262685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61281" y="3803336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947" y="142032"/>
            <a:ext cx="3941669" cy="1293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7896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1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1" y="1447801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172201" y="6191251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it-IT"/>
              <a:t>EEHTA, CEIS Univ. </a:t>
            </a:r>
            <a:r>
              <a:rPr lang="it-IT" dirty="0"/>
              <a:t>of Rome «Tor Vergata»</a:t>
            </a:r>
            <a:endParaRPr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46305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0DF10E1-17B9-4A48-AC36-D81D3927040D}" type="slidenum">
              <a:rPr lang="en-US" smtClean="0"/>
              <a:pPr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5" r:id="rId3"/>
    <p:sldLayoutId id="2147483664" r:id="rId4"/>
    <p:sldLayoutId id="2147483663" r:id="rId5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13" indent="-274313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26" indent="-228594" algn="l" rtl="0" eaLnBrk="1" latinLnBrk="0" hangingPunct="1">
        <a:spcBef>
          <a:spcPts val="371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39" indent="-228594" algn="l" rtl="0" eaLnBrk="1" latinLnBrk="0" hangingPunct="1">
        <a:spcBef>
          <a:spcPts val="371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53" indent="-228594" algn="l" rtl="0" eaLnBrk="1" latinLnBrk="0" hangingPunct="1">
        <a:spcBef>
          <a:spcPts val="371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indent="-228594" algn="l" rtl="0" eaLnBrk="1" latinLnBrk="0" hangingPunct="1">
        <a:spcBef>
          <a:spcPts val="371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879" indent="-228594" algn="l" rtl="0" eaLnBrk="1" latinLnBrk="0" hangingPunct="1">
        <a:spcBef>
          <a:spcPts val="371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192" indent="-228594" algn="l" rtl="0" eaLnBrk="1" latinLnBrk="0" hangingPunct="1">
        <a:spcBef>
          <a:spcPts val="371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05" indent="-228594" algn="l" rtl="0" eaLnBrk="1" latinLnBrk="0" hangingPunct="1">
        <a:spcBef>
          <a:spcPts val="371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18" indent="-228594" algn="l" rtl="0" eaLnBrk="1" latinLnBrk="0" hangingPunct="1">
        <a:spcBef>
          <a:spcPts val="371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mailto:andrea.marcellusi@uniroma2.it" TargetMode="External"/><Relationship Id="rId3" Type="http://schemas.openxmlformats.org/officeDocument/2006/relationships/hyperlink" Target="http://www.ceistorvergata.it/area.asp?a=626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7504" y="3375457"/>
            <a:ext cx="8928992" cy="2834843"/>
          </a:xfrm>
          <a:noFill/>
        </p:spPr>
        <p:txBody>
          <a:bodyPr>
            <a:normAutofit lnSpcReduction="10000"/>
          </a:bodyPr>
          <a:lstStyle/>
          <a:p>
            <a:endParaRPr lang="it-IT" sz="2000" b="1" dirty="0">
              <a:solidFill>
                <a:schemeClr val="tx1"/>
              </a:solidFill>
            </a:endParaRPr>
          </a:p>
          <a:p>
            <a:r>
              <a:rPr lang="it-IT" sz="3200" b="1">
                <a:solidFill>
                  <a:schemeClr val="tx1"/>
                </a:solidFill>
              </a:rPr>
              <a:t>Prof. FS Mennini</a:t>
            </a:r>
            <a:r>
              <a:rPr lang="it-IT" sz="3200" b="1" baseline="30000">
                <a:solidFill>
                  <a:schemeClr val="tx1"/>
                </a:solidFill>
              </a:rPr>
              <a:t>1,2</a:t>
            </a:r>
            <a:r>
              <a:rPr lang="it-IT" sz="3200" b="1">
                <a:solidFill>
                  <a:schemeClr val="tx1"/>
                </a:solidFill>
              </a:rPr>
              <a:t> </a:t>
            </a:r>
            <a:endParaRPr lang="it-IT" sz="3200" b="1" dirty="0">
              <a:solidFill>
                <a:schemeClr val="tx1"/>
              </a:solidFill>
            </a:endParaRPr>
          </a:p>
          <a:p>
            <a:r>
              <a:rPr lang="it-IT" sz="2800" b="1" dirty="0">
                <a:solidFill>
                  <a:schemeClr val="tx1"/>
                </a:solidFill>
              </a:rPr>
              <a:t>Dr </a:t>
            </a:r>
            <a:r>
              <a:rPr lang="it-IT" sz="2800" b="1" dirty="0" err="1">
                <a:solidFill>
                  <a:schemeClr val="tx1"/>
                </a:solidFill>
              </a:rPr>
              <a:t>P</a:t>
            </a:r>
            <a:r>
              <a:rPr lang="it-IT" sz="2800" b="1" dirty="0">
                <a:solidFill>
                  <a:schemeClr val="tx1"/>
                </a:solidFill>
              </a:rPr>
              <a:t> Sciattella</a:t>
            </a:r>
            <a:r>
              <a:rPr lang="it-IT" sz="2800" b="1" baseline="30000" dirty="0">
                <a:solidFill>
                  <a:schemeClr val="tx1"/>
                </a:solidFill>
              </a:rPr>
              <a:t>3</a:t>
            </a:r>
            <a:endParaRPr lang="it-IT" sz="2800" b="1" dirty="0">
              <a:solidFill>
                <a:schemeClr val="tx1"/>
              </a:solidFill>
            </a:endParaRPr>
          </a:p>
          <a:p>
            <a:r>
              <a:rPr lang="it-IT" sz="1800" baseline="30000">
                <a:solidFill>
                  <a:schemeClr val="tx1"/>
                </a:solidFill>
                <a:ea typeface="ＭＳ Ｐゴシック" charset="0"/>
              </a:rPr>
              <a:t>1</a:t>
            </a:r>
            <a:r>
              <a:rPr lang="it-IT" sz="1800">
                <a:solidFill>
                  <a:schemeClr val="tx1"/>
                </a:solidFill>
                <a:ea typeface="ＭＳ Ｐゴシック" charset="0"/>
              </a:rPr>
              <a:t>Research Director, </a:t>
            </a:r>
            <a:r>
              <a:rPr lang="it-IT" sz="1800" dirty="0" err="1">
                <a:solidFill>
                  <a:schemeClr val="tx1"/>
                </a:solidFill>
                <a:ea typeface="ＭＳ Ｐゴシック" charset="0"/>
              </a:rPr>
              <a:t>Economic</a:t>
            </a:r>
            <a:r>
              <a:rPr lang="it-IT" sz="1800" dirty="0">
                <a:solidFill>
                  <a:schemeClr val="tx1"/>
                </a:solidFill>
                <a:ea typeface="ＭＳ Ｐゴシック" charset="0"/>
              </a:rPr>
              <a:t> Evaluation and HTA (</a:t>
            </a:r>
            <a:r>
              <a:rPr lang="it-IT" sz="1800">
                <a:solidFill>
                  <a:schemeClr val="tx1"/>
                </a:solidFill>
                <a:ea typeface="ＭＳ Ｐゴシック" charset="0"/>
              </a:rPr>
              <a:t>EEHTA), </a:t>
            </a:r>
            <a:r>
              <a:rPr lang="it-IT" sz="1800" dirty="0">
                <a:solidFill>
                  <a:schemeClr val="tx1"/>
                </a:solidFill>
                <a:ea typeface="ＭＳ Ｐゴシック" charset="0"/>
              </a:rPr>
              <a:t>CEIS- Faculty </a:t>
            </a:r>
            <a:r>
              <a:rPr lang="it-IT" sz="1800">
                <a:solidFill>
                  <a:schemeClr val="tx1"/>
                </a:solidFill>
                <a:ea typeface="ＭＳ Ｐゴシック" charset="0"/>
              </a:rPr>
              <a:t>of Economics, </a:t>
            </a:r>
            <a:r>
              <a:rPr lang="it-IT" sz="1800" dirty="0" err="1">
                <a:solidFill>
                  <a:schemeClr val="tx1"/>
                </a:solidFill>
                <a:ea typeface="ＭＳ Ｐゴシック" charset="0"/>
              </a:rPr>
              <a:t>University</a:t>
            </a:r>
            <a:r>
              <a:rPr lang="it-IT" sz="1800" dirty="0">
                <a:solidFill>
                  <a:schemeClr val="tx1"/>
                </a:solidFill>
                <a:ea typeface="ＭＳ Ｐゴシック" charset="0"/>
              </a:rPr>
              <a:t> of Rome «Tor Vergata»</a:t>
            </a:r>
          </a:p>
          <a:p>
            <a:r>
              <a:rPr lang="it-IT" sz="1800" baseline="30000" dirty="0">
                <a:solidFill>
                  <a:schemeClr val="tx1"/>
                </a:solidFill>
                <a:ea typeface="ＭＳ Ｐゴシック" charset="0"/>
              </a:rPr>
              <a:t>2</a:t>
            </a:r>
            <a:r>
              <a:rPr lang="it-IT" sz="1800" dirty="0">
                <a:solidFill>
                  <a:schemeClr val="tx1"/>
                </a:solidFill>
                <a:ea typeface="ＭＳ Ｐゴシック" charset="0"/>
              </a:rPr>
              <a:t>Institute of Leadership and Management </a:t>
            </a:r>
            <a:r>
              <a:rPr lang="it-IT" sz="1800">
                <a:solidFill>
                  <a:schemeClr val="tx1"/>
                </a:solidFill>
                <a:ea typeface="ＭＳ Ｐゴシック" charset="0"/>
              </a:rPr>
              <a:t>in Health, </a:t>
            </a:r>
            <a:r>
              <a:rPr lang="it-IT" sz="1800" dirty="0">
                <a:solidFill>
                  <a:schemeClr val="tx1"/>
                </a:solidFill>
                <a:ea typeface="ＭＳ Ｐゴシック" charset="0"/>
              </a:rPr>
              <a:t>Kingston </a:t>
            </a:r>
            <a:r>
              <a:rPr lang="it-IT" sz="1800" dirty="0" err="1">
                <a:solidFill>
                  <a:schemeClr val="tx1"/>
                </a:solidFill>
                <a:ea typeface="ＭＳ Ｐゴシック" charset="0"/>
              </a:rPr>
              <a:t>University</a:t>
            </a:r>
            <a:r>
              <a:rPr lang="it-IT" sz="1800" dirty="0">
                <a:solidFill>
                  <a:schemeClr val="tx1"/>
                </a:solidFill>
                <a:ea typeface="ＭＳ Ｐゴシック" charset="0"/>
              </a:rPr>
              <a:t> London</a:t>
            </a:r>
          </a:p>
          <a:p>
            <a:r>
              <a:rPr lang="it-IT" sz="1800" baseline="30000" dirty="0">
                <a:solidFill>
                  <a:schemeClr val="tx1"/>
                </a:solidFill>
                <a:ea typeface="ＭＳ Ｐゴシック" charset="0"/>
              </a:rPr>
              <a:t>3</a:t>
            </a:r>
            <a:r>
              <a:rPr lang="it-IT" sz="1800" dirty="0">
                <a:solidFill>
                  <a:schemeClr val="tx1"/>
                </a:solidFill>
                <a:ea typeface="ＭＳ Ｐゴシック" charset="0"/>
              </a:rPr>
              <a:t> </a:t>
            </a:r>
            <a:r>
              <a:rPr lang="it-IT" sz="1800" dirty="0" err="1">
                <a:solidFill>
                  <a:schemeClr val="tx1"/>
                </a:solidFill>
                <a:ea typeface="ＭＳ Ｐゴシック" charset="0"/>
              </a:rPr>
              <a:t>Economic</a:t>
            </a:r>
            <a:r>
              <a:rPr lang="it-IT" sz="1800" dirty="0">
                <a:solidFill>
                  <a:schemeClr val="tx1"/>
                </a:solidFill>
                <a:ea typeface="ＭＳ Ｐゴシック" charset="0"/>
              </a:rPr>
              <a:t> Evaluation and HTA (</a:t>
            </a:r>
            <a:r>
              <a:rPr lang="it-IT" sz="1800">
                <a:solidFill>
                  <a:schemeClr val="tx1"/>
                </a:solidFill>
                <a:ea typeface="ＭＳ Ｐゴシック" charset="0"/>
              </a:rPr>
              <a:t>EEHTA), </a:t>
            </a:r>
            <a:r>
              <a:rPr lang="it-IT" sz="1800" dirty="0">
                <a:solidFill>
                  <a:schemeClr val="tx1"/>
                </a:solidFill>
                <a:ea typeface="ＭＳ Ｐゴシック" charset="0"/>
              </a:rPr>
              <a:t>CEIS- Faculty </a:t>
            </a:r>
            <a:r>
              <a:rPr lang="it-IT" sz="1800">
                <a:solidFill>
                  <a:schemeClr val="tx1"/>
                </a:solidFill>
                <a:ea typeface="ＭＳ Ｐゴシック" charset="0"/>
              </a:rPr>
              <a:t>of Economics, </a:t>
            </a:r>
            <a:r>
              <a:rPr lang="it-IT" sz="1800" dirty="0" err="1">
                <a:solidFill>
                  <a:schemeClr val="tx1"/>
                </a:solidFill>
                <a:ea typeface="ＭＳ Ｐゴシック" charset="0"/>
              </a:rPr>
              <a:t>University</a:t>
            </a:r>
            <a:r>
              <a:rPr lang="it-IT" sz="1800" dirty="0">
                <a:solidFill>
                  <a:schemeClr val="tx1"/>
                </a:solidFill>
                <a:ea typeface="ＭＳ Ｐゴシック" charset="0"/>
              </a:rPr>
              <a:t> of Rome «Tor Vergata»</a:t>
            </a:r>
          </a:p>
          <a:p>
            <a:endParaRPr lang="it-IT" sz="1800" dirty="0">
              <a:solidFill>
                <a:schemeClr val="tx1"/>
              </a:solidFill>
              <a:ea typeface="ＭＳ Ｐゴシック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563031"/>
          </a:xfrm>
        </p:spPr>
        <p:txBody>
          <a:bodyPr>
            <a:noAutofit/>
          </a:bodyPr>
          <a:lstStyle/>
          <a:p>
            <a:r>
              <a:rPr lang="it-IT" sz="3200" b="1" dirty="0">
                <a:latin typeface="Arial" panose="020B0604020202020204" pitchFamily="34" charset="0"/>
                <a:cs typeface="Arial" panose="020B0604020202020204" pitchFamily="34" charset="0"/>
              </a:rPr>
              <a:t>L’impatto economico delle infezioni del sito chirurgico nelle operazioni sanitarie</a:t>
            </a:r>
          </a:p>
        </p:txBody>
      </p:sp>
    </p:spTree>
    <p:extLst>
      <p:ext uri="{BB962C8B-B14F-4D97-AF65-F5344CB8AC3E}">
        <p14:creationId xmlns:p14="http://schemas.microsoft.com/office/powerpoint/2010/main" val="3334512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egnaposto numero diapositiva 1"/>
          <p:cNvSpPr>
            <a:spLocks noGrp="1"/>
          </p:cNvSpPr>
          <p:nvPr>
            <p:ph type="sldNum" sz="quarter" idx="12"/>
          </p:nvPr>
        </p:nvSpPr>
        <p:spPr>
          <a:solidFill>
            <a:schemeClr val="accent1"/>
          </a:solidFill>
          <a:ln/>
          <a:extLst/>
        </p:spPr>
        <p:txBody>
          <a:bodyPr wrap="none" lIns="0" tIns="0" rIns="0" bIns="0" anchor="ctr" anchorCtr="1">
            <a:noAutofit/>
          </a:bodyPr>
          <a:lstStyle/>
          <a:p>
            <a:fld id="{F081C2C6-772E-496E-A170-62C9D2EF12B4}" type="slidenum">
              <a:rPr lang="it-IT" altLang="en-US"/>
              <a:pPr/>
              <a:t>10</a:t>
            </a:fld>
            <a:endParaRPr lang="it-IT" altLang="en-US" dirty="0"/>
          </a:p>
        </p:txBody>
      </p:sp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sz="4900" b="1" dirty="0"/>
              <a:t>Risultati</a:t>
            </a:r>
            <a:r>
              <a:rPr lang="it-IT" dirty="0"/>
              <a:t/>
            </a:r>
            <a:br>
              <a:rPr lang="it-IT" dirty="0"/>
            </a:br>
            <a:r>
              <a:rPr lang="it-IT" sz="3600" dirty="0"/>
              <a:t>Prevalenza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9359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7547" y="0"/>
            <a:ext cx="7152766" cy="802538"/>
          </a:xfrm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it-IT" sz="2000" dirty="0">
                <a:solidFill>
                  <a:srgbClr val="FFFF00"/>
                </a:solidFill>
              </a:rPr>
              <a:t>Ricoveri per acuti in regime ordinario con presenza di ICA. </a:t>
            </a:r>
            <a:br>
              <a:rPr lang="it-IT" sz="2000" dirty="0">
                <a:solidFill>
                  <a:srgbClr val="FFFF00"/>
                </a:solidFill>
              </a:rPr>
            </a:br>
            <a:r>
              <a:rPr lang="it-IT" sz="2000" dirty="0">
                <a:solidFill>
                  <a:srgbClr val="FFFF00"/>
                </a:solidFill>
              </a:rPr>
              <a:t>Media annua. Italia </a:t>
            </a:r>
            <a:r>
              <a:rPr lang="it-IT" sz="2000" dirty="0" smtClean="0">
                <a:solidFill>
                  <a:srgbClr val="FFFF00"/>
                </a:solidFill>
              </a:rPr>
              <a:t>2006-2018</a:t>
            </a:r>
            <a:endParaRPr lang="it-IT" sz="2000" dirty="0">
              <a:solidFill>
                <a:srgbClr val="FFFF00"/>
              </a:solidFill>
            </a:endParaRPr>
          </a:p>
        </p:txBody>
      </p:sp>
      <p:sp>
        <p:nvSpPr>
          <p:cNvPr id="7" name="Segnaposto contenuto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31675"/>
              </p:ext>
            </p:extLst>
          </p:nvPr>
        </p:nvGraphicFramePr>
        <p:xfrm>
          <a:off x="252000" y="1052736"/>
          <a:ext cx="8640000" cy="557284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6480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Tipologia di infezione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>
                          <a:effectLst/>
                        </a:rPr>
                        <a:t>N</a:t>
                      </a:r>
                      <a:endParaRPr lang="it-IT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u="none" strike="noStrike" dirty="0">
                          <a:effectLst/>
                        </a:rPr>
                        <a:t>%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marL="144000" algn="l" fontAlgn="b"/>
                      <a:r>
                        <a:rPr lang="it-IT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Clostridium</a:t>
                      </a:r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difficile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6.028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marL="144000" algn="l" fontAlgn="b"/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Escherichia coli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10.081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marL="144000" algn="l" fontAlgn="b"/>
                      <a:r>
                        <a:rPr lang="it-IT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Klebsiella</a:t>
                      </a:r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spp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44.330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144826743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marL="144000" algn="l" fontAlgn="b"/>
                      <a:r>
                        <a:rPr lang="it-IT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Staphylococcus</a:t>
                      </a:r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aureus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37.470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marL="144000" algn="l" fontAlgn="b"/>
                      <a:r>
                        <a:rPr lang="it-IT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Clostridium</a:t>
                      </a: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difficile o altro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marL="144000"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Escherichia coli o </a:t>
                      </a:r>
                      <a:r>
                        <a:rPr lang="it-IT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Clostridium</a:t>
                      </a: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difficile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marL="144000" algn="l" fontAlgn="b"/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Escherichia coli o </a:t>
                      </a:r>
                      <a:r>
                        <a:rPr lang="it-IT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Klebsiella</a:t>
                      </a:r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spp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7.222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marL="144000" algn="l" fontAlgn="b"/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Escherichia coli o </a:t>
                      </a:r>
                      <a:r>
                        <a:rPr lang="it-IT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Klebsiella</a:t>
                      </a:r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spp</a:t>
                      </a:r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 </a:t>
                      </a:r>
                      <a:r>
                        <a:rPr lang="it-IT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Staphylococcus</a:t>
                      </a:r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aureus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5.316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marL="144000" algn="l" fontAlgn="b"/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Escherichia coli o </a:t>
                      </a:r>
                      <a:r>
                        <a:rPr lang="it-IT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Klebsiella</a:t>
                      </a:r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spp</a:t>
                      </a:r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 </a:t>
                      </a:r>
                      <a:r>
                        <a:rPr lang="it-IT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Staphylococcus</a:t>
                      </a:r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aureus</a:t>
                      </a:r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 altro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marL="144000" algn="l" fontAlgn="b"/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Escherichia coli o </a:t>
                      </a:r>
                      <a:r>
                        <a:rPr lang="it-IT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Klebsiella</a:t>
                      </a:r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spp</a:t>
                      </a:r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 altro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marL="144000" algn="l" fontAlgn="b"/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Escherichia coli o </a:t>
                      </a:r>
                      <a:r>
                        <a:rPr lang="it-IT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Staphylococcus</a:t>
                      </a:r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aureus</a:t>
                      </a:r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92.942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marL="144000" algn="l" fontAlgn="b"/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Escherichia coli o </a:t>
                      </a:r>
                      <a:r>
                        <a:rPr lang="it-IT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Staphylococcus</a:t>
                      </a:r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aureus</a:t>
                      </a:r>
                      <a:r>
                        <a:rPr lang="it-IT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 altro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marL="144000"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Escherichia coli o altro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marL="144000" algn="l" fontAlgn="b"/>
                      <a:r>
                        <a:rPr lang="it-IT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Klebsiella</a:t>
                      </a: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spp</a:t>
                      </a: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 </a:t>
                      </a:r>
                      <a:r>
                        <a:rPr lang="it-IT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Clostridium</a:t>
                      </a: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difficile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marL="144000" algn="l" fontAlgn="b"/>
                      <a:r>
                        <a:rPr lang="it-IT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Klebsiella</a:t>
                      </a: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spp</a:t>
                      </a: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 </a:t>
                      </a:r>
                      <a:r>
                        <a:rPr lang="it-IT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Staphylococcus</a:t>
                      </a:r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aureus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5.778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marL="144000"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Altro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9.211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306000">
                <a:tc>
                  <a:txBody>
                    <a:bodyPr/>
                    <a:lstStyle/>
                    <a:p>
                      <a:pPr marL="144000" algn="l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219.394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84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7200799" cy="750714"/>
          </a:xfrm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it-IT" sz="2000" dirty="0">
                <a:solidFill>
                  <a:srgbClr val="FFFF00"/>
                </a:solidFill>
              </a:rPr>
              <a:t>Proporzione di ricoveri con presenza di ICA sul totale dei ricoveri acuti in regime ordinario. Valori per 1.000. Italia </a:t>
            </a:r>
            <a:r>
              <a:rPr lang="it-IT" sz="2000" dirty="0" smtClean="0">
                <a:solidFill>
                  <a:srgbClr val="FFFF00"/>
                </a:solidFill>
              </a:rPr>
              <a:t>2006-2018</a:t>
            </a:r>
            <a:endParaRPr lang="it-IT" sz="2000" dirty="0">
              <a:solidFill>
                <a:srgbClr val="FFFF00"/>
              </a:solidFill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000" y="1124744"/>
            <a:ext cx="8640000" cy="5633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38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egnaposto numero diapositiva 1"/>
          <p:cNvSpPr>
            <a:spLocks noGrp="1"/>
          </p:cNvSpPr>
          <p:nvPr>
            <p:ph type="sldNum" sz="quarter" idx="12"/>
          </p:nvPr>
        </p:nvSpPr>
        <p:spPr>
          <a:solidFill>
            <a:schemeClr val="accent1"/>
          </a:solidFill>
          <a:ln/>
          <a:extLst/>
        </p:spPr>
        <p:txBody>
          <a:bodyPr wrap="none" lIns="0" tIns="0" rIns="0" bIns="0" anchor="ctr" anchorCtr="1">
            <a:noAutofit/>
          </a:bodyPr>
          <a:lstStyle/>
          <a:p>
            <a:fld id="{F081C2C6-772E-496E-A170-62C9D2EF12B4}" type="slidenum">
              <a:rPr lang="it-IT" altLang="en-US"/>
              <a:pPr/>
              <a:t>13</a:t>
            </a:fld>
            <a:endParaRPr lang="it-IT" altLang="en-US" dirty="0"/>
          </a:p>
        </p:txBody>
      </p:sp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sz="4900" b="1" dirty="0"/>
              <a:t>Risultati</a:t>
            </a:r>
            <a:r>
              <a:rPr lang="it-IT" dirty="0"/>
              <a:t/>
            </a:r>
            <a:br>
              <a:rPr lang="it-IT" dirty="0"/>
            </a:br>
            <a:r>
              <a:rPr lang="it-IT" sz="3600" dirty="0"/>
              <a:t>Valorizzazione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5746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FF00"/>
                </a:solidFill>
              </a:rPr>
              <a:t>Valorizzazione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10E1-17B9-4A48-AC36-D81D3927040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9" name="CasellaDiTesto 8"/>
          <p:cNvSpPr txBox="1"/>
          <p:nvPr/>
        </p:nvSpPr>
        <p:spPr>
          <a:xfrm>
            <a:off x="107504" y="1143289"/>
            <a:ext cx="8784976" cy="917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5000"/>
              </a:lnSpc>
              <a:spcAft>
                <a:spcPts val="600"/>
              </a:spcAft>
            </a:pPr>
            <a:r>
              <a:rPr lang="it-IT" sz="2200" dirty="0"/>
              <a:t>Il valore delle infezioni ospedaliere è stato stimato confrontando la durata di </a:t>
            </a:r>
            <a:r>
              <a:rPr lang="it-IT" sz="2200"/>
              <a:t>degenza media, DRG specifica, </a:t>
            </a:r>
            <a:r>
              <a:rPr lang="it-IT" sz="2200" dirty="0"/>
              <a:t>dei ricoveri con e senza insorgenza </a:t>
            </a:r>
            <a:r>
              <a:rPr lang="it-IT" sz="2200"/>
              <a:t>di infezioni. </a:t>
            </a:r>
            <a:endParaRPr lang="it-IT" sz="2400" i="1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35496" y="2327389"/>
            <a:ext cx="8928992" cy="347787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2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bg1"/>
                </a:solidFill>
              </a:rPr>
              <a:t>Per ogni categoria di infezione sono stati selezionati i DRG più frequenti  </a:t>
            </a:r>
            <a:r>
              <a:rPr lang="it-IT" sz="1400" dirty="0">
                <a:solidFill>
                  <a:schemeClr val="bg1"/>
                </a:solidFill>
              </a:rPr>
              <a:t>( ≥25 casi) </a:t>
            </a:r>
          </a:p>
          <a:p>
            <a:pPr marL="342900" indent="-342900" algn="just">
              <a:lnSpc>
                <a:spcPct val="12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bg1"/>
                </a:solidFill>
              </a:rPr>
              <a:t>Per ogni DRG è stata calcolata la degenza media in presenza e in assenza di infezioni</a:t>
            </a:r>
          </a:p>
          <a:p>
            <a:pPr marL="342900" indent="-342900" algn="just">
              <a:lnSpc>
                <a:spcPct val="12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bg1"/>
                </a:solidFill>
              </a:rPr>
              <a:t>Per ogni categoria di infezione la degenza media è stata ottenuta come media ponderata delle singole degenze medie per DRG </a:t>
            </a:r>
          </a:p>
          <a:p>
            <a:pPr marL="342900" indent="-342900" algn="just">
              <a:lnSpc>
                <a:spcPct val="12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bg1"/>
                </a:solidFill>
              </a:rPr>
              <a:t>Le giornate di degenza aggiuntive dovute all’infezione sono state ottenute come differenza tra le durate di degenza medie nel caso di presenza o presenza di infezioni </a:t>
            </a:r>
          </a:p>
          <a:p>
            <a:pPr marL="342900" indent="-342900" algn="just">
              <a:lnSpc>
                <a:spcPct val="12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bg1"/>
                </a:solidFill>
              </a:rPr>
              <a:t>Le giornate sono state valorizzate con i valori minimo e massimo solitamente riportati </a:t>
            </a:r>
            <a:r>
              <a:rPr lang="it-IT" sz="2000">
                <a:solidFill>
                  <a:schemeClr val="bg1"/>
                </a:solidFill>
              </a:rPr>
              <a:t>in letteratura, </a:t>
            </a:r>
            <a:r>
              <a:rPr lang="it-IT" sz="2000" dirty="0">
                <a:solidFill>
                  <a:schemeClr val="bg1"/>
                </a:solidFill>
              </a:rPr>
              <a:t>pari rispettivamente a € 600 e € 800</a:t>
            </a:r>
          </a:p>
        </p:txBody>
      </p:sp>
    </p:spTree>
    <p:extLst>
      <p:ext uri="{BB962C8B-B14F-4D97-AF65-F5344CB8AC3E}">
        <p14:creationId xmlns:p14="http://schemas.microsoft.com/office/powerpoint/2010/main" val="709320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FF00"/>
                </a:solidFill>
              </a:rPr>
              <a:t>Valorizzazione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10E1-17B9-4A48-AC36-D81D3927040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Rettangolo 2"/>
          <p:cNvSpPr/>
          <p:nvPr/>
        </p:nvSpPr>
        <p:spPr>
          <a:xfrm>
            <a:off x="107504" y="1009375"/>
            <a:ext cx="1872208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Categoria di infezione A</a:t>
            </a:r>
          </a:p>
        </p:txBody>
      </p:sp>
      <p:sp>
        <p:nvSpPr>
          <p:cNvPr id="8" name="Rettangolo 7"/>
          <p:cNvSpPr/>
          <p:nvPr/>
        </p:nvSpPr>
        <p:spPr>
          <a:xfrm>
            <a:off x="3347864" y="1009375"/>
            <a:ext cx="2448272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chemeClr val="dk1"/>
                </a:solidFill>
              </a:rPr>
              <a:t>DRG più frequenti</a:t>
            </a:r>
          </a:p>
        </p:txBody>
      </p:sp>
      <p:sp>
        <p:nvSpPr>
          <p:cNvPr id="6" name="Freccia a destra 5"/>
          <p:cNvSpPr/>
          <p:nvPr/>
        </p:nvSpPr>
        <p:spPr>
          <a:xfrm>
            <a:off x="2195736" y="1238853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ilindro 9"/>
          <p:cNvSpPr/>
          <p:nvPr/>
        </p:nvSpPr>
        <p:spPr bwMode="auto">
          <a:xfrm>
            <a:off x="449883" y="2118142"/>
            <a:ext cx="1187450" cy="1050925"/>
          </a:xfrm>
          <a:prstGeom prst="can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it-IT" sz="2000" dirty="0">
                <a:solidFill>
                  <a:srgbClr val="C00000"/>
                </a:solidFill>
              </a:rPr>
              <a:t>SDO</a:t>
            </a:r>
          </a:p>
        </p:txBody>
      </p:sp>
      <p:cxnSp>
        <p:nvCxnSpPr>
          <p:cNvPr id="11" name="Connettore 7 10"/>
          <p:cNvCxnSpPr>
            <a:stCxn id="8" idx="2"/>
            <a:endCxn id="10" idx="1"/>
          </p:cNvCxnSpPr>
          <p:nvPr/>
        </p:nvCxnSpPr>
        <p:spPr>
          <a:xfrm rot="5400000">
            <a:off x="2577457" y="123598"/>
            <a:ext cx="460695" cy="3528392"/>
          </a:xfrm>
          <a:prstGeom prst="curvedConnector3">
            <a:avLst>
              <a:gd name="adj1" fmla="val 50000"/>
            </a:avLst>
          </a:prstGeom>
          <a:ln w="158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ttangolo 13"/>
          <p:cNvSpPr/>
          <p:nvPr/>
        </p:nvSpPr>
        <p:spPr>
          <a:xfrm>
            <a:off x="3203848" y="2318972"/>
            <a:ext cx="2448272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chemeClr val="dk1"/>
                </a:solidFill>
              </a:rPr>
              <a:t>Ricoveri acuti ordinari per DRG</a:t>
            </a:r>
          </a:p>
        </p:txBody>
      </p:sp>
      <p:sp>
        <p:nvSpPr>
          <p:cNvPr id="15" name="Freccia a destra 14"/>
          <p:cNvSpPr/>
          <p:nvPr/>
        </p:nvSpPr>
        <p:spPr>
          <a:xfrm>
            <a:off x="2051720" y="2505090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reccia a destra 18"/>
          <p:cNvSpPr/>
          <p:nvPr/>
        </p:nvSpPr>
        <p:spPr>
          <a:xfrm rot="3121701">
            <a:off x="5008834" y="3253601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reccia a destra 19"/>
          <p:cNvSpPr/>
          <p:nvPr/>
        </p:nvSpPr>
        <p:spPr>
          <a:xfrm rot="18478299" flipH="1">
            <a:off x="3352651" y="3237698"/>
            <a:ext cx="79208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2339944" y="3759133"/>
            <a:ext cx="172800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Con </a:t>
            </a:r>
          </a:p>
          <a:p>
            <a:pPr algn="ctr"/>
            <a:r>
              <a:rPr lang="it-IT" sz="2000" b="1" dirty="0"/>
              <a:t>infezione</a:t>
            </a:r>
            <a:endParaRPr lang="it-IT" sz="2000" b="1" dirty="0">
              <a:solidFill>
                <a:schemeClr val="dk1"/>
              </a:solidFill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5076248" y="3759133"/>
            <a:ext cx="172800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Senza infezione</a:t>
            </a:r>
            <a:endParaRPr lang="it-IT" sz="2000" b="1" dirty="0">
              <a:solidFill>
                <a:schemeClr val="dk1"/>
              </a:solidFill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2505563" y="4589306"/>
            <a:ext cx="144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i="1" dirty="0"/>
              <a:t>Degenza</a:t>
            </a:r>
          </a:p>
          <a:p>
            <a:pPr algn="ctr"/>
            <a:r>
              <a:rPr lang="it-IT" sz="2000" i="1" dirty="0"/>
              <a:t>media</a:t>
            </a:r>
          </a:p>
        </p:txBody>
      </p:sp>
      <p:sp>
        <p:nvSpPr>
          <p:cNvPr id="29" name="CasellaDiTesto 28"/>
          <p:cNvSpPr txBox="1"/>
          <p:nvPr/>
        </p:nvSpPr>
        <p:spPr>
          <a:xfrm>
            <a:off x="5263116" y="4589306"/>
            <a:ext cx="144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i="1" dirty="0"/>
              <a:t>Degenza</a:t>
            </a:r>
          </a:p>
          <a:p>
            <a:pPr algn="ctr"/>
            <a:r>
              <a:rPr lang="it-IT" sz="2000" i="1" dirty="0"/>
              <a:t>media</a:t>
            </a:r>
          </a:p>
        </p:txBody>
      </p:sp>
      <p:grpSp>
        <p:nvGrpSpPr>
          <p:cNvPr id="5" name="Gruppo 4"/>
          <p:cNvGrpSpPr/>
          <p:nvPr/>
        </p:nvGrpSpPr>
        <p:grpSpPr>
          <a:xfrm>
            <a:off x="5922250" y="5319022"/>
            <a:ext cx="1656184" cy="894003"/>
            <a:chOff x="5638510" y="5319022"/>
            <a:chExt cx="1656184" cy="894003"/>
          </a:xfrm>
        </p:grpSpPr>
        <p:sp>
          <p:nvSpPr>
            <p:cNvPr id="27" name="CasellaDiTesto 26"/>
            <p:cNvSpPr txBox="1"/>
            <p:nvPr/>
          </p:nvSpPr>
          <p:spPr>
            <a:xfrm>
              <a:off x="5721151" y="5373317"/>
              <a:ext cx="14401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000" i="1" dirty="0"/>
                <a:t>Costo medio per giornata</a:t>
              </a:r>
            </a:p>
          </p:txBody>
        </p:sp>
        <p:sp>
          <p:nvSpPr>
            <p:cNvPr id="30" name="Ovale 29"/>
            <p:cNvSpPr/>
            <p:nvPr/>
          </p:nvSpPr>
          <p:spPr>
            <a:xfrm>
              <a:off x="5638510" y="5319022"/>
              <a:ext cx="1656184" cy="89400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32" name="Connettore 1 31"/>
          <p:cNvCxnSpPr/>
          <p:nvPr/>
        </p:nvCxnSpPr>
        <p:spPr>
          <a:xfrm>
            <a:off x="4355976" y="4943249"/>
            <a:ext cx="50405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uppo 35"/>
          <p:cNvGrpSpPr/>
          <p:nvPr/>
        </p:nvGrpSpPr>
        <p:grpSpPr>
          <a:xfrm>
            <a:off x="3780466" y="5323783"/>
            <a:ext cx="1656184" cy="894003"/>
            <a:chOff x="7087290" y="3955352"/>
            <a:chExt cx="1656184" cy="894003"/>
          </a:xfrm>
        </p:grpSpPr>
        <p:sp>
          <p:nvSpPr>
            <p:cNvPr id="34" name="CasellaDiTesto 33"/>
            <p:cNvSpPr txBox="1"/>
            <p:nvPr/>
          </p:nvSpPr>
          <p:spPr>
            <a:xfrm>
              <a:off x="7169931" y="4037562"/>
              <a:ext cx="144016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000" i="1" dirty="0"/>
                <a:t>Giornate</a:t>
              </a:r>
            </a:p>
            <a:p>
              <a:pPr algn="ctr"/>
              <a:r>
                <a:rPr lang="it-IT" sz="2000" i="1" dirty="0"/>
                <a:t>aggiuntive</a:t>
              </a:r>
            </a:p>
          </p:txBody>
        </p:sp>
        <p:sp>
          <p:nvSpPr>
            <p:cNvPr id="35" name="Ovale 34"/>
            <p:cNvSpPr/>
            <p:nvPr/>
          </p:nvSpPr>
          <p:spPr>
            <a:xfrm>
              <a:off x="7087290" y="3955352"/>
              <a:ext cx="1656184" cy="89400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37" name="CasellaDiTesto 36"/>
          <p:cNvSpPr txBox="1"/>
          <p:nvPr/>
        </p:nvSpPr>
        <p:spPr>
          <a:xfrm>
            <a:off x="4960328" y="5559179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X</a:t>
            </a:r>
          </a:p>
        </p:txBody>
      </p:sp>
      <p:sp>
        <p:nvSpPr>
          <p:cNvPr id="48" name="CasellaDiTesto 47"/>
          <p:cNvSpPr txBox="1"/>
          <p:nvPr/>
        </p:nvSpPr>
        <p:spPr>
          <a:xfrm>
            <a:off x="7740352" y="5334307"/>
            <a:ext cx="14401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/>
              <a:t>SPESA</a:t>
            </a:r>
          </a:p>
          <a:p>
            <a:pPr algn="ctr"/>
            <a:r>
              <a:rPr lang="it-IT" sz="2400" b="1" i="1" dirty="0"/>
              <a:t>STIMATA</a:t>
            </a:r>
          </a:p>
        </p:txBody>
      </p:sp>
    </p:spTree>
    <p:extLst>
      <p:ext uri="{BB962C8B-B14F-4D97-AF65-F5344CB8AC3E}">
        <p14:creationId xmlns:p14="http://schemas.microsoft.com/office/powerpoint/2010/main" val="3917158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8" grpId="0" animBg="1"/>
      <p:bldP spid="6" grpId="0" animBg="1"/>
      <p:bldP spid="10" grpId="0" animBg="1"/>
      <p:bldP spid="14" grpId="0" animBg="1"/>
      <p:bldP spid="15" grpId="0" animBg="1"/>
      <p:bldP spid="19" grpId="0" animBg="1"/>
      <p:bldP spid="20" grpId="0" animBg="1"/>
      <p:bldP spid="21" grpId="0" animBg="1"/>
      <p:bldP spid="23" grpId="0" animBg="1"/>
      <p:bldP spid="28" grpId="0"/>
      <p:bldP spid="29" grpId="0"/>
      <p:bldP spid="37" grpId="0"/>
      <p:bldP spid="4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6769100" cy="561975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FF00"/>
                </a:solidFill>
              </a:rPr>
              <a:t>Valorizzazione 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620951"/>
              </p:ext>
            </p:extLst>
          </p:nvPr>
        </p:nvGraphicFramePr>
        <p:xfrm>
          <a:off x="252000" y="1830944"/>
          <a:ext cx="8640000" cy="4694400"/>
        </p:xfrm>
        <a:graphic>
          <a:graphicData uri="http://schemas.openxmlformats.org/drawingml/2006/table">
            <a:tbl>
              <a:tblPr firstRow="1" lastCol="1" bandRow="1">
                <a:tableStyleId>{9DCAF9ED-07DC-4A11-8D7F-57B35C25682E}</a:tableStyleId>
              </a:tblPr>
              <a:tblGrid>
                <a:gridCol w="4320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36689">
                <a:tc>
                  <a:txBody>
                    <a:bodyPr/>
                    <a:lstStyle/>
                    <a:p>
                      <a:pPr indent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Tipologia di infezione</a:t>
                      </a:r>
                      <a:endParaRPr lang="it-IT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Senza infezione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 infezione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∆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b"/>
                      <a:r>
                        <a:rPr kumimoji="0" lang="it-IT" sz="2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Clostridium</a:t>
                      </a:r>
                      <a:r>
                        <a:rPr kumimoji="0"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difficile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b"/>
                      <a:r>
                        <a:rPr kumimoji="0"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Escherichia coli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60107315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b"/>
                      <a:r>
                        <a:rPr kumimoji="0" lang="it-IT" sz="2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Klebsiella</a:t>
                      </a:r>
                      <a:r>
                        <a:rPr kumimoji="0"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2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spp</a:t>
                      </a:r>
                      <a:endParaRPr kumimoji="0"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13,4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b"/>
                      <a:r>
                        <a:rPr kumimoji="0" lang="it-IT" sz="2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Staphylococcus</a:t>
                      </a:r>
                      <a:r>
                        <a:rPr kumimoji="0"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2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aureus</a:t>
                      </a:r>
                      <a:endParaRPr kumimoji="0"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Combinazioni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Altro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13,5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8" name="Rettangolo 7"/>
          <p:cNvSpPr/>
          <p:nvPr/>
        </p:nvSpPr>
        <p:spPr>
          <a:xfrm>
            <a:off x="252000" y="980728"/>
            <a:ext cx="864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/>
              <a:t>Degenza media dei ricoveri acuti in regime ordinario per i DRG selezionati, stratificati per presenza ed assenza di infezioni. Italia </a:t>
            </a:r>
            <a:r>
              <a:rPr lang="it-IT" sz="2000" b="1" dirty="0" smtClean="0"/>
              <a:t>2006-2018.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27340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10E1-17B9-4A48-AC36-D81D3927040D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598935"/>
              </p:ext>
            </p:extLst>
          </p:nvPr>
        </p:nvGraphicFramePr>
        <p:xfrm>
          <a:off x="827904" y="1268760"/>
          <a:ext cx="7344495" cy="4785702"/>
        </p:xfrm>
        <a:graphic>
          <a:graphicData uri="http://schemas.openxmlformats.org/drawingml/2006/table">
            <a:tbl>
              <a:tblPr firstRow="1" lastCol="1" bandRow="1">
                <a:tableStyleId>{9DCAF9ED-07DC-4A11-8D7F-57B35C25682E}</a:tableStyleId>
              </a:tblPr>
              <a:tblGrid>
                <a:gridCol w="44066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688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688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66492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aseline="0" dirty="0">
                          <a:effectLst/>
                        </a:rPr>
                        <a:t>Tipologia di infezione</a:t>
                      </a:r>
                      <a:endParaRPr lang="it-IT" sz="20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kern="12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Valore </a:t>
                      </a:r>
                    </a:p>
                    <a:p>
                      <a:pPr marL="0" indent="0" algn="ctr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kern="12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Infezioni</a:t>
                      </a:r>
                    </a:p>
                    <a:p>
                      <a:pPr marL="0" indent="0" algn="ctr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1" baseline="0" dirty="0"/>
                        <a:t>HP €600</a:t>
                      </a:r>
                      <a:endParaRPr kumimoji="0" lang="it-IT" sz="2000" b="1" kern="1200" baseline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kern="12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Valore </a:t>
                      </a:r>
                    </a:p>
                    <a:p>
                      <a:pPr marL="0" indent="0" algn="ctr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kern="12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Infezioni</a:t>
                      </a:r>
                    </a:p>
                    <a:p>
                      <a:pPr marL="0" indent="0" algn="ctr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1" baseline="0" dirty="0"/>
                        <a:t>HP €800</a:t>
                      </a:r>
                      <a:endParaRPr kumimoji="0" lang="it-IT" sz="2000" b="1" kern="1200" baseline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b"/>
                      <a:r>
                        <a:rPr kumimoji="0" lang="it-IT" sz="2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Clostridium</a:t>
                      </a:r>
                      <a:r>
                        <a:rPr kumimoji="0"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difficile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32,4 €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43,1 €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b"/>
                      <a:r>
                        <a:rPr kumimoji="0"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Escherichia coli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11,5 €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15,4 €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5651">
                <a:tc>
                  <a:txBody>
                    <a:bodyPr/>
                    <a:lstStyle/>
                    <a:p>
                      <a:pPr algn="l" fontAlgn="b"/>
                      <a:r>
                        <a:rPr kumimoji="0" lang="it-IT" sz="2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Klebsiella</a:t>
                      </a:r>
                      <a:r>
                        <a:rPr kumimoji="0"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2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spp</a:t>
                      </a:r>
                      <a:endParaRPr kumimoji="0"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59,3 €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79,1 €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4243051661"/>
                  </a:ext>
                </a:extLst>
              </a:tr>
              <a:tr h="585651">
                <a:tc>
                  <a:txBody>
                    <a:bodyPr/>
                    <a:lstStyle/>
                    <a:p>
                      <a:pPr algn="l" fontAlgn="b"/>
                      <a:r>
                        <a:rPr kumimoji="0" lang="it-IT" sz="2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Staphylococcus</a:t>
                      </a:r>
                      <a:r>
                        <a:rPr kumimoji="0"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2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aureus</a:t>
                      </a:r>
                      <a:endParaRPr kumimoji="0"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156,9 €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209,2 €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Combinazioni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184,4 €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245,9 €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Altro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3,2 €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4,2 €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447,7 €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597,0 €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251520" y="44624"/>
            <a:ext cx="6768752" cy="698565"/>
          </a:xfrm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it-IT" sz="2000" dirty="0" smtClean="0">
                <a:solidFill>
                  <a:srgbClr val="FFFF00"/>
                </a:solidFill>
              </a:rPr>
              <a:t>Valore </a:t>
            </a:r>
            <a:r>
              <a:rPr lang="it-IT" sz="2000" dirty="0">
                <a:solidFill>
                  <a:srgbClr val="FFFF00"/>
                </a:solidFill>
              </a:rPr>
              <a:t>dei ricoveri con presenza di infezioni. </a:t>
            </a:r>
            <a:br>
              <a:rPr lang="it-IT" sz="2000" dirty="0">
                <a:solidFill>
                  <a:srgbClr val="FFFF00"/>
                </a:solidFill>
              </a:rPr>
            </a:br>
            <a:r>
              <a:rPr lang="it-IT" sz="2000" dirty="0">
                <a:solidFill>
                  <a:srgbClr val="FFFF00"/>
                </a:solidFill>
              </a:rPr>
              <a:t>Media annua. Italia </a:t>
            </a:r>
            <a:r>
              <a:rPr lang="it-IT" sz="2000" dirty="0" smtClean="0">
                <a:solidFill>
                  <a:srgbClr val="FFFF00"/>
                </a:solidFill>
              </a:rPr>
              <a:t>2006-2018 </a:t>
            </a:r>
            <a:r>
              <a:rPr lang="it-IT" sz="2000" dirty="0">
                <a:solidFill>
                  <a:srgbClr val="FFFF00"/>
                </a:solidFill>
              </a:rPr>
              <a:t>- Valori in milioni di €</a:t>
            </a:r>
          </a:p>
        </p:txBody>
      </p:sp>
    </p:spTree>
    <p:extLst>
      <p:ext uri="{BB962C8B-B14F-4D97-AF65-F5344CB8AC3E}">
        <p14:creationId xmlns:p14="http://schemas.microsoft.com/office/powerpoint/2010/main" val="20423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egnaposto numero diapositiva 1"/>
          <p:cNvSpPr>
            <a:spLocks noGrp="1"/>
          </p:cNvSpPr>
          <p:nvPr>
            <p:ph type="sldNum" sz="quarter" idx="12"/>
          </p:nvPr>
        </p:nvSpPr>
        <p:spPr>
          <a:solidFill>
            <a:schemeClr val="accent1"/>
          </a:solidFill>
          <a:ln/>
          <a:extLst/>
        </p:spPr>
        <p:txBody>
          <a:bodyPr wrap="none" lIns="0" tIns="0" rIns="0" bIns="0" anchor="ctr" anchorCtr="1">
            <a:noAutofit/>
          </a:bodyPr>
          <a:lstStyle/>
          <a:p>
            <a:fld id="{F081C2C6-772E-496E-A170-62C9D2EF12B4}" type="slidenum">
              <a:rPr lang="it-IT" altLang="en-US"/>
              <a:pPr/>
              <a:t>18</a:t>
            </a:fld>
            <a:endParaRPr lang="it-IT" altLang="en-US" dirty="0"/>
          </a:p>
        </p:txBody>
      </p:sp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sz="4900" b="1" dirty="0"/>
              <a:t>Risultati</a:t>
            </a:r>
            <a:r>
              <a:rPr lang="it-IT" dirty="0"/>
              <a:t/>
            </a:r>
            <a:br>
              <a:rPr lang="it-IT" dirty="0"/>
            </a:br>
            <a:r>
              <a:rPr lang="it-IT" sz="3600" dirty="0" err="1"/>
              <a:t>Outcome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96823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it-IT" b="1" dirty="0">
                <a:solidFill>
                  <a:srgbClr val="FFFF00"/>
                </a:solidFill>
              </a:rPr>
              <a:t>Metodi (1)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10E1-17B9-4A48-AC36-D81D3927040D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CasellaDiTesto 4"/>
          <p:cNvSpPr txBox="1"/>
          <p:nvPr/>
        </p:nvSpPr>
        <p:spPr>
          <a:xfrm>
            <a:off x="216000" y="1113706"/>
            <a:ext cx="8712000" cy="369331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it-IT" sz="2800" dirty="0">
                <a:solidFill>
                  <a:schemeClr val="bg1"/>
                </a:solidFill>
              </a:rPr>
              <a:t>Focus sull’insorgenza di infezioni post-operatorie a seguito di intervento chirurgico per 6 patologie: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t-IT" sz="2800" i="1" dirty="0">
                <a:solidFill>
                  <a:schemeClr val="bg1"/>
                </a:solidFill>
              </a:rPr>
              <a:t>Diverticolite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t-IT" sz="2800" i="1" dirty="0">
                <a:solidFill>
                  <a:schemeClr val="bg1"/>
                </a:solidFill>
              </a:rPr>
              <a:t>Appendicite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t-IT" sz="2800" i="1" dirty="0">
                <a:solidFill>
                  <a:schemeClr val="bg1"/>
                </a:solidFill>
              </a:rPr>
              <a:t>Colecistite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t-IT" sz="2800" i="1" dirty="0">
                <a:solidFill>
                  <a:schemeClr val="bg1"/>
                </a:solidFill>
              </a:rPr>
              <a:t>Calcolosi della colecisti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t-IT" sz="2800" i="1" dirty="0">
                <a:solidFill>
                  <a:schemeClr val="bg1"/>
                </a:solidFill>
              </a:rPr>
              <a:t>Ernia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it-IT" sz="2800" i="1" dirty="0">
                <a:solidFill>
                  <a:schemeClr val="bg1"/>
                </a:solidFill>
              </a:rPr>
              <a:t>Laparocele</a:t>
            </a:r>
          </a:p>
        </p:txBody>
      </p:sp>
      <p:sp>
        <p:nvSpPr>
          <p:cNvPr id="3" name="Rettangolo 2"/>
          <p:cNvSpPr/>
          <p:nvPr/>
        </p:nvSpPr>
        <p:spPr>
          <a:xfrm>
            <a:off x="216000" y="4852317"/>
            <a:ext cx="8712000" cy="1384995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just"/>
            <a:r>
              <a:rPr lang="it-IT" sz="2800" dirty="0">
                <a:solidFill>
                  <a:srgbClr val="FFFF00"/>
                </a:solidFill>
              </a:rPr>
              <a:t>Per ogni patologia e relativo </a:t>
            </a:r>
            <a:r>
              <a:rPr lang="it-IT" sz="2800">
                <a:solidFill>
                  <a:srgbClr val="FFFF00"/>
                </a:solidFill>
              </a:rPr>
              <a:t>intervento chirurgico, </a:t>
            </a:r>
            <a:r>
              <a:rPr lang="it-IT" sz="2800" dirty="0">
                <a:solidFill>
                  <a:srgbClr val="FFFF00"/>
                </a:solidFill>
              </a:rPr>
              <a:t>è stata stimata l’incidenza di infezioni post-operatorie e il conseguente impatto in termini di </a:t>
            </a:r>
            <a:r>
              <a:rPr lang="it-IT" sz="2800" u="sng" dirty="0">
                <a:solidFill>
                  <a:srgbClr val="FFFF00"/>
                </a:solidFill>
              </a:rPr>
              <a:t>durata </a:t>
            </a:r>
            <a:r>
              <a:rPr lang="it-IT" sz="2800" u="sng">
                <a:solidFill>
                  <a:srgbClr val="FFFF00"/>
                </a:solidFill>
              </a:rPr>
              <a:t>della degenza</a:t>
            </a:r>
            <a:r>
              <a:rPr lang="it-IT" sz="2800">
                <a:solidFill>
                  <a:srgbClr val="FFFF00"/>
                </a:solidFill>
              </a:rPr>
              <a:t>, </a:t>
            </a:r>
            <a:r>
              <a:rPr lang="it-IT" sz="2800" u="sng" dirty="0">
                <a:solidFill>
                  <a:srgbClr val="FFFF00"/>
                </a:solidFill>
              </a:rPr>
              <a:t>spesa</a:t>
            </a:r>
            <a:r>
              <a:rPr lang="it-IT" sz="2800" dirty="0">
                <a:solidFill>
                  <a:srgbClr val="FFFF00"/>
                </a:solidFill>
              </a:rPr>
              <a:t> e </a:t>
            </a:r>
            <a:r>
              <a:rPr lang="it-IT" sz="2800" u="sng">
                <a:solidFill>
                  <a:srgbClr val="FFFF00"/>
                </a:solidFill>
              </a:rPr>
              <a:t>mortalità intraospedaliera</a:t>
            </a:r>
            <a:r>
              <a:rPr lang="it-IT" sz="2800"/>
              <a:t>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138275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it-IT" dirty="0">
                <a:solidFill>
                  <a:srgbClr val="FFFF00"/>
                </a:solidFill>
              </a:rPr>
              <a:t>Background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10E1-17B9-4A48-AC36-D81D392704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asellaDiTesto 4"/>
          <p:cNvSpPr txBox="1"/>
          <p:nvPr/>
        </p:nvSpPr>
        <p:spPr>
          <a:xfrm>
            <a:off x="333824" y="1196752"/>
            <a:ext cx="8352928" cy="458587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3200" b="1" dirty="0">
                <a:solidFill>
                  <a:schemeClr val="bg1"/>
                </a:solidFill>
              </a:rPr>
              <a:t>Infezioni ospedaliere:</a:t>
            </a:r>
          </a:p>
          <a:p>
            <a:pPr algn="just">
              <a:lnSpc>
                <a:spcPct val="150000"/>
              </a:lnSpc>
            </a:pPr>
            <a:r>
              <a:rPr lang="it-IT" sz="3200" dirty="0">
                <a:solidFill>
                  <a:schemeClr val="bg1"/>
                </a:solidFill>
              </a:rPr>
              <a:t>infezioni che insorgono durante la degenza </a:t>
            </a:r>
            <a:r>
              <a:rPr lang="it-IT" sz="3200">
                <a:solidFill>
                  <a:schemeClr val="bg1"/>
                </a:solidFill>
              </a:rPr>
              <a:t>in ospedale, </a:t>
            </a:r>
            <a:r>
              <a:rPr lang="it-IT" sz="3200" dirty="0">
                <a:solidFill>
                  <a:schemeClr val="bg1"/>
                </a:solidFill>
              </a:rPr>
              <a:t>o in alcuni casi dopo che il paziente è </a:t>
            </a:r>
            <a:r>
              <a:rPr lang="it-IT" sz="3200">
                <a:solidFill>
                  <a:schemeClr val="bg1"/>
                </a:solidFill>
              </a:rPr>
              <a:t>stato dimesso, </a:t>
            </a:r>
            <a:r>
              <a:rPr lang="it-IT" sz="3200" dirty="0">
                <a:solidFill>
                  <a:schemeClr val="bg1"/>
                </a:solidFill>
              </a:rPr>
              <a:t>e che non erano manifeste clinicamente né in incubazione al momento del ricovero 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it-IT" sz="2800" i="1" dirty="0" err="1">
                <a:solidFill>
                  <a:schemeClr val="bg1"/>
                </a:solidFill>
              </a:rPr>
              <a:t>Capozzi</a:t>
            </a:r>
            <a:r>
              <a:rPr lang="it-IT" sz="2800" i="1" dirty="0">
                <a:solidFill>
                  <a:schemeClr val="bg1"/>
                </a:solidFill>
              </a:rPr>
              <a:t> C </a:t>
            </a:r>
            <a:r>
              <a:rPr lang="it-IT" sz="2800" i="1">
                <a:solidFill>
                  <a:schemeClr val="bg1"/>
                </a:solidFill>
              </a:rPr>
              <a:t>et al., </a:t>
            </a:r>
            <a:r>
              <a:rPr lang="it-IT" sz="2800" i="1" dirty="0">
                <a:solidFill>
                  <a:schemeClr val="bg1"/>
                </a:solidFill>
              </a:rPr>
              <a:t>Organizzazione </a:t>
            </a:r>
            <a:r>
              <a:rPr lang="it-IT" sz="2800" i="1">
                <a:solidFill>
                  <a:schemeClr val="bg1"/>
                </a:solidFill>
              </a:rPr>
              <a:t>sanitaria 3/4.2004</a:t>
            </a:r>
            <a:endParaRPr lang="it-IT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765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it-IT" b="1" dirty="0">
                <a:solidFill>
                  <a:srgbClr val="FFFF00"/>
                </a:solidFill>
              </a:rPr>
              <a:t>Metodi (2)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10E1-17B9-4A48-AC36-D81D3927040D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CasellaDiTesto 4"/>
          <p:cNvSpPr txBox="1"/>
          <p:nvPr/>
        </p:nvSpPr>
        <p:spPr>
          <a:xfrm>
            <a:off x="216000" y="1443841"/>
            <a:ext cx="8712000" cy="397031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bg1"/>
                </a:solidFill>
              </a:rPr>
              <a:t>Gli interventi chirurgici di interesse sono stati individuati selezionando i codici ICD9CM di </a:t>
            </a:r>
            <a:r>
              <a:rPr lang="it-IT" sz="2800" b="1" dirty="0">
                <a:solidFill>
                  <a:schemeClr val="bg1"/>
                </a:solidFill>
              </a:rPr>
              <a:t>diagnosi principale</a:t>
            </a:r>
            <a:r>
              <a:rPr lang="it-IT" sz="2800" dirty="0">
                <a:solidFill>
                  <a:schemeClr val="bg1"/>
                </a:solidFill>
              </a:rPr>
              <a:t> e </a:t>
            </a:r>
            <a:r>
              <a:rPr lang="it-IT" sz="2800" b="1" dirty="0">
                <a:solidFill>
                  <a:schemeClr val="bg1"/>
                </a:solidFill>
              </a:rPr>
              <a:t>intervento principale</a:t>
            </a:r>
            <a:r>
              <a:rPr lang="it-IT" sz="2800" dirty="0">
                <a:solidFill>
                  <a:schemeClr val="bg1"/>
                </a:solidFill>
              </a:rPr>
              <a:t>, selezionati dai clinici di riferimento. </a:t>
            </a:r>
          </a:p>
          <a:p>
            <a:endParaRPr lang="it-IT" sz="2800" dirty="0">
              <a:solidFill>
                <a:schemeClr val="bg1"/>
              </a:solidFill>
            </a:endParaRPr>
          </a:p>
          <a:p>
            <a:r>
              <a:rPr lang="it-IT" sz="2800" dirty="0">
                <a:solidFill>
                  <a:schemeClr val="bg1"/>
                </a:solidFill>
              </a:rPr>
              <a:t>I ricoveri selezionati sono stati classificati in ricoveri </a:t>
            </a:r>
            <a:r>
              <a:rPr lang="it-IT" sz="2800" b="1" dirty="0">
                <a:solidFill>
                  <a:schemeClr val="bg1"/>
                </a:solidFill>
              </a:rPr>
              <a:t>con e senza infezione</a:t>
            </a:r>
            <a:r>
              <a:rPr lang="it-IT" sz="2800" dirty="0">
                <a:solidFill>
                  <a:schemeClr val="bg1"/>
                </a:solidFill>
              </a:rPr>
              <a:t> in funzione della </a:t>
            </a:r>
            <a:r>
              <a:rPr lang="it-IT" sz="2800" b="1" dirty="0">
                <a:solidFill>
                  <a:schemeClr val="bg1"/>
                </a:solidFill>
              </a:rPr>
              <a:t>presenza/assenza</a:t>
            </a:r>
            <a:r>
              <a:rPr lang="it-IT" sz="2800" dirty="0">
                <a:solidFill>
                  <a:schemeClr val="bg1"/>
                </a:solidFill>
              </a:rPr>
              <a:t> nei campi di diagnosi secondaria dei codici di diagnosi relativi a “</a:t>
            </a:r>
            <a:r>
              <a:rPr lang="it-IT" sz="2800" dirty="0" err="1">
                <a:solidFill>
                  <a:schemeClr val="bg1"/>
                </a:solidFill>
              </a:rPr>
              <a:t>Sieroma</a:t>
            </a:r>
            <a:r>
              <a:rPr lang="it-IT" sz="2800" dirty="0">
                <a:solidFill>
                  <a:schemeClr val="bg1"/>
                </a:solidFill>
              </a:rPr>
              <a:t> infetto postoperatorio” (ICD9CM 998.51) o “Altra infezione postoperatoria” (ICD9CM 998.59).</a:t>
            </a:r>
            <a:endParaRPr lang="it-IT" sz="2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215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10E1-17B9-4A48-AC36-D81D3927040D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497668"/>
              </p:ext>
            </p:extLst>
          </p:nvPr>
        </p:nvGraphicFramePr>
        <p:xfrm>
          <a:off x="179512" y="1055712"/>
          <a:ext cx="8712968" cy="5103889"/>
        </p:xfrm>
        <a:graphic>
          <a:graphicData uri="http://schemas.openxmlformats.org/drawingml/2006/table">
            <a:tbl>
              <a:tblPr firstRow="1" lastCol="1" bandRow="1">
                <a:tableStyleId>{9DCAF9ED-07DC-4A11-8D7F-57B35C25682E}</a:tableStyleId>
              </a:tblPr>
              <a:tblGrid>
                <a:gridCol w="40897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116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116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36689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Tipologia di intervento</a:t>
                      </a:r>
                      <a:endParaRPr lang="it-IT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Interventi</a:t>
                      </a:r>
                      <a:r>
                        <a:rPr lang="it-IT" sz="20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senza infezione</a:t>
                      </a:r>
                      <a:endParaRPr lang="it-IT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Interventi con infezione</a:t>
                      </a:r>
                      <a:endParaRPr lang="it-IT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Appendicite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395.690</a:t>
                      </a:r>
                      <a:r>
                        <a:rPr lang="it-IT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it-IT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it-IT" sz="2000" b="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(99,4</a:t>
                      </a:r>
                      <a:r>
                        <a:rPr lang="it-IT" sz="2000" b="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it-IT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2.427</a:t>
                      </a:r>
                      <a:r>
                        <a:rPr lang="it-IT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it-IT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it-IT" sz="2000" b="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(0,6</a:t>
                      </a:r>
                      <a:r>
                        <a:rPr lang="it-IT" sz="2000" b="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it-IT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Calcolosi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311.037</a:t>
                      </a:r>
                      <a:r>
                        <a:rPr lang="it-IT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it-IT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it-IT" sz="2000" b="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(99,9</a:t>
                      </a:r>
                      <a:r>
                        <a:rPr lang="it-IT" sz="2000" b="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it-IT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259</a:t>
                      </a:r>
                      <a:br>
                        <a:rPr lang="it-IT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it-IT" sz="2000" b="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(0,1</a:t>
                      </a:r>
                      <a:r>
                        <a:rPr lang="it-IT" sz="2000" b="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it-IT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Colecistite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499.188</a:t>
                      </a:r>
                      <a:r>
                        <a:rPr lang="it-IT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it-IT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it-IT" sz="2000" b="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(99,7</a:t>
                      </a:r>
                      <a:r>
                        <a:rPr lang="it-IT" sz="2000" b="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it-IT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1.309</a:t>
                      </a:r>
                      <a:r>
                        <a:rPr lang="it-IT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it-IT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it-IT" sz="2000" b="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(0,3</a:t>
                      </a:r>
                      <a:r>
                        <a:rPr lang="it-IT" sz="2000" b="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it-IT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Diverticolite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25.503</a:t>
                      </a:r>
                      <a:r>
                        <a:rPr lang="it-IT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it-IT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it-IT" sz="2000" b="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(98,0</a:t>
                      </a:r>
                      <a:r>
                        <a:rPr lang="it-IT" sz="2000" b="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it-IT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530</a:t>
                      </a:r>
                      <a:br>
                        <a:rPr lang="it-IT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it-IT" sz="2000" b="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(2,0</a:t>
                      </a:r>
                      <a:r>
                        <a:rPr lang="it-IT" sz="2000" b="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it-IT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Ernia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364.833</a:t>
                      </a:r>
                      <a:r>
                        <a:rPr lang="it-IT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it-IT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it-IT" sz="2000" b="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(99,9</a:t>
                      </a:r>
                      <a:r>
                        <a:rPr lang="it-IT" sz="2000" b="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it-IT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428</a:t>
                      </a:r>
                      <a:br>
                        <a:rPr lang="it-IT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it-IT" sz="2000" b="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(0,1</a:t>
                      </a:r>
                      <a:r>
                        <a:rPr lang="it-IT" sz="2000" b="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it-IT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Laparocele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142.249</a:t>
                      </a:r>
                      <a:r>
                        <a:rPr lang="it-IT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it-IT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it-IT" sz="2000" b="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(99,5</a:t>
                      </a:r>
                      <a:r>
                        <a:rPr lang="it-IT" sz="2000" b="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it-IT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685</a:t>
                      </a:r>
                      <a:br>
                        <a:rPr lang="it-IT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it-IT" sz="2000" b="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(0,5</a:t>
                      </a:r>
                      <a:r>
                        <a:rPr lang="it-IT" sz="2000" b="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it-IT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Totale patologie considerate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1.738.500</a:t>
                      </a:r>
                      <a:r>
                        <a:rPr lang="it-IT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it-IT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it-IT" sz="2000" b="1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(99,7</a:t>
                      </a:r>
                      <a:r>
                        <a:rPr lang="it-IT" sz="2000" b="1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it-IT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5.638</a:t>
                      </a:r>
                      <a:r>
                        <a:rPr lang="it-IT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it-IT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it-IT" sz="2000" b="1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(0,3</a:t>
                      </a:r>
                      <a:r>
                        <a:rPr lang="it-IT" sz="2000" b="1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it-IT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086" y="0"/>
            <a:ext cx="8532471" cy="750714"/>
          </a:xfrm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it-IT" sz="2000" dirty="0">
                <a:solidFill>
                  <a:srgbClr val="FFFF00"/>
                </a:solidFill>
              </a:rPr>
              <a:t>Numero di Interventi selezionati e prevalenza di infezioni post-operatorie</a:t>
            </a:r>
            <a:br>
              <a:rPr lang="it-IT" sz="2000" dirty="0">
                <a:solidFill>
                  <a:srgbClr val="FFFF00"/>
                </a:solidFill>
              </a:rPr>
            </a:br>
            <a:r>
              <a:rPr lang="it-IT" sz="2000" dirty="0">
                <a:solidFill>
                  <a:srgbClr val="FFFF00"/>
                </a:solidFill>
              </a:rPr>
              <a:t>Media annua. Italia 2006-2014</a:t>
            </a:r>
          </a:p>
        </p:txBody>
      </p:sp>
    </p:spTree>
    <p:extLst>
      <p:ext uri="{BB962C8B-B14F-4D97-AF65-F5344CB8AC3E}">
        <p14:creationId xmlns:p14="http://schemas.microsoft.com/office/powerpoint/2010/main" val="179946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10E1-17B9-4A48-AC36-D81D3927040D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593108"/>
              </p:ext>
            </p:extLst>
          </p:nvPr>
        </p:nvGraphicFramePr>
        <p:xfrm>
          <a:off x="323529" y="1182872"/>
          <a:ext cx="8496942" cy="4694400"/>
        </p:xfrm>
        <a:graphic>
          <a:graphicData uri="http://schemas.openxmlformats.org/drawingml/2006/table">
            <a:tbl>
              <a:tblPr firstRow="1" lastCol="1" bandRow="1">
                <a:tableStyleId>{9DCAF9ED-07DC-4A11-8D7F-57B35C25682E}</a:tableStyleId>
              </a:tblPr>
              <a:tblGrid>
                <a:gridCol w="36873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31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031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31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36689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Tipologia di intervento</a:t>
                      </a:r>
                      <a:endParaRPr lang="it-IT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Degenza media senza infezione</a:t>
                      </a:r>
                      <a:endParaRPr lang="it-IT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Degenza media</a:t>
                      </a:r>
                      <a:r>
                        <a:rPr lang="it-IT" sz="2000" baseline="0" dirty="0">
                          <a:effectLst/>
                        </a:rPr>
                        <a:t> </a:t>
                      </a:r>
                      <a:r>
                        <a:rPr lang="it-IT" sz="2000" dirty="0">
                          <a:effectLst/>
                        </a:rPr>
                        <a:t>con infezione</a:t>
                      </a:r>
                      <a:endParaRPr lang="it-IT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∆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Appendicite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4,6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12,6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8,0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Calcolosi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4,9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18,4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13,5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Colecistite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6,6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21,4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14,8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Diverticolite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14,9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26,1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11,2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Ernia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3,8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9,5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5,8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Laparocele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6,4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22,3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15,9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Totale patologie considerate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5,4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17,1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11,8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086" y="0"/>
            <a:ext cx="8532471" cy="750714"/>
          </a:xfrm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it-IT" sz="2000" b="1" dirty="0">
                <a:solidFill>
                  <a:srgbClr val="FFFF00"/>
                </a:solidFill>
              </a:rPr>
              <a:t>Durata della degenza in presenza/assenza di infezioni post-operatorie</a:t>
            </a:r>
            <a:br>
              <a:rPr lang="it-IT" sz="2000" b="1" dirty="0">
                <a:solidFill>
                  <a:srgbClr val="FFFF00"/>
                </a:solidFill>
              </a:rPr>
            </a:br>
            <a:r>
              <a:rPr lang="it-IT" sz="2000" b="1" dirty="0">
                <a:solidFill>
                  <a:srgbClr val="FFFF00"/>
                </a:solidFill>
              </a:rPr>
              <a:t>Media annua. Italia 2006-2014</a:t>
            </a:r>
          </a:p>
        </p:txBody>
      </p:sp>
    </p:spTree>
    <p:extLst>
      <p:ext uri="{BB962C8B-B14F-4D97-AF65-F5344CB8AC3E}">
        <p14:creationId xmlns:p14="http://schemas.microsoft.com/office/powerpoint/2010/main" val="391455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10E1-17B9-4A48-AC36-D81D3927040D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086" y="0"/>
            <a:ext cx="8532471" cy="750714"/>
          </a:xfrm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it-IT" sz="2000" dirty="0">
                <a:solidFill>
                  <a:srgbClr val="FFFF00"/>
                </a:solidFill>
              </a:rPr>
              <a:t>Stima della spesa aggiuntiva dovuta a infezioni post-operatorie</a:t>
            </a:r>
            <a:br>
              <a:rPr lang="it-IT" sz="2000" dirty="0">
                <a:solidFill>
                  <a:srgbClr val="FFFF00"/>
                </a:solidFill>
              </a:rPr>
            </a:br>
            <a:r>
              <a:rPr lang="it-IT" sz="2000" b="1" u="sng" dirty="0">
                <a:solidFill>
                  <a:srgbClr val="FFFF00"/>
                </a:solidFill>
              </a:rPr>
              <a:t>Valori per singolo ricovero</a:t>
            </a:r>
            <a:r>
              <a:rPr lang="it-IT" sz="2000" dirty="0">
                <a:solidFill>
                  <a:srgbClr val="FFFF00"/>
                </a:solidFill>
              </a:rPr>
              <a:t>. Media annua. Italia 2006-2014</a:t>
            </a:r>
          </a:p>
        </p:txBody>
      </p:sp>
      <p:sp>
        <p:nvSpPr>
          <p:cNvPr id="3" name="Rettangolo 2"/>
          <p:cNvSpPr/>
          <p:nvPr/>
        </p:nvSpPr>
        <p:spPr>
          <a:xfrm>
            <a:off x="28086" y="6165304"/>
            <a:ext cx="9072000" cy="2160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946473"/>
              </p:ext>
            </p:extLst>
          </p:nvPr>
        </p:nvGraphicFramePr>
        <p:xfrm>
          <a:off x="179512" y="1077328"/>
          <a:ext cx="8712968" cy="5304000"/>
        </p:xfrm>
        <a:graphic>
          <a:graphicData uri="http://schemas.openxmlformats.org/drawingml/2006/table">
            <a:tbl>
              <a:tblPr firstRow="1" lastCol="1" bandRow="1">
                <a:tableStyleId>{9DCAF9ED-07DC-4A11-8D7F-57B35C25682E}</a:tableStyleId>
              </a:tblPr>
              <a:tblGrid>
                <a:gridCol w="46604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262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262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36689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effectLst/>
                        </a:rPr>
                        <a:t>Tipologia di intervento</a:t>
                      </a:r>
                      <a:endParaRPr lang="it-IT" sz="2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HP1: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Costo per </a:t>
                      </a:r>
                      <a:r>
                        <a:rPr kumimoji="0" lang="it-IT" sz="2000" b="1" kern="12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giornata di degenza 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kern="12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€ 600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HP2: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Costo per </a:t>
                      </a:r>
                      <a:r>
                        <a:rPr kumimoji="0" lang="it-IT" sz="2000" b="1" kern="12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giornata di degenza 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it-IT" sz="2000" b="1" kern="12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€ 800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Appendicite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€ 4.789</a:t>
                      </a:r>
                      <a:endParaRPr lang="it-IT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€ 6.386</a:t>
                      </a:r>
                      <a:endParaRPr lang="it-IT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Calcolosi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€ 8.079</a:t>
                      </a:r>
                      <a:endParaRPr lang="it-IT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€ 10.772</a:t>
                      </a:r>
                      <a:endParaRPr lang="it-IT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Colecistite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€ 8.884</a:t>
                      </a:r>
                      <a:endParaRPr lang="it-IT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€ 11.845</a:t>
                      </a:r>
                      <a:endParaRPr lang="it-IT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Diverticolite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€ 6.710</a:t>
                      </a:r>
                      <a:endParaRPr lang="it-IT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€ 8.947</a:t>
                      </a:r>
                      <a:endParaRPr lang="it-IT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Ernia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€ 3.470</a:t>
                      </a:r>
                      <a:endParaRPr lang="it-IT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€ 4.627</a:t>
                      </a:r>
                      <a:endParaRPr lang="it-IT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Laparocele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€ 9.559</a:t>
                      </a:r>
                      <a:endParaRPr lang="it-IT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€ 12.745</a:t>
                      </a:r>
                      <a:endParaRPr lang="it-IT" sz="20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Totale patologie considerate</a:t>
                      </a:r>
                      <a:endParaRPr lang="it-IT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€ 7.062</a:t>
                      </a:r>
                      <a:endParaRPr lang="it-IT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2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€ 9.416</a:t>
                      </a:r>
                      <a:endParaRPr lang="it-IT" sz="20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95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10E1-17B9-4A48-AC36-D81D3927040D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086" y="0"/>
            <a:ext cx="8532471" cy="750714"/>
          </a:xfrm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it-IT" sz="2000" b="1" dirty="0">
                <a:solidFill>
                  <a:srgbClr val="FFFF00"/>
                </a:solidFill>
              </a:rPr>
              <a:t>Mortalità intraospedaliera in presenza/assenza di infezioni post-operatorie</a:t>
            </a:r>
            <a:br>
              <a:rPr lang="it-IT" sz="2000" b="1" dirty="0">
                <a:solidFill>
                  <a:srgbClr val="FFFF00"/>
                </a:solidFill>
              </a:rPr>
            </a:br>
            <a:r>
              <a:rPr lang="it-IT" sz="2000" b="1" dirty="0">
                <a:solidFill>
                  <a:srgbClr val="FFFF00"/>
                </a:solidFill>
              </a:rPr>
              <a:t>Italia 2006-2014</a:t>
            </a:r>
          </a:p>
        </p:txBody>
      </p:sp>
      <p:sp>
        <p:nvSpPr>
          <p:cNvPr id="3" name="Rettangolo 2"/>
          <p:cNvSpPr/>
          <p:nvPr/>
        </p:nvSpPr>
        <p:spPr>
          <a:xfrm>
            <a:off x="28086" y="6165304"/>
            <a:ext cx="9072000" cy="2160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77857"/>
              </p:ext>
            </p:extLst>
          </p:nvPr>
        </p:nvGraphicFramePr>
        <p:xfrm>
          <a:off x="216000" y="1077328"/>
          <a:ext cx="8676000" cy="5151600"/>
        </p:xfrm>
        <a:graphic>
          <a:graphicData uri="http://schemas.openxmlformats.org/drawingml/2006/table">
            <a:tbl>
              <a:tblPr firstRow="1" lastCol="1" bandRow="1">
                <a:tableStyleId>{9DCAF9ED-07DC-4A11-8D7F-57B35C25682E}</a:tableStyleId>
              </a:tblPr>
              <a:tblGrid>
                <a:gridCol w="291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836689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</a:rPr>
                        <a:t>Tipologia di intervento</a:t>
                      </a:r>
                      <a:endParaRPr lang="it-IT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8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mortalità in assenza di infezioni</a:t>
                      </a:r>
                      <a:endParaRPr lang="it-IT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8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mortalità in presenza di infezioni</a:t>
                      </a:r>
                      <a:endParaRPr lang="it-IT" sz="18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800" baseline="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Odds</a:t>
                      </a:r>
                      <a:r>
                        <a:rPr lang="it-IT" sz="18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ratio </a:t>
                      </a:r>
                      <a:r>
                        <a:rPr lang="it-IT" sz="1800" baseline="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adj</a:t>
                      </a:r>
                      <a:r>
                        <a:rPr lang="it-IT" sz="18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(infezioni 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vs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infezioni)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p-</a:t>
                      </a:r>
                      <a:r>
                        <a:rPr kumimoji="0" lang="it-IT" sz="1800" b="1" kern="1200" baseline="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value</a:t>
                      </a:r>
                      <a:endParaRPr kumimoji="0" lang="it-IT" sz="1800" b="1" kern="1200" baseline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Appendicite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0,07</a:t>
                      </a:r>
                      <a:endParaRPr lang="it-IT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0,08</a:t>
                      </a:r>
                      <a:endParaRPr lang="it-IT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0,37</a:t>
                      </a:r>
                      <a:endParaRPr lang="it-IT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0,160</a:t>
                      </a:r>
                      <a:endParaRPr lang="it-IT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Calcolosi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0,12</a:t>
                      </a:r>
                      <a:endParaRPr lang="it-IT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1,16</a:t>
                      </a:r>
                      <a:endParaRPr lang="it-IT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2,36</a:t>
                      </a:r>
                      <a:endParaRPr lang="it-IT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0,159</a:t>
                      </a:r>
                      <a:endParaRPr lang="it-IT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Colecistite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0,34</a:t>
                      </a:r>
                      <a:endParaRPr lang="it-IT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2,37</a:t>
                      </a:r>
                      <a:endParaRPr lang="it-IT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2,77</a:t>
                      </a:r>
                      <a:endParaRPr lang="it-IT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&lt;.0001</a:t>
                      </a:r>
                      <a:endParaRPr lang="it-IT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Diverticolite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2,16</a:t>
                      </a:r>
                      <a:endParaRPr lang="it-IT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2,83</a:t>
                      </a:r>
                      <a:endParaRPr lang="it-IT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1,04</a:t>
                      </a:r>
                      <a:endParaRPr lang="it-IT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0,887</a:t>
                      </a:r>
                      <a:endParaRPr lang="it-IT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Ernia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0,14</a:t>
                      </a:r>
                      <a:endParaRPr lang="it-IT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0,70</a:t>
                      </a:r>
                      <a:endParaRPr lang="it-IT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3,26</a:t>
                      </a:r>
                      <a:endParaRPr lang="it-IT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0,046</a:t>
                      </a:r>
                      <a:endParaRPr lang="it-IT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Laparocele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0,25</a:t>
                      </a:r>
                      <a:endParaRPr lang="it-IT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1,46</a:t>
                      </a:r>
                      <a:endParaRPr lang="it-IT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4,32</a:t>
                      </a:r>
                      <a:endParaRPr lang="it-IT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&lt;.0001</a:t>
                      </a:r>
                      <a:endParaRPr lang="it-IT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Totale patologie considerate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0,21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1,14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3,17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&lt;.0001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755576" y="6258578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aseline="30000" dirty="0"/>
              <a:t>*</a:t>
            </a:r>
            <a:r>
              <a:rPr lang="it-IT" dirty="0"/>
              <a:t> </a:t>
            </a:r>
            <a:r>
              <a:rPr lang="it-IT" sz="1600" i="1" dirty="0"/>
              <a:t>Aggiustato </a:t>
            </a:r>
            <a:r>
              <a:rPr lang="it-IT" sz="1600" i="1"/>
              <a:t>per genere, </a:t>
            </a:r>
            <a:r>
              <a:rPr lang="it-IT" sz="1600" i="1" dirty="0"/>
              <a:t>età e comorbidità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4233919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egnaposto numero diapositiva 1"/>
          <p:cNvSpPr>
            <a:spLocks noGrp="1"/>
          </p:cNvSpPr>
          <p:nvPr>
            <p:ph type="sldNum" sz="quarter" idx="12"/>
          </p:nvPr>
        </p:nvSpPr>
        <p:spPr>
          <a:solidFill>
            <a:schemeClr val="accent1"/>
          </a:solidFill>
          <a:ln/>
          <a:extLst/>
        </p:spPr>
        <p:txBody>
          <a:bodyPr wrap="none" lIns="0" tIns="0" rIns="0" bIns="0" anchor="ctr" anchorCtr="1">
            <a:noAutofit/>
          </a:bodyPr>
          <a:lstStyle/>
          <a:p>
            <a:fld id="{F081C2C6-772E-496E-A170-62C9D2EF12B4}" type="slidenum">
              <a:rPr lang="it-IT" altLang="en-US"/>
              <a:pPr/>
              <a:t>25</a:t>
            </a:fld>
            <a:endParaRPr lang="it-IT" altLang="en-US" dirty="0"/>
          </a:p>
        </p:txBody>
      </p:sp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b="1" dirty="0" smtClean="0"/>
              <a:t>Infezioni </a:t>
            </a:r>
            <a:r>
              <a:rPr lang="it-IT" b="1" dirty="0"/>
              <a:t>del tratto urinario </a:t>
            </a:r>
            <a:r>
              <a:rPr lang="it-IT" b="1" dirty="0" smtClean="0"/>
              <a:t>a </a:t>
            </a:r>
            <a:r>
              <a:rPr lang="it-IT" b="1" dirty="0"/>
              <a:t>seguito di procedure urogenitali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8593932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it-IT" b="1" dirty="0" smtClean="0">
                <a:solidFill>
                  <a:srgbClr val="FFFF00"/>
                </a:solidFill>
              </a:rPr>
              <a:t>Obiettivi</a:t>
            </a:r>
            <a:endParaRPr lang="it-IT" b="1" dirty="0">
              <a:solidFill>
                <a:srgbClr val="FFFF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10E1-17B9-4A48-AC36-D81D3927040D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CasellaDiTesto 4"/>
          <p:cNvSpPr txBox="1"/>
          <p:nvPr/>
        </p:nvSpPr>
        <p:spPr>
          <a:xfrm>
            <a:off x="216000" y="1113706"/>
            <a:ext cx="8712000" cy="372409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it-IT" sz="2800" dirty="0" smtClean="0">
                <a:solidFill>
                  <a:schemeClr val="bg1"/>
                </a:solidFill>
              </a:rPr>
              <a:t>Valutare l’associazione tra insorgenza di infezioni del tratto urinario a seguito di procedure urogenitali a seguito di procedure urogenitali e:</a:t>
            </a:r>
          </a:p>
          <a:p>
            <a:pPr>
              <a:spcAft>
                <a:spcPts val="1200"/>
              </a:spcAft>
            </a:pPr>
            <a:endParaRPr lang="it-IT" sz="2800" dirty="0">
              <a:solidFill>
                <a:schemeClr val="bg1"/>
              </a:solidFill>
            </a:endParaRP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800" dirty="0" smtClean="0">
                <a:solidFill>
                  <a:schemeClr val="bg1"/>
                </a:solidFill>
              </a:rPr>
              <a:t>Mortalità intraospedaliera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800" dirty="0" smtClean="0">
                <a:solidFill>
                  <a:schemeClr val="bg1"/>
                </a:solidFill>
              </a:rPr>
              <a:t>Degenza ospedaliera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2800" dirty="0" smtClean="0">
                <a:solidFill>
                  <a:schemeClr val="bg1"/>
                </a:solidFill>
              </a:rPr>
              <a:t>Costo medio </a:t>
            </a:r>
            <a:endParaRPr lang="it-IT" sz="2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26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9" y="253123"/>
            <a:ext cx="6768752" cy="562074"/>
          </a:xfrm>
          <a:solidFill>
            <a:schemeClr val="accent2"/>
          </a:solidFill>
        </p:spPr>
        <p:txBody>
          <a:bodyPr/>
          <a:lstStyle/>
          <a:p>
            <a:r>
              <a:rPr lang="it-IT" b="1" dirty="0">
                <a:solidFill>
                  <a:srgbClr val="FFFF00"/>
                </a:solidFill>
              </a:rPr>
              <a:t>Metodi – Selezione (1)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10E1-17B9-4A48-AC36-D81D3927040D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CasellaDiTesto 4"/>
          <p:cNvSpPr txBox="1"/>
          <p:nvPr/>
        </p:nvSpPr>
        <p:spPr>
          <a:xfrm>
            <a:off x="179512" y="1124744"/>
            <a:ext cx="8784976" cy="533607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it-IT" sz="2400" dirty="0">
                <a:solidFill>
                  <a:schemeClr val="bg1"/>
                </a:solidFill>
              </a:rPr>
              <a:t>Sono stati selezionati tutti i ricoveri </a:t>
            </a:r>
            <a:r>
              <a:rPr lang="it-IT" sz="2400" b="1" dirty="0">
                <a:solidFill>
                  <a:schemeClr val="bg1"/>
                </a:solidFill>
              </a:rPr>
              <a:t>acuti</a:t>
            </a:r>
            <a:r>
              <a:rPr lang="it-IT" sz="2400" dirty="0">
                <a:solidFill>
                  <a:schemeClr val="bg1"/>
                </a:solidFill>
              </a:rPr>
              <a:t>, in </a:t>
            </a:r>
            <a:r>
              <a:rPr lang="it-IT" sz="2400" b="1" dirty="0">
                <a:solidFill>
                  <a:schemeClr val="bg1"/>
                </a:solidFill>
              </a:rPr>
              <a:t>regime ordinario</a:t>
            </a:r>
            <a:r>
              <a:rPr lang="it-IT" sz="2400" dirty="0">
                <a:solidFill>
                  <a:schemeClr val="bg1"/>
                </a:solidFill>
              </a:rPr>
              <a:t>, con data di dimissione compresa tra il 1 gennaio 2010 ed il 31 dicembre 2014 con almeno una delle seguenti procedure urogenitali in intervento principale o secondario:</a:t>
            </a:r>
          </a:p>
          <a:p>
            <a:pPr indent="-34290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chemeClr val="bg1"/>
                </a:solidFill>
              </a:rPr>
              <a:t>Nefrostomia</a:t>
            </a:r>
            <a:r>
              <a:rPr lang="en-GB" dirty="0">
                <a:solidFill>
                  <a:schemeClr val="bg1"/>
                </a:solidFill>
              </a:rPr>
              <a:t> (ICD-9-CM codes: 55.02, 55.03, 55.04, 55.82, 55.93);</a:t>
            </a:r>
          </a:p>
          <a:p>
            <a:pPr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Estrazione endoscopica dall’uretere e pelvi renale </a:t>
            </a:r>
            <a:r>
              <a:rPr lang="en-GB" dirty="0">
                <a:solidFill>
                  <a:schemeClr val="bg1"/>
                </a:solidFill>
              </a:rPr>
              <a:t>(ICD-9-CM 56.0x);</a:t>
            </a:r>
          </a:p>
          <a:p>
            <a:pPr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chemeClr val="bg1"/>
                </a:solidFill>
              </a:rPr>
              <a:t>Ureteroscopia</a:t>
            </a:r>
            <a:r>
              <a:rPr lang="en-GB" dirty="0">
                <a:solidFill>
                  <a:schemeClr val="bg1"/>
                </a:solidFill>
              </a:rPr>
              <a:t> (ICD-9-CM 56.31, 56.33);</a:t>
            </a:r>
          </a:p>
          <a:p>
            <a:pPr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chemeClr val="bg1"/>
                </a:solidFill>
              </a:rPr>
              <a:t>Dilatazione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della</a:t>
            </a:r>
            <a:r>
              <a:rPr lang="en-GB" dirty="0">
                <a:solidFill>
                  <a:schemeClr val="bg1"/>
                </a:solidFill>
              </a:rPr>
              <a:t> papilla </a:t>
            </a:r>
            <a:r>
              <a:rPr lang="en-GB" dirty="0" err="1">
                <a:solidFill>
                  <a:schemeClr val="bg1"/>
                </a:solidFill>
              </a:rPr>
              <a:t>ureterale</a:t>
            </a:r>
            <a:r>
              <a:rPr lang="en-GB" dirty="0">
                <a:solidFill>
                  <a:schemeClr val="bg1"/>
                </a:solidFill>
              </a:rPr>
              <a:t> (ICD‑9‑CM 56.91);</a:t>
            </a:r>
          </a:p>
          <a:p>
            <a:pPr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chemeClr val="bg1"/>
                </a:solidFill>
              </a:rPr>
              <a:t>Cateterizzazione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ureterale</a:t>
            </a:r>
            <a:r>
              <a:rPr lang="en-GB" dirty="0">
                <a:solidFill>
                  <a:schemeClr val="bg1"/>
                </a:solidFill>
              </a:rPr>
              <a:t> (ICD-9-CM 59.8x);</a:t>
            </a:r>
          </a:p>
          <a:p>
            <a:pPr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dirty="0" err="1">
                <a:solidFill>
                  <a:schemeClr val="bg1"/>
                </a:solidFill>
              </a:rPr>
              <a:t>Litotrissia</a:t>
            </a:r>
            <a:r>
              <a:rPr lang="it-IT" dirty="0">
                <a:solidFill>
                  <a:schemeClr val="bg1"/>
                </a:solidFill>
              </a:rPr>
              <a:t> con ultrasuoni o elettroidraulica </a:t>
            </a:r>
            <a:r>
              <a:rPr lang="en-GB" dirty="0">
                <a:solidFill>
                  <a:schemeClr val="bg1"/>
                </a:solidFill>
              </a:rPr>
              <a:t>(ICD-9-CM 59.95);</a:t>
            </a:r>
          </a:p>
          <a:p>
            <a:pPr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58775" algn="l"/>
              </a:tabLst>
            </a:pPr>
            <a:r>
              <a:rPr lang="en-GB" dirty="0" err="1">
                <a:solidFill>
                  <a:schemeClr val="bg1"/>
                </a:solidFill>
              </a:rPr>
              <a:t>Litotripsia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extracorporea</a:t>
            </a:r>
            <a:r>
              <a:rPr lang="en-GB" dirty="0">
                <a:solidFill>
                  <a:schemeClr val="bg1"/>
                </a:solidFill>
              </a:rPr>
              <a:t> del </a:t>
            </a:r>
            <a:r>
              <a:rPr lang="en-GB" dirty="0" err="1">
                <a:solidFill>
                  <a:schemeClr val="bg1"/>
                </a:solidFill>
              </a:rPr>
              <a:t>rene</a:t>
            </a:r>
            <a:r>
              <a:rPr lang="en-GB" dirty="0">
                <a:solidFill>
                  <a:schemeClr val="bg1"/>
                </a:solidFill>
              </a:rPr>
              <a:t>, </a:t>
            </a:r>
            <a:r>
              <a:rPr lang="en-GB" dirty="0" err="1">
                <a:solidFill>
                  <a:schemeClr val="bg1"/>
                </a:solidFill>
              </a:rPr>
              <a:t>uretere</a:t>
            </a:r>
            <a:r>
              <a:rPr lang="en-GB" dirty="0">
                <a:solidFill>
                  <a:schemeClr val="bg1"/>
                </a:solidFill>
              </a:rPr>
              <a:t> e/o </a:t>
            </a:r>
            <a:r>
              <a:rPr lang="en-GB" dirty="0" err="1">
                <a:solidFill>
                  <a:schemeClr val="bg1"/>
                </a:solidFill>
              </a:rPr>
              <a:t>vescica</a:t>
            </a:r>
            <a:r>
              <a:rPr lang="en-GB" dirty="0">
                <a:solidFill>
                  <a:schemeClr val="bg1"/>
                </a:solidFill>
              </a:rPr>
              <a:t> (ICD-9-CM 98.51).</a:t>
            </a:r>
          </a:p>
        </p:txBody>
      </p:sp>
    </p:spTree>
    <p:extLst>
      <p:ext uri="{BB962C8B-B14F-4D97-AF65-F5344CB8AC3E}">
        <p14:creationId xmlns:p14="http://schemas.microsoft.com/office/powerpoint/2010/main" val="331441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it-IT" b="1" dirty="0">
                <a:solidFill>
                  <a:srgbClr val="FFFF00"/>
                </a:solidFill>
              </a:rPr>
              <a:t>Metodi – Selezione (2)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10E1-17B9-4A48-AC36-D81D3927040D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CasellaDiTesto 4"/>
          <p:cNvSpPr txBox="1"/>
          <p:nvPr/>
        </p:nvSpPr>
        <p:spPr>
          <a:xfrm>
            <a:off x="179512" y="984785"/>
            <a:ext cx="8784976" cy="532453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it-IT" sz="2400" dirty="0">
                <a:solidFill>
                  <a:schemeClr val="bg1"/>
                </a:solidFill>
              </a:rPr>
              <a:t>Le </a:t>
            </a:r>
            <a:r>
              <a:rPr lang="it-IT" sz="2400" dirty="0" err="1">
                <a:solidFill>
                  <a:schemeClr val="bg1"/>
                </a:solidFill>
              </a:rPr>
              <a:t>UTIs</a:t>
            </a:r>
            <a:r>
              <a:rPr lang="it-IT" sz="2400" dirty="0">
                <a:solidFill>
                  <a:schemeClr val="bg1"/>
                </a:solidFill>
              </a:rPr>
              <a:t> sono state individuate in base alla presenza in diagnosi principale o secondaria di uno dei seguenti codici ICD9CM di diagnosi relativi a: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chemeClr val="bg1"/>
                </a:solidFill>
              </a:rPr>
              <a:t>Pielonefrite</a:t>
            </a:r>
            <a:r>
              <a:rPr lang="en-GB" dirty="0">
                <a:solidFill>
                  <a:schemeClr val="bg1"/>
                </a:solidFill>
              </a:rPr>
              <a:t> (ICD-9-CM 590.00, 590.01, 590.10, 590.11, 590.80, 590.81);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Infezione del </a:t>
            </a:r>
            <a:r>
              <a:rPr lang="it-IT" dirty="0" err="1">
                <a:solidFill>
                  <a:schemeClr val="bg1"/>
                </a:solidFill>
              </a:rPr>
              <a:t>sitema</a:t>
            </a:r>
            <a:r>
              <a:rPr lang="it-IT" dirty="0">
                <a:solidFill>
                  <a:schemeClr val="bg1"/>
                </a:solidFill>
              </a:rPr>
              <a:t> urinario, sito non specificato</a:t>
            </a:r>
            <a:r>
              <a:rPr lang="en-GB" dirty="0">
                <a:solidFill>
                  <a:schemeClr val="bg1"/>
                </a:solidFill>
              </a:rPr>
              <a:t> (ICD.9-CM 599.0);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chemeClr val="bg1"/>
                </a:solidFill>
              </a:rPr>
              <a:t>Altra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infezione</a:t>
            </a:r>
            <a:r>
              <a:rPr lang="en-GB" dirty="0">
                <a:solidFill>
                  <a:schemeClr val="bg1"/>
                </a:solidFill>
              </a:rPr>
              <a:t> post-</a:t>
            </a:r>
            <a:r>
              <a:rPr lang="en-GB" dirty="0" err="1">
                <a:solidFill>
                  <a:schemeClr val="bg1"/>
                </a:solidFill>
              </a:rPr>
              <a:t>operatoria</a:t>
            </a:r>
            <a:r>
              <a:rPr lang="en-GB" dirty="0">
                <a:solidFill>
                  <a:schemeClr val="bg1"/>
                </a:solidFill>
              </a:rPr>
              <a:t> (ICD-9-CM 998.59);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>
                <a:solidFill>
                  <a:schemeClr val="bg1"/>
                </a:solidFill>
              </a:rPr>
              <a:t>Altre infezioni da cure mediche, non classificate altrove</a:t>
            </a:r>
            <a:r>
              <a:rPr lang="en-GB" dirty="0">
                <a:solidFill>
                  <a:schemeClr val="bg1"/>
                </a:solidFill>
              </a:rPr>
              <a:t> (ICD-9-CM 999.3);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chemeClr val="bg1"/>
                </a:solidFill>
              </a:rPr>
              <a:t>Cistite</a:t>
            </a:r>
            <a:r>
              <a:rPr lang="en-GB" dirty="0">
                <a:solidFill>
                  <a:schemeClr val="bg1"/>
                </a:solidFill>
              </a:rPr>
              <a:t> (ICD-9-CM 595.xx);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chemeClr val="bg1"/>
                </a:solidFill>
              </a:rPr>
              <a:t>Uretrite</a:t>
            </a:r>
            <a:r>
              <a:rPr lang="en-GB" dirty="0">
                <a:solidFill>
                  <a:schemeClr val="bg1"/>
                </a:solidFill>
              </a:rPr>
              <a:t> (ICD-9-CM 597.xx).</a:t>
            </a:r>
          </a:p>
          <a:p>
            <a:pPr>
              <a:lnSpc>
                <a:spcPct val="150000"/>
              </a:lnSpc>
            </a:pPr>
            <a:endParaRPr lang="en-GB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GB" sz="2400" b="1" dirty="0">
                <a:solidFill>
                  <a:schemeClr val="bg1"/>
                </a:solidFill>
              </a:rPr>
              <a:t>IPOTESI: </a:t>
            </a:r>
            <a:r>
              <a:rPr lang="it-IT" sz="2400" dirty="0">
                <a:solidFill>
                  <a:schemeClr val="bg1"/>
                </a:solidFill>
              </a:rPr>
              <a:t>UTI successiva alla procedura urogenitale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it-IT" sz="2400" b="1" dirty="0">
                <a:solidFill>
                  <a:schemeClr val="bg1"/>
                </a:solidFill>
              </a:rPr>
              <a:t>ANALISI DI </a:t>
            </a:r>
            <a:r>
              <a:rPr lang="it-IT" sz="2400" b="1" dirty="0" smtClean="0">
                <a:solidFill>
                  <a:schemeClr val="bg1"/>
                </a:solidFill>
              </a:rPr>
              <a:t>SENSIBILITÀ: </a:t>
            </a:r>
            <a:r>
              <a:rPr lang="it-IT" sz="2400" dirty="0">
                <a:solidFill>
                  <a:schemeClr val="bg1"/>
                </a:solidFill>
              </a:rPr>
              <a:t>solo infezioni post-operatorie</a:t>
            </a:r>
            <a:endParaRPr lang="en-GB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41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7547" y="44624"/>
            <a:ext cx="7152766" cy="802538"/>
          </a:xfrm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it-IT" sz="2000" b="1" dirty="0">
                <a:solidFill>
                  <a:srgbClr val="FFFF00"/>
                </a:solidFill>
              </a:rPr>
              <a:t>Proporzione di ricoveri con </a:t>
            </a:r>
            <a:r>
              <a:rPr lang="it-IT" sz="2000" b="1" dirty="0" err="1">
                <a:solidFill>
                  <a:srgbClr val="FFFF00"/>
                </a:solidFill>
              </a:rPr>
              <a:t>UTIs</a:t>
            </a:r>
            <a:r>
              <a:rPr lang="it-IT" sz="2000" b="1" dirty="0">
                <a:solidFill>
                  <a:srgbClr val="FFFF00"/>
                </a:solidFill>
              </a:rPr>
              <a:t>.</a:t>
            </a:r>
            <a:br>
              <a:rPr lang="it-IT" sz="2000" b="1" dirty="0">
                <a:solidFill>
                  <a:srgbClr val="FFFF00"/>
                </a:solidFill>
              </a:rPr>
            </a:br>
            <a:r>
              <a:rPr lang="it-IT" sz="2000" b="1" dirty="0">
                <a:solidFill>
                  <a:srgbClr val="FFFF00"/>
                </a:solidFill>
              </a:rPr>
              <a:t>Italia 2010-2014</a:t>
            </a:r>
          </a:p>
        </p:txBody>
      </p:sp>
      <p:graphicFrame>
        <p:nvGraphicFramePr>
          <p:cNvPr id="6" name="Tabella 5">
            <a:extLst>
              <a:ext uri="{FF2B5EF4-FFF2-40B4-BE49-F238E27FC236}">
                <a16:creationId xmlns:a16="http://schemas.microsoft.com/office/drawing/2014/main" xmlns="" id="{824F554F-D5DB-4831-8551-9206965CD5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523554"/>
              </p:ext>
            </p:extLst>
          </p:nvPr>
        </p:nvGraphicFramePr>
        <p:xfrm>
          <a:off x="755577" y="1628800"/>
          <a:ext cx="7306929" cy="41764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8795">
                  <a:extLst>
                    <a:ext uri="{9D8B030D-6E8A-4147-A177-3AD203B41FA5}">
                      <a16:colId xmlns:a16="http://schemas.microsoft.com/office/drawing/2014/main" xmlns="" val="3241205455"/>
                    </a:ext>
                  </a:extLst>
                </a:gridCol>
                <a:gridCol w="1318795">
                  <a:extLst>
                    <a:ext uri="{9D8B030D-6E8A-4147-A177-3AD203B41FA5}">
                      <a16:colId xmlns:a16="http://schemas.microsoft.com/office/drawing/2014/main" xmlns="" val="593874350"/>
                    </a:ext>
                  </a:extLst>
                </a:gridCol>
                <a:gridCol w="1318795">
                  <a:extLst>
                    <a:ext uri="{9D8B030D-6E8A-4147-A177-3AD203B41FA5}">
                      <a16:colId xmlns:a16="http://schemas.microsoft.com/office/drawing/2014/main" xmlns="" val="2378423129"/>
                    </a:ext>
                  </a:extLst>
                </a:gridCol>
                <a:gridCol w="1318795">
                  <a:extLst>
                    <a:ext uri="{9D8B030D-6E8A-4147-A177-3AD203B41FA5}">
                      <a16:colId xmlns:a16="http://schemas.microsoft.com/office/drawing/2014/main" xmlns="" val="3627684032"/>
                    </a:ext>
                  </a:extLst>
                </a:gridCol>
                <a:gridCol w="2031749">
                  <a:extLst>
                    <a:ext uri="{9D8B030D-6E8A-4147-A177-3AD203B41FA5}">
                      <a16:colId xmlns:a16="http://schemas.microsoft.com/office/drawing/2014/main" xmlns="" val="2396857039"/>
                    </a:ext>
                  </a:extLst>
                </a:gridCol>
              </a:tblGrid>
              <a:tr h="596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Anno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UTIs</a:t>
                      </a:r>
                      <a:endParaRPr lang="it-IT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Totale</a:t>
                      </a:r>
                      <a:endParaRPr lang="it-IT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Prop</a:t>
                      </a:r>
                      <a:r>
                        <a:rPr lang="it-IT" sz="18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. (%)</a:t>
                      </a:r>
                      <a:endParaRPr lang="it-IT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95% CI</a:t>
                      </a:r>
                      <a:endParaRPr lang="it-IT" sz="18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5415673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2010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3.596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52.385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6,9%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(6,6% – 7,1%)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16791026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2011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3.665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52.920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6,9%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(6,7% - 7,1%)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78214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2012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3.859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54.095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7,1%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(6,9% - 7,4%)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43516650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2013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3.999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55.208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7,2%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(7,0% - 7,5%)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928359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2014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4.046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57.525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7,0%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(6,8% - 7,2%)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3335663"/>
                  </a:ext>
                </a:extLst>
              </a:tr>
              <a:tr h="5966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Totale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19.165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272.133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7,0%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(6,9% - 7,4%)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9641851"/>
                  </a:ext>
                </a:extLst>
              </a:tr>
            </a:tbl>
          </a:graphicData>
        </a:graphic>
      </p:graphicFrame>
      <p:sp>
        <p:nvSpPr>
          <p:cNvPr id="8" name="Segnaposto numero diapositiva 3">
            <a:extLst>
              <a:ext uri="{FF2B5EF4-FFF2-40B4-BE49-F238E27FC236}">
                <a16:creationId xmlns:a16="http://schemas.microsoft.com/office/drawing/2014/main" xmlns="" id="{19435C51-70A6-4F58-8FB0-BBDC0FEB3FC5}"/>
              </a:ext>
            </a:extLst>
          </p:cNvPr>
          <p:cNvSpPr txBox="1">
            <a:spLocks/>
          </p:cNvSpPr>
          <p:nvPr/>
        </p:nvSpPr>
        <p:spPr>
          <a:xfrm>
            <a:off x="323528" y="6381330"/>
            <a:ext cx="360040" cy="36004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en-US"/>
            </a:defPPr>
            <a:lvl1pPr algn="ctr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156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11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67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23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77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33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89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44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DF10E1-17B9-4A48-AC36-D81D3927040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54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it-IT" b="1" dirty="0">
                <a:solidFill>
                  <a:srgbClr val="FFFF00"/>
                </a:solidFill>
              </a:rPr>
              <a:t>Background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10E1-17B9-4A48-AC36-D81D3927040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CasellaDiTesto 4"/>
          <p:cNvSpPr txBox="1"/>
          <p:nvPr/>
        </p:nvSpPr>
        <p:spPr>
          <a:xfrm>
            <a:off x="179512" y="1052736"/>
            <a:ext cx="8784976" cy="493981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3000" dirty="0">
                <a:solidFill>
                  <a:schemeClr val="bg1"/>
                </a:solidFill>
              </a:rPr>
              <a:t>Le infezioni ospedaliere interessano quattro principali distretti anatomici:</a:t>
            </a:r>
          </a:p>
          <a:p>
            <a:pPr marL="914356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000" i="1" dirty="0">
                <a:solidFill>
                  <a:schemeClr val="bg1"/>
                </a:solidFill>
              </a:rPr>
              <a:t>il tratto urinario</a:t>
            </a:r>
          </a:p>
          <a:p>
            <a:pPr marL="914356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000" i="1" dirty="0">
                <a:solidFill>
                  <a:schemeClr val="bg1"/>
                </a:solidFill>
              </a:rPr>
              <a:t>le ferite chirurgiche</a:t>
            </a:r>
          </a:p>
          <a:p>
            <a:pPr marL="914356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000" i="1" dirty="0">
                <a:solidFill>
                  <a:schemeClr val="bg1"/>
                </a:solidFill>
              </a:rPr>
              <a:t>l'apparato respiratorio</a:t>
            </a:r>
          </a:p>
          <a:p>
            <a:pPr marL="914356" lvl="1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000" i="1" dirty="0">
                <a:solidFill>
                  <a:schemeClr val="bg1"/>
                </a:solidFill>
              </a:rPr>
              <a:t>il torrente circolatorio </a:t>
            </a:r>
            <a:r>
              <a:rPr lang="it-IT" sz="3000" i="1">
                <a:solidFill>
                  <a:schemeClr val="bg1"/>
                </a:solidFill>
              </a:rPr>
              <a:t>(sepsi, </a:t>
            </a:r>
            <a:r>
              <a:rPr lang="it-IT" sz="3000" i="1" dirty="0">
                <a:solidFill>
                  <a:schemeClr val="bg1"/>
                </a:solidFill>
              </a:rPr>
              <a:t>batteriemie) </a:t>
            </a:r>
          </a:p>
          <a:p>
            <a:pPr algn="ctr">
              <a:lnSpc>
                <a:spcPct val="150000"/>
              </a:lnSpc>
            </a:pPr>
            <a:r>
              <a:rPr lang="it-IT" sz="3000" dirty="0">
                <a:solidFill>
                  <a:schemeClr val="bg1"/>
                </a:solidFill>
              </a:rPr>
              <a:t>rappresentano circa l'80% di tutte le infezioni osservate</a:t>
            </a:r>
          </a:p>
        </p:txBody>
      </p:sp>
    </p:spTree>
    <p:extLst>
      <p:ext uri="{BB962C8B-B14F-4D97-AF65-F5344CB8AC3E}">
        <p14:creationId xmlns:p14="http://schemas.microsoft.com/office/powerpoint/2010/main" val="186356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7547" y="44624"/>
            <a:ext cx="7152766" cy="802538"/>
          </a:xfrm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it-IT" sz="2000" b="1" dirty="0">
                <a:solidFill>
                  <a:srgbClr val="FFFF00"/>
                </a:solidFill>
              </a:rPr>
              <a:t>Mortalità intraospedaliera in presenza/assenza di </a:t>
            </a:r>
            <a:r>
              <a:rPr lang="it-IT" sz="2000" b="1" dirty="0" smtClean="0">
                <a:solidFill>
                  <a:srgbClr val="FFFF00"/>
                </a:solidFill>
              </a:rPr>
              <a:t>UTI. </a:t>
            </a:r>
            <a:br>
              <a:rPr lang="it-IT" sz="2000" b="1" dirty="0" smtClean="0">
                <a:solidFill>
                  <a:srgbClr val="FFFF00"/>
                </a:solidFill>
              </a:rPr>
            </a:br>
            <a:r>
              <a:rPr lang="it-IT" sz="2000" b="1" dirty="0" smtClean="0">
                <a:solidFill>
                  <a:srgbClr val="FFFF00"/>
                </a:solidFill>
              </a:rPr>
              <a:t>Italia </a:t>
            </a:r>
            <a:r>
              <a:rPr lang="it-IT" sz="2000" b="1" dirty="0">
                <a:solidFill>
                  <a:srgbClr val="FFFF00"/>
                </a:solidFill>
              </a:rPr>
              <a:t>2010-2014</a:t>
            </a:r>
          </a:p>
        </p:txBody>
      </p:sp>
      <p:sp>
        <p:nvSpPr>
          <p:cNvPr id="8" name="Segnaposto numero diapositiva 3">
            <a:extLst>
              <a:ext uri="{FF2B5EF4-FFF2-40B4-BE49-F238E27FC236}">
                <a16:creationId xmlns:a16="http://schemas.microsoft.com/office/drawing/2014/main" xmlns="" id="{19435C51-70A6-4F58-8FB0-BBDC0FEB3FC5}"/>
              </a:ext>
            </a:extLst>
          </p:cNvPr>
          <p:cNvSpPr txBox="1">
            <a:spLocks/>
          </p:cNvSpPr>
          <p:nvPr/>
        </p:nvSpPr>
        <p:spPr>
          <a:xfrm>
            <a:off x="323528" y="6381330"/>
            <a:ext cx="360040" cy="36004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en-US"/>
            </a:defPPr>
            <a:lvl1pPr algn="ctr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156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11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67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23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77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33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89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44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DF10E1-17B9-4A48-AC36-D81D3927040D}" type="slidenum">
              <a:rPr lang="en-US" smtClean="0"/>
              <a:pPr/>
              <a:t>30</a:t>
            </a:fld>
            <a:endParaRPr lang="en-US"/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xmlns="" id="{15FDE2A6-BC83-491B-8F01-147E736220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631509"/>
              </p:ext>
            </p:extLst>
          </p:nvPr>
        </p:nvGraphicFramePr>
        <p:xfrm>
          <a:off x="227548" y="2204864"/>
          <a:ext cx="8688905" cy="1944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6504">
                  <a:extLst>
                    <a:ext uri="{9D8B030D-6E8A-4147-A177-3AD203B41FA5}">
                      <a16:colId xmlns:a16="http://schemas.microsoft.com/office/drawing/2014/main" xmlns="" val="646407494"/>
                    </a:ext>
                  </a:extLst>
                </a:gridCol>
                <a:gridCol w="1705299">
                  <a:extLst>
                    <a:ext uri="{9D8B030D-6E8A-4147-A177-3AD203B41FA5}">
                      <a16:colId xmlns:a16="http://schemas.microsoft.com/office/drawing/2014/main" xmlns="" val="4206981087"/>
                    </a:ext>
                  </a:extLst>
                </a:gridCol>
                <a:gridCol w="1462399">
                  <a:extLst>
                    <a:ext uri="{9D8B030D-6E8A-4147-A177-3AD203B41FA5}">
                      <a16:colId xmlns:a16="http://schemas.microsoft.com/office/drawing/2014/main" xmlns="" val="4005938432"/>
                    </a:ext>
                  </a:extLst>
                </a:gridCol>
                <a:gridCol w="1054948">
                  <a:extLst>
                    <a:ext uri="{9D8B030D-6E8A-4147-A177-3AD203B41FA5}">
                      <a16:colId xmlns:a16="http://schemas.microsoft.com/office/drawing/2014/main" xmlns="" val="1251898015"/>
                    </a:ext>
                  </a:extLst>
                </a:gridCol>
                <a:gridCol w="1536480">
                  <a:extLst>
                    <a:ext uri="{9D8B030D-6E8A-4147-A177-3AD203B41FA5}">
                      <a16:colId xmlns:a16="http://schemas.microsoft.com/office/drawing/2014/main" xmlns="" val="3276168843"/>
                    </a:ext>
                  </a:extLst>
                </a:gridCol>
                <a:gridCol w="1143275">
                  <a:extLst>
                    <a:ext uri="{9D8B030D-6E8A-4147-A177-3AD203B41FA5}">
                      <a16:colId xmlns:a16="http://schemas.microsoft.com/office/drawing/2014/main" xmlns="" val="283063277"/>
                    </a:ext>
                  </a:extLst>
                </a:gridCol>
              </a:tblGrid>
              <a:tr h="1357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Calibri Light" panose="020F0302020204030204" pitchFamily="34" charset="0"/>
                        </a:rPr>
                        <a:t>% </a:t>
                      </a:r>
                      <a:r>
                        <a:rPr lang="en-GB" sz="1800" dirty="0" err="1">
                          <a:effectLst/>
                          <a:latin typeface="+mn-lt"/>
                          <a:cs typeface="Calibri Light" panose="020F0302020204030204" pitchFamily="34" charset="0"/>
                        </a:rPr>
                        <a:t>mortalità</a:t>
                      </a:r>
                      <a:r>
                        <a:rPr lang="en-GB" sz="1800" dirty="0">
                          <a:effectLst/>
                          <a:latin typeface="+mn-lt"/>
                          <a:cs typeface="Calibri Light" panose="020F0302020204030204" pitchFamily="34" charset="0"/>
                        </a:rPr>
                        <a:t> in </a:t>
                      </a:r>
                      <a:r>
                        <a:rPr lang="en-GB" sz="1800" dirty="0" err="1">
                          <a:effectLst/>
                          <a:latin typeface="+mn-lt"/>
                          <a:cs typeface="Calibri Light" panose="020F0302020204030204" pitchFamily="34" charset="0"/>
                        </a:rPr>
                        <a:t>assenza</a:t>
                      </a:r>
                      <a:r>
                        <a:rPr lang="en-GB" sz="1800" dirty="0">
                          <a:effectLst/>
                          <a:latin typeface="+mn-lt"/>
                          <a:cs typeface="Calibri Light" panose="020F0302020204030204" pitchFamily="34" charset="0"/>
                        </a:rPr>
                        <a:t> di UTI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Calibri Light" panose="020F0302020204030204" pitchFamily="34" charset="0"/>
                        </a:rPr>
                        <a:t>% </a:t>
                      </a:r>
                      <a:r>
                        <a:rPr lang="en-GB" sz="1800" dirty="0" err="1">
                          <a:effectLst/>
                          <a:latin typeface="+mn-lt"/>
                          <a:cs typeface="Calibri Light" panose="020F0302020204030204" pitchFamily="34" charset="0"/>
                        </a:rPr>
                        <a:t>mortalità</a:t>
                      </a:r>
                      <a:r>
                        <a:rPr lang="en-GB" sz="1800" dirty="0">
                          <a:effectLst/>
                          <a:latin typeface="+mn-lt"/>
                          <a:cs typeface="Calibri Light" panose="020F0302020204030204" pitchFamily="34" charset="0"/>
                        </a:rPr>
                        <a:t> in </a:t>
                      </a:r>
                      <a:r>
                        <a:rPr lang="en-GB" sz="1800" dirty="0" err="1">
                          <a:effectLst/>
                          <a:latin typeface="+mn-lt"/>
                          <a:cs typeface="Calibri Light" panose="020F0302020204030204" pitchFamily="34" charset="0"/>
                        </a:rPr>
                        <a:t>presenza</a:t>
                      </a:r>
                      <a:r>
                        <a:rPr lang="en-GB" sz="1800" dirty="0">
                          <a:effectLst/>
                          <a:latin typeface="+mn-lt"/>
                          <a:cs typeface="Calibri Light" panose="020F0302020204030204" pitchFamily="34" charset="0"/>
                        </a:rPr>
                        <a:t> di UTI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Calibri Light" panose="020F0302020204030204" pitchFamily="34" charset="0"/>
                        </a:rPr>
                        <a:t>Odds Ratio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Calibri Light" panose="020F0302020204030204" pitchFamily="34" charset="0"/>
                        </a:rPr>
                        <a:t>(UTI vs no UTI)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Calibri Light" panose="020F0302020204030204" pitchFamily="34" charset="0"/>
                        </a:rPr>
                        <a:t>p-</a:t>
                      </a:r>
                      <a:r>
                        <a:rPr lang="it-IT" sz="1800" dirty="0" err="1">
                          <a:effectLst/>
                          <a:latin typeface="+mn-lt"/>
                          <a:cs typeface="Calibri Light" panose="020F0302020204030204" pitchFamily="34" charset="0"/>
                        </a:rPr>
                        <a:t>value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err="1">
                          <a:effectLst/>
                          <a:latin typeface="+mn-lt"/>
                          <a:cs typeface="Calibri Light" panose="020F0302020204030204" pitchFamily="34" charset="0"/>
                        </a:rPr>
                        <a:t>Odds</a:t>
                      </a:r>
                      <a:r>
                        <a:rPr lang="it-IT" sz="1800" dirty="0">
                          <a:effectLst/>
                          <a:latin typeface="+mn-lt"/>
                          <a:cs typeface="Calibri Light" panose="020F0302020204030204" pitchFamily="34" charset="0"/>
                        </a:rPr>
                        <a:t> Ratio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err="1">
                          <a:effectLst/>
                          <a:latin typeface="+mn-lt"/>
                          <a:cs typeface="Calibri Light" panose="020F0302020204030204" pitchFamily="34" charset="0"/>
                        </a:rPr>
                        <a:t>adj</a:t>
                      </a:r>
                      <a:r>
                        <a:rPr lang="it-IT" sz="1800" dirty="0">
                          <a:effectLst/>
                          <a:latin typeface="+mn-lt"/>
                          <a:cs typeface="Calibri Light" panose="020F0302020204030204" pitchFamily="34" charset="0"/>
                        </a:rPr>
                        <a:t>*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cs typeface="Calibri Light" panose="020F0302020204030204" pitchFamily="34" charset="0"/>
                        </a:rPr>
                        <a:t>(UTI vs non UTI)</a:t>
                      </a:r>
                      <a:endParaRPr lang="it-IT" sz="1800" baseline="-25000" dirty="0"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cs typeface="Calibri Light" panose="020F0302020204030204" pitchFamily="34" charset="0"/>
                        </a:rPr>
                        <a:t>p-</a:t>
                      </a:r>
                      <a:r>
                        <a:rPr lang="it-IT" sz="1800" dirty="0" err="1">
                          <a:effectLst/>
                          <a:latin typeface="+mn-lt"/>
                          <a:cs typeface="Calibri Light" panose="020F0302020204030204" pitchFamily="34" charset="0"/>
                        </a:rPr>
                        <a:t>value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28724299"/>
                  </a:ext>
                </a:extLst>
              </a:tr>
              <a:tr h="5867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 Light" panose="020F0302020204030204" pitchFamily="34" charset="0"/>
                        </a:rPr>
                        <a:t>0,93</a:t>
                      </a:r>
                      <a:endParaRPr lang="it-IT" sz="18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1,19</a:t>
                      </a: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1,28</a:t>
                      </a: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0,001</a:t>
                      </a: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0,95</a:t>
                      </a: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0,510</a:t>
                      </a: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3974068"/>
                  </a:ext>
                </a:extLst>
              </a:tr>
            </a:tbl>
          </a:graphicData>
        </a:graphic>
      </p:graphicFrame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2CC9BEA0-322F-4E5E-ADA4-CF91EBDBE3E3}"/>
              </a:ext>
            </a:extLst>
          </p:cNvPr>
          <p:cNvSpPr txBox="1"/>
          <p:nvPr/>
        </p:nvSpPr>
        <p:spPr>
          <a:xfrm>
            <a:off x="755576" y="6444044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aseline="30000" dirty="0"/>
              <a:t>*</a:t>
            </a:r>
            <a:r>
              <a:rPr lang="it-IT" dirty="0"/>
              <a:t> </a:t>
            </a:r>
            <a:r>
              <a:rPr lang="it-IT" sz="1600" i="1" dirty="0"/>
              <a:t>Aggiustato per genere, età e comorbidità</a:t>
            </a:r>
            <a:endParaRPr lang="it-IT" i="1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B3432794-7F29-4A6D-B6B4-AF2769AC90C9}"/>
              </a:ext>
            </a:extLst>
          </p:cNvPr>
          <p:cNvSpPr txBox="1"/>
          <p:nvPr/>
        </p:nvSpPr>
        <p:spPr>
          <a:xfrm>
            <a:off x="227547" y="1516722"/>
            <a:ext cx="830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Associazione tra </a:t>
            </a:r>
            <a:r>
              <a:rPr lang="it-IT" sz="2400" u="sng" dirty="0"/>
              <a:t>UTI e mortalità intraospedaliera</a:t>
            </a:r>
          </a:p>
        </p:txBody>
      </p:sp>
    </p:spTree>
    <p:extLst>
      <p:ext uri="{BB962C8B-B14F-4D97-AF65-F5344CB8AC3E}">
        <p14:creationId xmlns:p14="http://schemas.microsoft.com/office/powerpoint/2010/main" val="210528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7547" y="44624"/>
            <a:ext cx="7152766" cy="802538"/>
          </a:xfrm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it-IT" sz="2000" b="1" dirty="0">
                <a:solidFill>
                  <a:srgbClr val="FFFF00"/>
                </a:solidFill>
              </a:rPr>
              <a:t>Durata della degenza in presenza/assenza di UTI e infezione post-operatoria. Italia 2010-2014</a:t>
            </a:r>
          </a:p>
        </p:txBody>
      </p:sp>
      <p:sp>
        <p:nvSpPr>
          <p:cNvPr id="8" name="Segnaposto numero diapositiva 3">
            <a:extLst>
              <a:ext uri="{FF2B5EF4-FFF2-40B4-BE49-F238E27FC236}">
                <a16:creationId xmlns:a16="http://schemas.microsoft.com/office/drawing/2014/main" xmlns="" id="{19435C51-70A6-4F58-8FB0-BBDC0FEB3FC5}"/>
              </a:ext>
            </a:extLst>
          </p:cNvPr>
          <p:cNvSpPr txBox="1">
            <a:spLocks/>
          </p:cNvSpPr>
          <p:nvPr/>
        </p:nvSpPr>
        <p:spPr>
          <a:xfrm>
            <a:off x="323528" y="6381330"/>
            <a:ext cx="360040" cy="36004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en-US"/>
            </a:defPPr>
            <a:lvl1pPr algn="ctr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156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11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67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23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77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33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89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44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DF10E1-17B9-4A48-AC36-D81D3927040D}" type="slidenum">
              <a:rPr lang="en-US" smtClean="0"/>
              <a:pPr/>
              <a:t>31</a:t>
            </a:fld>
            <a:endParaRPr lang="en-US"/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xmlns="" id="{15FDE2A6-BC83-491B-8F01-147E736220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910095"/>
              </p:ext>
            </p:extLst>
          </p:nvPr>
        </p:nvGraphicFramePr>
        <p:xfrm>
          <a:off x="107504" y="2742951"/>
          <a:ext cx="8808950" cy="20542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1186">
                  <a:extLst>
                    <a:ext uri="{9D8B030D-6E8A-4147-A177-3AD203B41FA5}">
                      <a16:colId xmlns:a16="http://schemas.microsoft.com/office/drawing/2014/main" xmlns="" val="646407494"/>
                    </a:ext>
                  </a:extLst>
                </a:gridCol>
                <a:gridCol w="1728859">
                  <a:extLst>
                    <a:ext uri="{9D8B030D-6E8A-4147-A177-3AD203B41FA5}">
                      <a16:colId xmlns:a16="http://schemas.microsoft.com/office/drawing/2014/main" xmlns="" val="4206981087"/>
                    </a:ext>
                  </a:extLst>
                </a:gridCol>
                <a:gridCol w="1572523">
                  <a:extLst>
                    <a:ext uri="{9D8B030D-6E8A-4147-A177-3AD203B41FA5}">
                      <a16:colId xmlns:a16="http://schemas.microsoft.com/office/drawing/2014/main" xmlns="" val="4005938432"/>
                    </a:ext>
                  </a:extLst>
                </a:gridCol>
                <a:gridCol w="979603">
                  <a:extLst>
                    <a:ext uri="{9D8B030D-6E8A-4147-A177-3AD203B41FA5}">
                      <a16:colId xmlns:a16="http://schemas.microsoft.com/office/drawing/2014/main" xmlns="" val="1251898015"/>
                    </a:ext>
                  </a:extLst>
                </a:gridCol>
                <a:gridCol w="1540677">
                  <a:extLst>
                    <a:ext uri="{9D8B030D-6E8A-4147-A177-3AD203B41FA5}">
                      <a16:colId xmlns:a16="http://schemas.microsoft.com/office/drawing/2014/main" xmlns="" val="3276168843"/>
                    </a:ext>
                  </a:extLst>
                </a:gridCol>
                <a:gridCol w="1176102">
                  <a:extLst>
                    <a:ext uri="{9D8B030D-6E8A-4147-A177-3AD203B41FA5}">
                      <a16:colId xmlns:a16="http://schemas.microsoft.com/office/drawing/2014/main" xmlns="" val="283063277"/>
                    </a:ext>
                  </a:extLst>
                </a:gridCol>
              </a:tblGrid>
              <a:tr h="1357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  <a:latin typeface="+mn-lt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Degenza</a:t>
                      </a:r>
                      <a:r>
                        <a:rPr lang="en-GB" sz="1800" dirty="0">
                          <a:effectLst/>
                          <a:latin typeface="+mn-lt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media senza UTI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  <a:latin typeface="+mn-lt"/>
                          <a:cs typeface="Calibri Light" panose="020F0302020204030204" pitchFamily="34" charset="0"/>
                        </a:rPr>
                        <a:t>Degenza</a:t>
                      </a:r>
                      <a:r>
                        <a:rPr lang="en-GB" sz="1800" dirty="0">
                          <a:effectLst/>
                          <a:latin typeface="+mn-lt"/>
                          <a:cs typeface="Calibri Light" panose="020F0302020204030204" pitchFamily="34" charset="0"/>
                        </a:rPr>
                        <a:t> media con UTI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Calibri Light" panose="020F0302020204030204" pitchFamily="34" charset="0"/>
                        </a:rPr>
                        <a:t>Incidence Rate Ratio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Calibri Light" panose="020F0302020204030204" pitchFamily="34" charset="0"/>
                        </a:rPr>
                        <a:t>(UTI vs no UTI)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Calibri Light" panose="020F0302020204030204" pitchFamily="34" charset="0"/>
                        </a:rPr>
                        <a:t>p-</a:t>
                      </a:r>
                      <a:r>
                        <a:rPr lang="it-IT" sz="1800" dirty="0" err="1">
                          <a:effectLst/>
                          <a:latin typeface="+mn-lt"/>
                          <a:cs typeface="Calibri Light" panose="020F0302020204030204" pitchFamily="34" charset="0"/>
                        </a:rPr>
                        <a:t>value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err="1">
                          <a:effectLst/>
                          <a:latin typeface="+mn-lt"/>
                          <a:cs typeface="Calibri Light" panose="020F0302020204030204" pitchFamily="34" charset="0"/>
                        </a:rPr>
                        <a:t>Incidence</a:t>
                      </a:r>
                      <a:r>
                        <a:rPr lang="it-IT" sz="1800" dirty="0">
                          <a:effectLst/>
                          <a:latin typeface="+mn-lt"/>
                          <a:cs typeface="Calibri Light" panose="020F0302020204030204" pitchFamily="34" charset="0"/>
                        </a:rPr>
                        <a:t> Rate Ratio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 err="1">
                          <a:effectLst/>
                          <a:latin typeface="+mn-lt"/>
                          <a:cs typeface="Calibri Light" panose="020F0302020204030204" pitchFamily="34" charset="0"/>
                        </a:rPr>
                        <a:t>adj</a:t>
                      </a:r>
                      <a:r>
                        <a:rPr lang="it-IT" sz="1800" dirty="0">
                          <a:effectLst/>
                          <a:latin typeface="+mn-lt"/>
                          <a:cs typeface="Calibri Light" panose="020F0302020204030204" pitchFamily="34" charset="0"/>
                        </a:rPr>
                        <a:t>*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cs typeface="Calibri Light" panose="020F0302020204030204" pitchFamily="34" charset="0"/>
                        </a:rPr>
                        <a:t>(UTI vs non UTI)</a:t>
                      </a:r>
                      <a:endParaRPr lang="it-IT" sz="1800" baseline="-25000" dirty="0"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cs typeface="Calibri Light" panose="020F0302020204030204" pitchFamily="34" charset="0"/>
                        </a:rPr>
                        <a:t>p-</a:t>
                      </a:r>
                      <a:r>
                        <a:rPr lang="it-IT" sz="1800" dirty="0" err="1">
                          <a:effectLst/>
                          <a:latin typeface="+mn-lt"/>
                          <a:cs typeface="Calibri Light" panose="020F0302020204030204" pitchFamily="34" charset="0"/>
                        </a:rPr>
                        <a:t>value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28724299"/>
                  </a:ext>
                </a:extLst>
              </a:tr>
              <a:tr h="586716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6,8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10,8</a:t>
                      </a: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1,60</a:t>
                      </a: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&lt;0,0001</a:t>
                      </a: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1,50</a:t>
                      </a: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&lt;0,0001</a:t>
                      </a: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3974068"/>
                  </a:ext>
                </a:extLst>
              </a:tr>
            </a:tbl>
          </a:graphicData>
        </a:graphic>
      </p:graphicFrame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2CC9BEA0-322F-4E5E-ADA4-CF91EBDBE3E3}"/>
              </a:ext>
            </a:extLst>
          </p:cNvPr>
          <p:cNvSpPr txBox="1"/>
          <p:nvPr/>
        </p:nvSpPr>
        <p:spPr>
          <a:xfrm>
            <a:off x="755576" y="6444044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aseline="30000" dirty="0"/>
              <a:t>*</a:t>
            </a:r>
            <a:r>
              <a:rPr lang="it-IT" dirty="0"/>
              <a:t> </a:t>
            </a:r>
            <a:r>
              <a:rPr lang="it-IT" sz="1600" i="1" dirty="0"/>
              <a:t>Aggiustato per genere, età e comorbidità</a:t>
            </a:r>
            <a:endParaRPr lang="it-IT" i="1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B3432794-7F29-4A6D-B6B4-AF2769AC90C9}"/>
              </a:ext>
            </a:extLst>
          </p:cNvPr>
          <p:cNvSpPr txBox="1"/>
          <p:nvPr/>
        </p:nvSpPr>
        <p:spPr>
          <a:xfrm>
            <a:off x="227547" y="1988840"/>
            <a:ext cx="830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Associazione tra </a:t>
            </a:r>
            <a:r>
              <a:rPr lang="it-IT" sz="2400" u="sng" dirty="0"/>
              <a:t>UTI e durata della degenza</a:t>
            </a:r>
          </a:p>
        </p:txBody>
      </p:sp>
    </p:spTree>
    <p:extLst>
      <p:ext uri="{BB962C8B-B14F-4D97-AF65-F5344CB8AC3E}">
        <p14:creationId xmlns:p14="http://schemas.microsoft.com/office/powerpoint/2010/main" val="1816375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7547" y="44624"/>
            <a:ext cx="7152766" cy="802538"/>
          </a:xfrm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it-IT" sz="2000" b="1" dirty="0">
                <a:solidFill>
                  <a:srgbClr val="FFFF00"/>
                </a:solidFill>
              </a:rPr>
              <a:t>Costo di ospedalizzazione in presenza/assenza di UTI e infezione post-operatoria. Italia 2010-2014</a:t>
            </a:r>
          </a:p>
        </p:txBody>
      </p:sp>
      <p:sp>
        <p:nvSpPr>
          <p:cNvPr id="8" name="Segnaposto numero diapositiva 3">
            <a:extLst>
              <a:ext uri="{FF2B5EF4-FFF2-40B4-BE49-F238E27FC236}">
                <a16:creationId xmlns:a16="http://schemas.microsoft.com/office/drawing/2014/main" xmlns="" id="{19435C51-70A6-4F58-8FB0-BBDC0FEB3FC5}"/>
              </a:ext>
            </a:extLst>
          </p:cNvPr>
          <p:cNvSpPr txBox="1">
            <a:spLocks/>
          </p:cNvSpPr>
          <p:nvPr/>
        </p:nvSpPr>
        <p:spPr>
          <a:xfrm>
            <a:off x="323528" y="6381330"/>
            <a:ext cx="360040" cy="36004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defPPr>
              <a:defRPr lang="en-US"/>
            </a:defPPr>
            <a:lvl1pPr algn="ctr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marL="457156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11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67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23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77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33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89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244" algn="l" defTabSz="914311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0DF10E1-17B9-4A48-AC36-D81D3927040D}" type="slidenum">
              <a:rPr lang="en-US" smtClean="0"/>
              <a:pPr/>
              <a:t>32</a:t>
            </a:fld>
            <a:endParaRPr lang="en-US"/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xmlns="" id="{15FDE2A6-BC83-491B-8F01-147E736220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646323"/>
              </p:ext>
            </p:extLst>
          </p:nvPr>
        </p:nvGraphicFramePr>
        <p:xfrm>
          <a:off x="107504" y="2852936"/>
          <a:ext cx="8808950" cy="1944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1186">
                  <a:extLst>
                    <a:ext uri="{9D8B030D-6E8A-4147-A177-3AD203B41FA5}">
                      <a16:colId xmlns:a16="http://schemas.microsoft.com/office/drawing/2014/main" xmlns="" val="646407494"/>
                    </a:ext>
                  </a:extLst>
                </a:gridCol>
                <a:gridCol w="1728859">
                  <a:extLst>
                    <a:ext uri="{9D8B030D-6E8A-4147-A177-3AD203B41FA5}">
                      <a16:colId xmlns:a16="http://schemas.microsoft.com/office/drawing/2014/main" xmlns="" val="4206981087"/>
                    </a:ext>
                  </a:extLst>
                </a:gridCol>
                <a:gridCol w="1572523">
                  <a:extLst>
                    <a:ext uri="{9D8B030D-6E8A-4147-A177-3AD203B41FA5}">
                      <a16:colId xmlns:a16="http://schemas.microsoft.com/office/drawing/2014/main" xmlns="" val="4005938432"/>
                    </a:ext>
                  </a:extLst>
                </a:gridCol>
                <a:gridCol w="979603">
                  <a:extLst>
                    <a:ext uri="{9D8B030D-6E8A-4147-A177-3AD203B41FA5}">
                      <a16:colId xmlns:a16="http://schemas.microsoft.com/office/drawing/2014/main" xmlns="" val="1251898015"/>
                    </a:ext>
                  </a:extLst>
                </a:gridCol>
                <a:gridCol w="1540677">
                  <a:extLst>
                    <a:ext uri="{9D8B030D-6E8A-4147-A177-3AD203B41FA5}">
                      <a16:colId xmlns:a16="http://schemas.microsoft.com/office/drawing/2014/main" xmlns="" val="3276168843"/>
                    </a:ext>
                  </a:extLst>
                </a:gridCol>
                <a:gridCol w="1176102">
                  <a:extLst>
                    <a:ext uri="{9D8B030D-6E8A-4147-A177-3AD203B41FA5}">
                      <a16:colId xmlns:a16="http://schemas.microsoft.com/office/drawing/2014/main" xmlns="" val="283063277"/>
                    </a:ext>
                  </a:extLst>
                </a:gridCol>
              </a:tblGrid>
              <a:tr h="1357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  <a:latin typeface="+mn-lt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Costo</a:t>
                      </a:r>
                      <a:r>
                        <a:rPr lang="en-GB" sz="1800" dirty="0">
                          <a:effectLst/>
                          <a:latin typeface="+mn-lt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 medio senza UTI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err="1">
                          <a:effectLst/>
                          <a:latin typeface="+mn-lt"/>
                          <a:cs typeface="Calibri Light" panose="020F0302020204030204" pitchFamily="34" charset="0"/>
                        </a:rPr>
                        <a:t>Costo</a:t>
                      </a:r>
                      <a:r>
                        <a:rPr lang="en-GB" sz="1800" dirty="0">
                          <a:effectLst/>
                          <a:latin typeface="+mn-lt"/>
                          <a:cs typeface="Calibri Light" panose="020F0302020204030204" pitchFamily="34" charset="0"/>
                        </a:rPr>
                        <a:t> medio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Calibri Light" panose="020F0302020204030204" pitchFamily="34" charset="0"/>
                        </a:rPr>
                        <a:t>con UTI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exp</a:t>
                      </a:r>
                      <a:r>
                        <a:rPr kumimoji="0"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(β)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Calibri Light" panose="020F0302020204030204" pitchFamily="34" charset="0"/>
                        </a:rPr>
                        <a:t>(UTI vs no UTI)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  <a:cs typeface="Calibri Light" panose="020F0302020204030204" pitchFamily="34" charset="0"/>
                        </a:rPr>
                        <a:t>p-</a:t>
                      </a:r>
                      <a:r>
                        <a:rPr lang="it-IT" sz="1800" dirty="0" err="1">
                          <a:effectLst/>
                          <a:latin typeface="+mn-lt"/>
                          <a:cs typeface="Calibri Light" panose="020F0302020204030204" pitchFamily="34" charset="0"/>
                        </a:rPr>
                        <a:t>value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exp</a:t>
                      </a:r>
                      <a:r>
                        <a:rPr kumimoji="0"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(β) </a:t>
                      </a:r>
                      <a:r>
                        <a:rPr kumimoji="0" lang="it-IT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adj</a:t>
                      </a:r>
                      <a:r>
                        <a:rPr lang="it-IT" sz="1800" dirty="0">
                          <a:effectLst/>
                          <a:latin typeface="+mn-lt"/>
                          <a:cs typeface="Calibri Light" panose="020F0302020204030204" pitchFamily="34" charset="0"/>
                        </a:rPr>
                        <a:t>*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cs typeface="Calibri Light" panose="020F0302020204030204" pitchFamily="34" charset="0"/>
                        </a:rPr>
                        <a:t>(UTI vs non UTI)</a:t>
                      </a:r>
                      <a:endParaRPr lang="it-IT" sz="1800" baseline="-25000" dirty="0"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+mn-lt"/>
                          <a:cs typeface="Calibri Light" panose="020F0302020204030204" pitchFamily="34" charset="0"/>
                        </a:rPr>
                        <a:t>p-</a:t>
                      </a:r>
                      <a:r>
                        <a:rPr lang="it-IT" sz="1800" dirty="0" err="1">
                          <a:effectLst/>
                          <a:latin typeface="+mn-lt"/>
                          <a:cs typeface="Calibri Light" panose="020F0302020204030204" pitchFamily="34" charset="0"/>
                        </a:rPr>
                        <a:t>value</a:t>
                      </a:r>
                      <a:endParaRPr lang="it-IT" sz="1800" dirty="0">
                        <a:effectLst/>
                        <a:latin typeface="+mn-lt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28724299"/>
                  </a:ext>
                </a:extLst>
              </a:tr>
              <a:tr h="586716"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€ 3.810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€ 4.674</a:t>
                      </a: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1,23</a:t>
                      </a: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&lt;0,0001</a:t>
                      </a: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1,19</a:t>
                      </a:r>
                    </a:p>
                  </a:txBody>
                  <a:tcPr marL="44450" marR="444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it-IT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 Light" panose="020F0302020204030204" pitchFamily="34" charset="0"/>
                        </a:rPr>
                        <a:t>&lt;0,0001</a:t>
                      </a:r>
                    </a:p>
                  </a:txBody>
                  <a:tcPr marL="44450" marR="4445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23974068"/>
                  </a:ext>
                </a:extLst>
              </a:tr>
            </a:tbl>
          </a:graphicData>
        </a:graphic>
      </p:graphicFrame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2CC9BEA0-322F-4E5E-ADA4-CF91EBDBE3E3}"/>
              </a:ext>
            </a:extLst>
          </p:cNvPr>
          <p:cNvSpPr txBox="1"/>
          <p:nvPr/>
        </p:nvSpPr>
        <p:spPr>
          <a:xfrm>
            <a:off x="755576" y="6444044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aseline="30000" dirty="0"/>
              <a:t>*</a:t>
            </a:r>
            <a:r>
              <a:rPr lang="it-IT" dirty="0"/>
              <a:t> </a:t>
            </a:r>
            <a:r>
              <a:rPr lang="it-IT" sz="1600" i="1" dirty="0"/>
              <a:t>Aggiustato per genere, età e comorbidità</a:t>
            </a:r>
            <a:endParaRPr lang="it-IT" i="1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B3432794-7F29-4A6D-B6B4-AF2769AC90C9}"/>
              </a:ext>
            </a:extLst>
          </p:cNvPr>
          <p:cNvSpPr txBox="1"/>
          <p:nvPr/>
        </p:nvSpPr>
        <p:spPr>
          <a:xfrm>
            <a:off x="227547" y="2175247"/>
            <a:ext cx="830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/>
              <a:t>Associazione tra </a:t>
            </a:r>
            <a:r>
              <a:rPr lang="it-IT" sz="2400" u="sng" dirty="0"/>
              <a:t>UTI e costo di ospedalizzazione</a:t>
            </a:r>
          </a:p>
        </p:txBody>
      </p:sp>
    </p:spTree>
    <p:extLst>
      <p:ext uri="{BB962C8B-B14F-4D97-AF65-F5344CB8AC3E}">
        <p14:creationId xmlns:p14="http://schemas.microsoft.com/office/powerpoint/2010/main" val="63315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it-IT" b="1" dirty="0">
                <a:solidFill>
                  <a:srgbClr val="FFFF00"/>
                </a:solidFill>
              </a:rPr>
              <a:t>Conclusioni (1)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10E1-17B9-4A48-AC36-D81D3927040D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6762" y="1066666"/>
            <a:ext cx="9036000" cy="332398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bg1"/>
                </a:solidFill>
              </a:rPr>
              <a:t>Le infezioni correlate </a:t>
            </a:r>
            <a:r>
              <a:rPr lang="it-IT" sz="2400" dirty="0" smtClean="0">
                <a:solidFill>
                  <a:schemeClr val="bg1"/>
                </a:solidFill>
              </a:rPr>
              <a:t>all’assistenza, nel 2018, </a:t>
            </a:r>
            <a:r>
              <a:rPr lang="it-IT" sz="2400" b="1" dirty="0">
                <a:solidFill>
                  <a:schemeClr val="bg1"/>
                </a:solidFill>
              </a:rPr>
              <a:t>compaiono </a:t>
            </a:r>
            <a:r>
              <a:rPr lang="it-IT" sz="2400" b="1" dirty="0" smtClean="0">
                <a:solidFill>
                  <a:schemeClr val="bg1"/>
                </a:solidFill>
              </a:rPr>
              <a:t>in 47 casi </a:t>
            </a:r>
            <a:r>
              <a:rPr lang="it-IT" sz="2400" b="1" dirty="0">
                <a:solidFill>
                  <a:schemeClr val="bg1"/>
                </a:solidFill>
              </a:rPr>
              <a:t>ogni 1.000 ricoveri</a:t>
            </a:r>
            <a:r>
              <a:rPr lang="it-IT" sz="2400" dirty="0">
                <a:solidFill>
                  <a:schemeClr val="bg1"/>
                </a:solidFill>
              </a:rPr>
              <a:t> acuti in regime </a:t>
            </a:r>
            <a:r>
              <a:rPr lang="it-IT" sz="2400" dirty="0" smtClean="0">
                <a:solidFill>
                  <a:schemeClr val="bg1"/>
                </a:solidFill>
              </a:rPr>
              <a:t>ordinario.</a:t>
            </a:r>
            <a:endParaRPr lang="it-IT" sz="2400" dirty="0">
              <a:solidFill>
                <a:schemeClr val="bg1"/>
              </a:solidFill>
            </a:endParaRPr>
          </a:p>
          <a:p>
            <a:pPr algn="just">
              <a:lnSpc>
                <a:spcPct val="125000"/>
              </a:lnSpc>
            </a:pPr>
            <a:endParaRPr lang="it-IT" sz="2400" dirty="0">
              <a:solidFill>
                <a:schemeClr val="bg1"/>
              </a:solidFill>
            </a:endParaRPr>
          </a:p>
          <a:p>
            <a:pPr algn="just">
              <a:lnSpc>
                <a:spcPct val="125000"/>
              </a:lnSpc>
            </a:pPr>
            <a:endParaRPr lang="it-IT" sz="2400" b="1" dirty="0">
              <a:solidFill>
                <a:schemeClr val="bg1"/>
              </a:solidFill>
            </a:endParaRPr>
          </a:p>
          <a:p>
            <a:pPr marL="457200" indent="-457200" algn="just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bg1"/>
                </a:solidFill>
              </a:rPr>
              <a:t>La valorizzazione delle infezioni mediante stima delle </a:t>
            </a:r>
            <a:r>
              <a:rPr lang="it-IT" sz="2400" b="1" dirty="0">
                <a:solidFill>
                  <a:schemeClr val="bg1"/>
                </a:solidFill>
              </a:rPr>
              <a:t>giornate aggiuntive</a:t>
            </a:r>
            <a:r>
              <a:rPr lang="it-IT" sz="2400" dirty="0">
                <a:solidFill>
                  <a:schemeClr val="bg1"/>
                </a:solidFill>
              </a:rPr>
              <a:t> per singolo DRG ha comportato una stima media annua </a:t>
            </a:r>
            <a:r>
              <a:rPr lang="it-IT" sz="2400" dirty="0" smtClean="0">
                <a:solidFill>
                  <a:schemeClr val="bg1"/>
                </a:solidFill>
              </a:rPr>
              <a:t>pari a </a:t>
            </a:r>
            <a:r>
              <a:rPr lang="it-IT" sz="2400" b="1" dirty="0" smtClean="0">
                <a:solidFill>
                  <a:schemeClr val="bg1"/>
                </a:solidFill>
              </a:rPr>
              <a:t>€ </a:t>
            </a:r>
            <a:r>
              <a:rPr lang="it-IT" sz="2400" b="1" dirty="0" smtClean="0">
                <a:solidFill>
                  <a:schemeClr val="bg1"/>
                </a:solidFill>
              </a:rPr>
              <a:t>600 </a:t>
            </a:r>
            <a:r>
              <a:rPr lang="it-IT" sz="2400" b="1" dirty="0">
                <a:solidFill>
                  <a:schemeClr val="bg1"/>
                </a:solidFill>
              </a:rPr>
              <a:t>milioni </a:t>
            </a:r>
            <a:r>
              <a:rPr lang="it-IT" sz="2400" dirty="0">
                <a:solidFill>
                  <a:schemeClr val="bg1"/>
                </a:solidFill>
              </a:rPr>
              <a:t>(considerando il costo per giornata di degenza pari a € 800</a:t>
            </a:r>
            <a:r>
              <a:rPr lang="it-IT" sz="2400" dirty="0" smtClean="0">
                <a:solidFill>
                  <a:schemeClr val="bg1"/>
                </a:solidFill>
              </a:rPr>
              <a:t>).</a:t>
            </a:r>
            <a:endParaRPr lang="it-IT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656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it-IT" b="1" dirty="0">
                <a:solidFill>
                  <a:srgbClr val="FFFF00"/>
                </a:solidFill>
              </a:rPr>
              <a:t>Conclusioni (2)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56762" y="821025"/>
            <a:ext cx="9036000" cy="517064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it-IT" sz="2400" dirty="0">
                <a:solidFill>
                  <a:schemeClr val="bg1"/>
                </a:solidFill>
              </a:rPr>
              <a:t>Il focus su 6 interventi selezionati da KOL ha:</a:t>
            </a:r>
          </a:p>
          <a:p>
            <a:pPr marL="457200" indent="-457200" algn="just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bg1"/>
                </a:solidFill>
              </a:rPr>
              <a:t>evidenziato una prevalenza di </a:t>
            </a:r>
            <a:r>
              <a:rPr lang="it-IT" sz="2400" b="1" dirty="0">
                <a:solidFill>
                  <a:schemeClr val="bg1"/>
                </a:solidFill>
              </a:rPr>
              <a:t>3 casi di infezioni post-operatoria ogni 1.000 </a:t>
            </a:r>
            <a:r>
              <a:rPr lang="it-IT" sz="2400" dirty="0">
                <a:solidFill>
                  <a:schemeClr val="bg1"/>
                </a:solidFill>
              </a:rPr>
              <a:t>interventi selezionati</a:t>
            </a:r>
          </a:p>
          <a:p>
            <a:pPr algn="just">
              <a:lnSpc>
                <a:spcPct val="125000"/>
              </a:lnSpc>
            </a:pPr>
            <a:endParaRPr lang="it-IT" sz="2400" dirty="0">
              <a:solidFill>
                <a:schemeClr val="bg1"/>
              </a:solidFill>
            </a:endParaRPr>
          </a:p>
          <a:p>
            <a:pPr marL="457200" indent="-457200" algn="just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bg1"/>
                </a:solidFill>
              </a:rPr>
              <a:t>evidenziato un </a:t>
            </a:r>
            <a:r>
              <a:rPr lang="it-IT" sz="2400" b="1" dirty="0">
                <a:solidFill>
                  <a:schemeClr val="bg1"/>
                </a:solidFill>
              </a:rPr>
              <a:t>aumento della durata di degenza pari in media a 12 giornate </a:t>
            </a:r>
            <a:r>
              <a:rPr lang="it-IT" sz="2400" dirty="0">
                <a:solidFill>
                  <a:schemeClr val="bg1"/>
                </a:solidFill>
              </a:rPr>
              <a:t>(</a:t>
            </a:r>
            <a:r>
              <a:rPr lang="it-IT" sz="2400" dirty="0" err="1">
                <a:solidFill>
                  <a:schemeClr val="bg1"/>
                </a:solidFill>
              </a:rPr>
              <a:t>range</a:t>
            </a:r>
            <a:r>
              <a:rPr lang="it-IT" sz="2400" dirty="0">
                <a:solidFill>
                  <a:schemeClr val="bg1"/>
                </a:solidFill>
              </a:rPr>
              <a:t> 6 - 16)</a:t>
            </a:r>
          </a:p>
          <a:p>
            <a:pPr algn="just">
              <a:lnSpc>
                <a:spcPct val="125000"/>
              </a:lnSpc>
            </a:pPr>
            <a:endParaRPr lang="it-IT" sz="2400" dirty="0">
              <a:solidFill>
                <a:schemeClr val="bg1"/>
              </a:solidFill>
            </a:endParaRPr>
          </a:p>
          <a:p>
            <a:pPr marL="457200" indent="-457200" algn="just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bg1"/>
                </a:solidFill>
              </a:rPr>
              <a:t>stimato un incremento del costo medio per singolo ricovero </a:t>
            </a:r>
            <a:r>
              <a:rPr lang="it-IT" sz="2400" dirty="0" smtClean="0">
                <a:solidFill>
                  <a:schemeClr val="bg1"/>
                </a:solidFill>
              </a:rPr>
              <a:t>pari a</a:t>
            </a:r>
            <a:r>
              <a:rPr lang="it-IT" sz="2400" b="1" dirty="0" smtClean="0">
                <a:solidFill>
                  <a:schemeClr val="bg1"/>
                </a:solidFill>
              </a:rPr>
              <a:t> </a:t>
            </a:r>
            <a:r>
              <a:rPr lang="it-IT" sz="2400" b="1" dirty="0">
                <a:solidFill>
                  <a:schemeClr val="bg1"/>
                </a:solidFill>
              </a:rPr>
              <a:t>€ 9.000</a:t>
            </a:r>
          </a:p>
          <a:p>
            <a:pPr marL="457200" indent="-457200" algn="just">
              <a:lnSpc>
                <a:spcPct val="125000"/>
              </a:lnSpc>
              <a:buFont typeface="Arial" panose="020B0604020202020204" pitchFamily="34" charset="0"/>
              <a:buChar char="•"/>
            </a:pPr>
            <a:endParaRPr lang="it-IT" sz="2400" b="1" dirty="0">
              <a:solidFill>
                <a:schemeClr val="bg1"/>
              </a:solidFill>
            </a:endParaRPr>
          </a:p>
          <a:p>
            <a:pPr marL="457200" indent="-457200" algn="just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chemeClr val="bg1"/>
                </a:solidFill>
              </a:rPr>
              <a:t>evidenziato un </a:t>
            </a:r>
            <a:r>
              <a:rPr lang="it-IT" sz="2400" dirty="0" smtClean="0">
                <a:solidFill>
                  <a:schemeClr val="bg1"/>
                </a:solidFill>
              </a:rPr>
              <a:t>rischio </a:t>
            </a:r>
            <a:r>
              <a:rPr lang="it-IT" sz="2400" dirty="0">
                <a:solidFill>
                  <a:schemeClr val="bg1"/>
                </a:solidFill>
              </a:rPr>
              <a:t>di </a:t>
            </a:r>
            <a:r>
              <a:rPr lang="it-IT" sz="2400" dirty="0" smtClean="0">
                <a:solidFill>
                  <a:schemeClr val="bg1"/>
                </a:solidFill>
              </a:rPr>
              <a:t>mortalità in caso di infezione di </a:t>
            </a:r>
            <a:r>
              <a:rPr lang="it-IT" sz="2400" b="1" dirty="0" smtClean="0">
                <a:solidFill>
                  <a:schemeClr val="bg1"/>
                </a:solidFill>
              </a:rPr>
              <a:t>3 volte superiore</a:t>
            </a:r>
            <a:endParaRPr lang="it-IT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527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it-IT" b="1" dirty="0">
                <a:solidFill>
                  <a:srgbClr val="FFFF00"/>
                </a:solidFill>
              </a:rPr>
              <a:t>Conclusioni (3)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73720" y="1340768"/>
            <a:ext cx="9036000" cy="305468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it-IT" sz="2200" dirty="0">
                <a:solidFill>
                  <a:schemeClr val="bg1"/>
                </a:solidFill>
              </a:rPr>
              <a:t>Il focus sulle infezioni del tratto urinario (</a:t>
            </a:r>
            <a:r>
              <a:rPr lang="it-IT" sz="2200" dirty="0" err="1">
                <a:solidFill>
                  <a:schemeClr val="bg1"/>
                </a:solidFill>
              </a:rPr>
              <a:t>UTIs</a:t>
            </a:r>
            <a:r>
              <a:rPr lang="it-IT" sz="2200" dirty="0">
                <a:solidFill>
                  <a:schemeClr val="bg1"/>
                </a:solidFill>
              </a:rPr>
              <a:t>) ha:</a:t>
            </a:r>
          </a:p>
          <a:p>
            <a:pPr marL="457200" indent="-457200" algn="just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chemeClr val="bg1"/>
                </a:solidFill>
              </a:rPr>
              <a:t>stimato una percentuale di ricoveri con UTI a seguito di procedura urogenitale pari al 7,0% nell'intero periodo di studio (2010-2014);</a:t>
            </a:r>
          </a:p>
          <a:p>
            <a:pPr marL="457200" indent="-457200" algn="just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it-IT" sz="2200" b="1" dirty="0">
                <a:solidFill>
                  <a:schemeClr val="bg1"/>
                </a:solidFill>
              </a:rPr>
              <a:t>un incremento della mortalità intraospedaliera </a:t>
            </a:r>
            <a:r>
              <a:rPr lang="it-IT" sz="2200" dirty="0" smtClean="0">
                <a:solidFill>
                  <a:schemeClr val="bg1"/>
                </a:solidFill>
              </a:rPr>
              <a:t>evidenzia in </a:t>
            </a:r>
            <a:r>
              <a:rPr lang="it-IT" sz="2200" dirty="0">
                <a:solidFill>
                  <a:schemeClr val="bg1"/>
                </a:solidFill>
              </a:rPr>
              <a:t>presenza di </a:t>
            </a:r>
            <a:r>
              <a:rPr lang="it-IT" sz="2200" dirty="0" smtClean="0">
                <a:solidFill>
                  <a:schemeClr val="bg1"/>
                </a:solidFill>
              </a:rPr>
              <a:t>UTI</a:t>
            </a:r>
            <a:endParaRPr lang="it-IT" sz="2200" b="1" dirty="0">
              <a:solidFill>
                <a:schemeClr val="bg1"/>
              </a:solidFill>
            </a:endParaRPr>
          </a:p>
          <a:p>
            <a:pPr marL="457200" indent="-457200" algn="just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chemeClr val="bg1"/>
                </a:solidFill>
              </a:rPr>
              <a:t>evidenziato che la presenza di UTI genera un </a:t>
            </a:r>
            <a:r>
              <a:rPr lang="it-IT" sz="2200" b="1" dirty="0">
                <a:solidFill>
                  <a:schemeClr val="bg1"/>
                </a:solidFill>
              </a:rPr>
              <a:t>incremento della durata di degenza in media pari a 4 </a:t>
            </a:r>
            <a:r>
              <a:rPr lang="it-IT" sz="2200" b="1" dirty="0" smtClean="0">
                <a:solidFill>
                  <a:schemeClr val="bg1"/>
                </a:solidFill>
              </a:rPr>
              <a:t>giornate</a:t>
            </a:r>
            <a:endParaRPr lang="it-IT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62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10E1-17B9-4A48-AC36-D81D3927040D}" type="slidenum">
              <a:rPr lang="en-US" smtClean="0"/>
              <a:t>36</a:t>
            </a:fld>
            <a:endParaRPr lang="en-US"/>
          </a:p>
        </p:txBody>
      </p:sp>
      <p:sp>
        <p:nvSpPr>
          <p:cNvPr id="6" name="Titol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Grazie!</a:t>
            </a:r>
            <a:endParaRPr lang="en-US" dirty="0"/>
          </a:p>
        </p:txBody>
      </p:sp>
      <p:sp>
        <p:nvSpPr>
          <p:cNvPr id="8" name="Rettangolo 7"/>
          <p:cNvSpPr/>
          <p:nvPr/>
        </p:nvSpPr>
        <p:spPr>
          <a:xfrm>
            <a:off x="1225026" y="5563969"/>
            <a:ext cx="6696744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it-IT">
                <a:solidFill>
                  <a:srgbClr val="FFFFFF"/>
                </a:solidFill>
                <a:hlinkClick r:id="rId2"/>
              </a:rPr>
              <a:t>f,mennini@uniroma2,it</a:t>
            </a:r>
            <a:r>
              <a:rPr lang="it-IT" dirty="0">
                <a:solidFill>
                  <a:srgbClr val="FFFFFF"/>
                </a:solidFill>
                <a:hlinkClick r:id="rId2"/>
              </a:rPr>
              <a:t>;</a:t>
            </a:r>
          </a:p>
          <a:p>
            <a:pPr algn="ctr"/>
            <a:r>
              <a:rPr lang="it-IT" dirty="0">
                <a:solidFill>
                  <a:srgbClr val="FFFFFF"/>
                </a:solidFill>
              </a:rPr>
              <a:t>Web: </a:t>
            </a:r>
            <a:r>
              <a:rPr lang="it-IT" u="sng" dirty="0">
                <a:solidFill>
                  <a:srgbClr val="FFFFFF"/>
                </a:solidFill>
                <a:hlinkClick r:id="rId3"/>
              </a:rPr>
              <a:t>http</a:t>
            </a:r>
            <a:r>
              <a:rPr lang="it-IT" u="sng">
                <a:solidFill>
                  <a:srgbClr val="FFFFFF"/>
                </a:solidFill>
                <a:hlinkClick r:id="rId3"/>
              </a:rPr>
              <a:t>://www,ceistorvergata,it/area,asp</a:t>
            </a:r>
            <a:r>
              <a:rPr lang="it-IT" u="sng" dirty="0">
                <a:solidFill>
                  <a:srgbClr val="FFFFFF"/>
                </a:solidFill>
                <a:hlinkClick r:id="rId3"/>
              </a:rPr>
              <a:t>?a=626</a:t>
            </a:r>
            <a:r>
              <a:rPr lang="it-IT" dirty="0">
                <a:solidFill>
                  <a:srgbClr val="FFFFFF"/>
                </a:solidFill>
              </a:rPr>
              <a:t> 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146304" y="1975627"/>
            <a:ext cx="8854188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500" b="1">
                <a:latin typeface="Times New Roman" charset="0"/>
                <a:ea typeface="Times New Roman" charset="0"/>
                <a:cs typeface="Times New Roman" charset="0"/>
              </a:rPr>
              <a:t>Prof. </a:t>
            </a:r>
            <a:r>
              <a:rPr lang="it-IT" sz="1500" b="1" dirty="0">
                <a:latin typeface="Times New Roman" charset="0"/>
                <a:ea typeface="Times New Roman" charset="0"/>
                <a:cs typeface="Times New Roman" charset="0"/>
              </a:rPr>
              <a:t>F S Mennini</a:t>
            </a:r>
          </a:p>
          <a:p>
            <a:pPr algn="ctr"/>
            <a:endParaRPr lang="it-IT" sz="1500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it-IT" sz="105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Research Director, </a:t>
            </a:r>
            <a:r>
              <a:rPr lang="it-IT" sz="1050" dirty="0" err="1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Economic</a:t>
            </a:r>
            <a:r>
              <a:rPr lang="it-IT" sz="105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Evaluation and HTA (EEHTA)</a:t>
            </a:r>
          </a:p>
          <a:p>
            <a:pPr algn="ctr"/>
            <a:r>
              <a:rPr lang="it-IT" sz="105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CEIS, </a:t>
            </a:r>
            <a:r>
              <a:rPr lang="it-IT" sz="105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Faculty </a:t>
            </a:r>
            <a:r>
              <a:rPr lang="it-IT" sz="105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of Economics, </a:t>
            </a:r>
            <a:r>
              <a:rPr lang="it-IT" sz="1050" dirty="0" err="1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University</a:t>
            </a:r>
            <a:r>
              <a:rPr lang="it-IT" sz="105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of Rome «Tor Vergata»</a:t>
            </a:r>
          </a:p>
          <a:p>
            <a:pPr algn="ctr"/>
            <a:r>
              <a:rPr lang="it-IT" sz="105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Institute of Leadership and Management </a:t>
            </a:r>
            <a:r>
              <a:rPr lang="it-IT" sz="105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in Health, Kingston University, London, </a:t>
            </a:r>
            <a:r>
              <a:rPr lang="it-IT" sz="105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UK</a:t>
            </a:r>
          </a:p>
          <a:p>
            <a:pPr algn="ctr"/>
            <a:r>
              <a:rPr lang="it-IT" sz="105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Presidente Nominato, </a:t>
            </a:r>
            <a:r>
              <a:rPr lang="it-IT" sz="1050" dirty="0" err="1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SiHTA</a:t>
            </a:r>
            <a:endParaRPr lang="it-IT" sz="1050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  <a:p>
            <a:pPr algn="ctr"/>
            <a:r>
              <a:rPr lang="it-IT" sz="1050" err="1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Past</a:t>
            </a:r>
            <a:r>
              <a:rPr lang="it-IT" sz="105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President, </a:t>
            </a:r>
            <a:r>
              <a:rPr lang="it-IT" sz="105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ISPOR </a:t>
            </a:r>
            <a:r>
              <a:rPr lang="it-IT" sz="1050" dirty="0" err="1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Italy</a:t>
            </a:r>
            <a:r>
              <a:rPr lang="it-IT" sz="1050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 Rome </a:t>
            </a:r>
            <a:r>
              <a:rPr lang="it-IT" sz="1050" dirty="0" err="1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Chapter</a:t>
            </a:r>
            <a:endParaRPr lang="it-IT" sz="1050" dirty="0">
              <a:solidFill>
                <a:srgbClr val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979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it-IT" b="1" dirty="0">
                <a:solidFill>
                  <a:srgbClr val="FFFF00"/>
                </a:solidFill>
              </a:rPr>
              <a:t>Background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10E1-17B9-4A48-AC36-D81D3927040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asellaDiTesto 4"/>
          <p:cNvSpPr txBox="1"/>
          <p:nvPr/>
        </p:nvSpPr>
        <p:spPr>
          <a:xfrm>
            <a:off x="179512" y="887660"/>
            <a:ext cx="8784976" cy="541686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800" dirty="0">
                <a:solidFill>
                  <a:schemeClr val="bg1"/>
                </a:solidFill>
              </a:rPr>
              <a:t>In Italia non esiste un sistema di sorveglianza stabile delle </a:t>
            </a:r>
            <a:r>
              <a:rPr lang="it-IT" sz="2800">
                <a:solidFill>
                  <a:schemeClr val="bg1"/>
                </a:solidFill>
              </a:rPr>
              <a:t>infezioni ospedaliere, </a:t>
            </a:r>
            <a:r>
              <a:rPr lang="it-IT" sz="2800" dirty="0">
                <a:solidFill>
                  <a:schemeClr val="bg1"/>
                </a:solidFill>
              </a:rPr>
              <a:t>ma sono stati condotti numerosi studi multicentrici </a:t>
            </a:r>
            <a:r>
              <a:rPr lang="it-IT" sz="2800">
                <a:solidFill>
                  <a:schemeClr val="bg1"/>
                </a:solidFill>
              </a:rPr>
              <a:t>di prevalenza, </a:t>
            </a:r>
            <a:r>
              <a:rPr lang="it-IT" sz="2800" dirty="0">
                <a:solidFill>
                  <a:schemeClr val="bg1"/>
                </a:solidFill>
              </a:rPr>
              <a:t>sulla base dei quali si stima che: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chemeClr val="bg1"/>
                </a:solidFill>
              </a:rPr>
              <a:t>il 5-8% dei pazienti ricoverati contrae un’infezione ospedaliera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800">
                <a:solidFill>
                  <a:schemeClr val="bg1"/>
                </a:solidFill>
              </a:rPr>
              <a:t>ogni anno, quindi, </a:t>
            </a:r>
            <a:r>
              <a:rPr lang="it-IT" sz="2800" dirty="0">
                <a:solidFill>
                  <a:schemeClr val="bg1"/>
                </a:solidFill>
              </a:rPr>
              <a:t>si verificano in Italia 450-700 mila infezioni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800">
                <a:solidFill>
                  <a:schemeClr val="bg1"/>
                </a:solidFill>
              </a:rPr>
              <a:t>di queste, </a:t>
            </a:r>
            <a:r>
              <a:rPr lang="it-IT" sz="2800" dirty="0">
                <a:solidFill>
                  <a:schemeClr val="bg1"/>
                </a:solidFill>
              </a:rPr>
              <a:t>circa il 30% sono potenzialmente prevenibili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chemeClr val="bg1"/>
                </a:solidFill>
              </a:rPr>
              <a:t>nell’1% dei casi sono direttamente causa del decesso</a:t>
            </a:r>
          </a:p>
          <a:p>
            <a:pPr algn="r">
              <a:lnSpc>
                <a:spcPct val="150000"/>
              </a:lnSpc>
              <a:spcBef>
                <a:spcPts val="1200"/>
              </a:spcBef>
            </a:pPr>
            <a:r>
              <a:rPr lang="it-IT" sz="2800" i="1" dirty="0">
                <a:solidFill>
                  <a:schemeClr val="bg1"/>
                </a:solidFill>
              </a:rPr>
              <a:t>Epicentro 2013</a:t>
            </a:r>
          </a:p>
        </p:txBody>
      </p:sp>
    </p:spTree>
    <p:extLst>
      <p:ext uri="{BB962C8B-B14F-4D97-AF65-F5344CB8AC3E}">
        <p14:creationId xmlns:p14="http://schemas.microsoft.com/office/powerpoint/2010/main" val="125778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it-IT" b="1" dirty="0">
                <a:solidFill>
                  <a:srgbClr val="FFFF00"/>
                </a:solidFill>
              </a:rPr>
              <a:t>Obiettivo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10E1-17B9-4A48-AC36-D81D3927040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asellaDiTesto 4"/>
          <p:cNvSpPr txBox="1"/>
          <p:nvPr/>
        </p:nvSpPr>
        <p:spPr>
          <a:xfrm>
            <a:off x="179512" y="1755465"/>
            <a:ext cx="8784976" cy="2585323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3600" dirty="0">
                <a:solidFill>
                  <a:schemeClr val="bg1"/>
                </a:solidFill>
              </a:rPr>
              <a:t>Stimare l’impatto economico delle infezioni correlate all’assistenza (ICA) </a:t>
            </a:r>
            <a:r>
              <a:rPr lang="it-IT" sz="3600">
                <a:solidFill>
                  <a:schemeClr val="bg1"/>
                </a:solidFill>
              </a:rPr>
              <a:t>in Italia, </a:t>
            </a:r>
            <a:r>
              <a:rPr lang="it-IT" sz="3600" dirty="0">
                <a:solidFill>
                  <a:schemeClr val="bg1"/>
                </a:solidFill>
              </a:rPr>
              <a:t>in termini di costi per </a:t>
            </a:r>
            <a:r>
              <a:rPr lang="it-IT" sz="3600">
                <a:solidFill>
                  <a:schemeClr val="bg1"/>
                </a:solidFill>
              </a:rPr>
              <a:t>il SSN, </a:t>
            </a:r>
            <a:r>
              <a:rPr lang="it-IT" sz="3600" dirty="0">
                <a:solidFill>
                  <a:schemeClr val="bg1"/>
                </a:solidFill>
              </a:rPr>
              <a:t>utilizzando </a:t>
            </a:r>
            <a:r>
              <a:rPr lang="it-IT" sz="3600" i="1" dirty="0" err="1">
                <a:solidFill>
                  <a:schemeClr val="bg1"/>
                </a:solidFill>
              </a:rPr>
              <a:t>real</a:t>
            </a:r>
            <a:r>
              <a:rPr lang="it-IT" sz="3600" i="1" dirty="0">
                <a:solidFill>
                  <a:schemeClr val="bg1"/>
                </a:solidFill>
              </a:rPr>
              <a:t> world data </a:t>
            </a:r>
            <a:r>
              <a:rPr lang="it-IT" sz="3600" dirty="0">
                <a:solidFill>
                  <a:schemeClr val="bg1"/>
                </a:solidFill>
              </a:rPr>
              <a:t>nazionali</a:t>
            </a:r>
            <a:endParaRPr lang="it-IT" sz="36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499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it-IT" b="1" dirty="0">
                <a:solidFill>
                  <a:srgbClr val="FFFF00"/>
                </a:solidFill>
              </a:rPr>
              <a:t>Fonte dei dati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10E1-17B9-4A48-AC36-D81D3927040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CasellaDiTesto 4"/>
          <p:cNvSpPr txBox="1"/>
          <p:nvPr/>
        </p:nvSpPr>
        <p:spPr>
          <a:xfrm>
            <a:off x="179512" y="1651591"/>
            <a:ext cx="8784976" cy="2308324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3200" dirty="0">
                <a:solidFill>
                  <a:schemeClr val="bg1"/>
                </a:solidFill>
              </a:rPr>
              <a:t>Scheda di Dimissione Ospedaliera (SDO)</a:t>
            </a:r>
          </a:p>
          <a:p>
            <a:pPr lvl="1" algn="just">
              <a:lnSpc>
                <a:spcPct val="150000"/>
              </a:lnSpc>
            </a:pPr>
            <a:r>
              <a:rPr lang="it-IT" sz="3200" i="1" dirty="0">
                <a:solidFill>
                  <a:schemeClr val="bg1"/>
                </a:solidFill>
              </a:rPr>
              <a:t>Italia </a:t>
            </a:r>
            <a:r>
              <a:rPr lang="it-IT" sz="3200" i="1" dirty="0" smtClean="0">
                <a:solidFill>
                  <a:schemeClr val="bg1"/>
                </a:solidFill>
              </a:rPr>
              <a:t>2006-2018</a:t>
            </a:r>
            <a:endParaRPr lang="it-IT" sz="3200" i="1" dirty="0">
              <a:solidFill>
                <a:schemeClr val="bg1"/>
              </a:solidFill>
            </a:endParaRPr>
          </a:p>
          <a:p>
            <a:pPr lvl="1" algn="just">
              <a:lnSpc>
                <a:spcPct val="150000"/>
              </a:lnSpc>
            </a:pP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42456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it-IT" b="1" dirty="0">
                <a:solidFill>
                  <a:srgbClr val="FFFF00"/>
                </a:solidFill>
              </a:rPr>
              <a:t>Metodi – Selezione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10E1-17B9-4A48-AC36-D81D3927040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CasellaDiTesto 4"/>
          <p:cNvSpPr txBox="1"/>
          <p:nvPr/>
        </p:nvSpPr>
        <p:spPr>
          <a:xfrm>
            <a:off x="179512" y="2090172"/>
            <a:ext cx="8784976" cy="267765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800" dirty="0">
                <a:solidFill>
                  <a:schemeClr val="bg1"/>
                </a:solidFill>
              </a:rPr>
              <a:t>Sono stati selezionati tutti i ricoveri </a:t>
            </a:r>
            <a:r>
              <a:rPr lang="it-IT" sz="2800" b="1" dirty="0">
                <a:solidFill>
                  <a:schemeClr val="bg1"/>
                </a:solidFill>
              </a:rPr>
              <a:t>acuti</a:t>
            </a:r>
            <a:r>
              <a:rPr lang="it-IT" sz="2800" dirty="0">
                <a:solidFill>
                  <a:schemeClr val="bg1"/>
                </a:solidFill>
              </a:rPr>
              <a:t>, in </a:t>
            </a:r>
            <a:r>
              <a:rPr lang="it-IT" sz="2800" b="1" dirty="0">
                <a:solidFill>
                  <a:schemeClr val="bg1"/>
                </a:solidFill>
              </a:rPr>
              <a:t>regime ordinario</a:t>
            </a:r>
            <a:r>
              <a:rPr lang="it-IT" sz="2800" dirty="0">
                <a:solidFill>
                  <a:schemeClr val="bg1"/>
                </a:solidFill>
              </a:rPr>
              <a:t>, che presentavano in diagnosi principale </a:t>
            </a:r>
            <a:r>
              <a:rPr lang="it-IT" sz="2800" b="1" dirty="0">
                <a:solidFill>
                  <a:schemeClr val="bg1"/>
                </a:solidFill>
              </a:rPr>
              <a:t>o</a:t>
            </a:r>
            <a:r>
              <a:rPr lang="it-IT" sz="2800" dirty="0">
                <a:solidFill>
                  <a:schemeClr val="bg1"/>
                </a:solidFill>
              </a:rPr>
              <a:t> secondaria uno dei codici ICD9CM individuati, con data di dimissione compresa tra il </a:t>
            </a:r>
          </a:p>
          <a:p>
            <a:pPr algn="just">
              <a:lnSpc>
                <a:spcPct val="150000"/>
              </a:lnSpc>
            </a:pPr>
            <a:r>
              <a:rPr lang="it-IT" sz="2800" dirty="0">
                <a:solidFill>
                  <a:schemeClr val="bg1"/>
                </a:solidFill>
              </a:rPr>
              <a:t>1 gennaio 2006 ed il 31 dicembre </a:t>
            </a:r>
            <a:r>
              <a:rPr lang="it-IT" sz="2800" dirty="0" smtClean="0">
                <a:solidFill>
                  <a:schemeClr val="bg1"/>
                </a:solidFill>
              </a:rPr>
              <a:t>2018</a:t>
            </a:r>
            <a:endParaRPr lang="it-IT" sz="2800" baseline="30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6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10E1-17B9-4A48-AC36-D81D3927040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6769100" cy="561975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FF00"/>
                </a:solidFill>
              </a:rPr>
              <a:t>Metodi – Selezione 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46305" y="1052736"/>
            <a:ext cx="8530151" cy="5632311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it-IT" sz="2800" dirty="0">
                <a:solidFill>
                  <a:schemeClr val="bg1"/>
                </a:solidFill>
              </a:rPr>
              <a:t>Le infezioni ospedaliere sono state individuate mediante i codici ICD9CM di diagnosi relativi a: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800" i="1" dirty="0">
                <a:solidFill>
                  <a:schemeClr val="bg1"/>
                </a:solidFill>
              </a:rPr>
              <a:t>Escherichia coli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800" i="1" dirty="0" err="1">
                <a:solidFill>
                  <a:schemeClr val="bg1"/>
                </a:solidFill>
              </a:rPr>
              <a:t>Staphylococcus</a:t>
            </a:r>
            <a:r>
              <a:rPr lang="it-IT" sz="2800" i="1" dirty="0">
                <a:solidFill>
                  <a:schemeClr val="bg1"/>
                </a:solidFill>
              </a:rPr>
              <a:t> </a:t>
            </a:r>
            <a:r>
              <a:rPr lang="it-IT" sz="2800" i="1" dirty="0" err="1">
                <a:solidFill>
                  <a:schemeClr val="bg1"/>
                </a:solidFill>
              </a:rPr>
              <a:t>aureus</a:t>
            </a:r>
            <a:endParaRPr lang="it-IT" sz="2800" i="1" dirty="0">
              <a:solidFill>
                <a:schemeClr val="bg1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800" i="1" dirty="0" err="1">
                <a:solidFill>
                  <a:schemeClr val="bg1"/>
                </a:solidFill>
              </a:rPr>
              <a:t>Klebsiella</a:t>
            </a:r>
            <a:r>
              <a:rPr lang="it-IT" sz="2800" i="1" dirty="0">
                <a:solidFill>
                  <a:schemeClr val="bg1"/>
                </a:solidFill>
              </a:rPr>
              <a:t> </a:t>
            </a:r>
            <a:r>
              <a:rPr lang="it-IT" sz="2800" i="1" dirty="0" err="1" smtClean="0">
                <a:solidFill>
                  <a:schemeClr val="bg1"/>
                </a:solidFill>
              </a:rPr>
              <a:t>spp</a:t>
            </a:r>
            <a:endParaRPr lang="it-IT" sz="2800" i="1" dirty="0" smtClean="0">
              <a:solidFill>
                <a:schemeClr val="bg1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800" i="1" dirty="0">
                <a:solidFill>
                  <a:schemeClr val="bg1"/>
                </a:solidFill>
              </a:rPr>
              <a:t>Infezione intestinale da </a:t>
            </a:r>
            <a:r>
              <a:rPr lang="it-IT" sz="2800" i="1" dirty="0" err="1">
                <a:solidFill>
                  <a:schemeClr val="bg1"/>
                </a:solidFill>
              </a:rPr>
              <a:t>Clostridium</a:t>
            </a:r>
            <a:r>
              <a:rPr lang="it-IT" sz="2800" i="1" dirty="0">
                <a:solidFill>
                  <a:schemeClr val="bg1"/>
                </a:solidFill>
              </a:rPr>
              <a:t> difficile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800" i="1" dirty="0">
                <a:solidFill>
                  <a:schemeClr val="bg1"/>
                </a:solidFill>
              </a:rPr>
              <a:t>Altro (infezione batterica non specificata, infezione intestinale, 		    meningite batterica, stenosi uretrale dovuta ad infezione)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it-IT" sz="2800" dirty="0">
                <a:solidFill>
                  <a:schemeClr val="bg1"/>
                </a:solidFill>
              </a:rPr>
              <a:t>Sia isolati sia in combinazione</a:t>
            </a:r>
          </a:p>
        </p:txBody>
      </p:sp>
    </p:spTree>
    <p:extLst>
      <p:ext uri="{BB962C8B-B14F-4D97-AF65-F5344CB8AC3E}">
        <p14:creationId xmlns:p14="http://schemas.microsoft.com/office/powerpoint/2010/main" val="347717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FF00"/>
                </a:solidFill>
              </a:rPr>
              <a:t>Metodi – Valorizzazione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F10E1-17B9-4A48-AC36-D81D3927040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asellaDiTesto 4"/>
          <p:cNvSpPr txBox="1"/>
          <p:nvPr/>
        </p:nvSpPr>
        <p:spPr>
          <a:xfrm>
            <a:off x="107504" y="1189201"/>
            <a:ext cx="8784976" cy="63094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it-IT" sz="2800" dirty="0">
                <a:solidFill>
                  <a:srgbClr val="FFFF00"/>
                </a:solidFill>
              </a:rPr>
              <a:t>La valorizzazione dell’insorgenza delle infezioni è stata effettuata </a:t>
            </a:r>
            <a:r>
              <a:rPr lang="it-IT" sz="2400" dirty="0">
                <a:solidFill>
                  <a:srgbClr val="FFFF00"/>
                </a:solidFill>
              </a:rPr>
              <a:t>: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07504" y="2276872"/>
            <a:ext cx="8784976" cy="224676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25000"/>
              </a:lnSpc>
              <a:spcAft>
                <a:spcPts val="600"/>
              </a:spcAft>
              <a:buFont typeface="Arial" charset="0"/>
              <a:buChar char="•"/>
            </a:pPr>
            <a:r>
              <a:rPr lang="it-IT" sz="2800" dirty="0">
                <a:solidFill>
                  <a:schemeClr val="bg1"/>
                </a:solidFill>
              </a:rPr>
              <a:t>Stimando il valore delle giornate di degenza </a:t>
            </a:r>
            <a:r>
              <a:rPr lang="it-IT" sz="2800" b="1" dirty="0">
                <a:solidFill>
                  <a:schemeClr val="bg1"/>
                </a:solidFill>
              </a:rPr>
              <a:t>aggiuntive</a:t>
            </a:r>
            <a:r>
              <a:rPr lang="it-IT" sz="2800" dirty="0">
                <a:solidFill>
                  <a:schemeClr val="bg1"/>
                </a:solidFill>
              </a:rPr>
              <a:t> imputabili alle infezioni confrontando la </a:t>
            </a:r>
            <a:r>
              <a:rPr lang="it-IT" sz="2800" b="1" dirty="0">
                <a:solidFill>
                  <a:schemeClr val="bg1"/>
                </a:solidFill>
              </a:rPr>
              <a:t>durata di </a:t>
            </a:r>
            <a:r>
              <a:rPr lang="it-IT" sz="2800" b="1">
                <a:solidFill>
                  <a:schemeClr val="bg1"/>
                </a:solidFill>
              </a:rPr>
              <a:t>degenza media</a:t>
            </a:r>
            <a:r>
              <a:rPr lang="it-IT" sz="2800">
                <a:solidFill>
                  <a:schemeClr val="bg1"/>
                </a:solidFill>
              </a:rPr>
              <a:t>, DRG specifica, </a:t>
            </a:r>
            <a:r>
              <a:rPr lang="it-IT" sz="2800" dirty="0">
                <a:solidFill>
                  <a:schemeClr val="bg1"/>
                </a:solidFill>
              </a:rPr>
              <a:t>dei ricoveri con e senza insorgenza </a:t>
            </a:r>
            <a:r>
              <a:rPr lang="it-IT" sz="2800">
                <a:solidFill>
                  <a:schemeClr val="bg1"/>
                </a:solidFill>
              </a:rPr>
              <a:t>di infezioni. </a:t>
            </a:r>
            <a:endParaRPr lang="it-IT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693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niverso">
  <a:themeElements>
    <a:clrScheme name="Univers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Univers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28973</TotalTime>
  <Words>2378</Words>
  <Application>Microsoft Macintosh PowerPoint</Application>
  <PresentationFormat>Presentazione su schermo (4:3)</PresentationFormat>
  <Paragraphs>576</Paragraphs>
  <Slides>36</Slides>
  <Notes>35</Notes>
  <HiddenSlides>1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36</vt:i4>
      </vt:variant>
    </vt:vector>
  </HeadingPairs>
  <TitlesOfParts>
    <vt:vector size="46" baseType="lpstr">
      <vt:lpstr>Calibri</vt:lpstr>
      <vt:lpstr>Calibri Light</vt:lpstr>
      <vt:lpstr>Franklin Gothic Book</vt:lpstr>
      <vt:lpstr>ＭＳ Ｐゴシック</vt:lpstr>
      <vt:lpstr>Perpetua</vt:lpstr>
      <vt:lpstr>Times New Roman</vt:lpstr>
      <vt:lpstr>Wingdings</vt:lpstr>
      <vt:lpstr>Wingdings 2</vt:lpstr>
      <vt:lpstr>Arial</vt:lpstr>
      <vt:lpstr>Universo</vt:lpstr>
      <vt:lpstr>L’impatto economico delle infezioni del sito chirurgico nelle operazioni sanitarie</vt:lpstr>
      <vt:lpstr>Background </vt:lpstr>
      <vt:lpstr>Background </vt:lpstr>
      <vt:lpstr>Background</vt:lpstr>
      <vt:lpstr>Obiettivo</vt:lpstr>
      <vt:lpstr>Fonte dei dati</vt:lpstr>
      <vt:lpstr>Metodi – Selezione </vt:lpstr>
      <vt:lpstr>Metodi – Selezione </vt:lpstr>
      <vt:lpstr>Metodi – Valorizzazione </vt:lpstr>
      <vt:lpstr>Risultati Prevalenza</vt:lpstr>
      <vt:lpstr>Ricoveri per acuti in regime ordinario con presenza di ICA.  Media annua. Italia 2006-2018</vt:lpstr>
      <vt:lpstr>Proporzione di ricoveri con presenza di ICA sul totale dei ricoveri acuti in regime ordinario. Valori per 1.000. Italia 2006-2018</vt:lpstr>
      <vt:lpstr>Risultati Valorizzazione</vt:lpstr>
      <vt:lpstr>Valorizzazione </vt:lpstr>
      <vt:lpstr>Valorizzazione</vt:lpstr>
      <vt:lpstr>Valorizzazione </vt:lpstr>
      <vt:lpstr>Valore dei ricoveri con presenza di infezioni.  Media annua. Italia 2006-2018 - Valori in milioni di €</vt:lpstr>
      <vt:lpstr>Risultati Outcome</vt:lpstr>
      <vt:lpstr>Metodi (1)</vt:lpstr>
      <vt:lpstr>Metodi (2)</vt:lpstr>
      <vt:lpstr>Numero di Interventi selezionati e prevalenza di infezioni post-operatorie Media annua. Italia 2006-2014</vt:lpstr>
      <vt:lpstr>Durata della degenza in presenza/assenza di infezioni post-operatorie Media annua. Italia 2006-2014</vt:lpstr>
      <vt:lpstr>Stima della spesa aggiuntiva dovuta a infezioni post-operatorie Valori per singolo ricovero. Media annua. Italia 2006-2014</vt:lpstr>
      <vt:lpstr>Mortalità intraospedaliera in presenza/assenza di infezioni post-operatorie Italia 2006-2014</vt:lpstr>
      <vt:lpstr>Infezioni del tratto urinario a seguito di procedure urogenitali</vt:lpstr>
      <vt:lpstr>Obiettivi</vt:lpstr>
      <vt:lpstr>Metodi – Selezione (1) </vt:lpstr>
      <vt:lpstr>Metodi – Selezione (2) </vt:lpstr>
      <vt:lpstr>Proporzione di ricoveri con UTIs. Italia 2010-2014</vt:lpstr>
      <vt:lpstr>Mortalità intraospedaliera in presenza/assenza di UTI.  Italia 2010-2014</vt:lpstr>
      <vt:lpstr>Durata della degenza in presenza/assenza di UTI e infezione post-operatoria. Italia 2010-2014</vt:lpstr>
      <vt:lpstr>Costo di ospedalizzazione in presenza/assenza di UTI e infezione post-operatoria. Italia 2010-2014</vt:lpstr>
      <vt:lpstr>Conclusioni (1)</vt:lpstr>
      <vt:lpstr>Conclusioni (2)</vt:lpstr>
      <vt:lpstr>Conclusioni (3)</vt:lpstr>
      <vt:lpstr>Grazie!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Andrea Marcellusi</dc:creator>
  <cp:lastModifiedBy>Utente di Microsoft Office</cp:lastModifiedBy>
  <cp:revision>1059</cp:revision>
  <cp:lastPrinted>2018-02-23T16:12:07Z</cp:lastPrinted>
  <dcterms:created xsi:type="dcterms:W3CDTF">2011-09-23T12:48:32Z</dcterms:created>
  <dcterms:modified xsi:type="dcterms:W3CDTF">2020-02-24T18:16:03Z</dcterms:modified>
</cp:coreProperties>
</file>