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81" r:id="rId5"/>
    <p:sldId id="402" r:id="rId6"/>
    <p:sldId id="382" r:id="rId7"/>
    <p:sldId id="383" r:id="rId8"/>
    <p:sldId id="399" r:id="rId9"/>
    <p:sldId id="400" r:id="rId10"/>
    <p:sldId id="403" r:id="rId11"/>
    <p:sldId id="401" r:id="rId12"/>
    <p:sldId id="384" r:id="rId13"/>
    <p:sldId id="385" r:id="rId14"/>
    <p:sldId id="387" r:id="rId15"/>
    <p:sldId id="386" r:id="rId16"/>
    <p:sldId id="388" r:id="rId17"/>
    <p:sldId id="389" r:id="rId18"/>
    <p:sldId id="393" r:id="rId19"/>
  </p:sldIdLst>
  <p:sldSz cx="9144000" cy="6858000" type="screen4x3"/>
  <p:notesSz cx="9926638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Lavori</c:v>
                </c:pt>
              </c:strCache>
            </c:strRef>
          </c:tx>
          <c:cat>
            <c:strRef>
              <c:f>Foglio1!$A$2:$A$4</c:f>
              <c:strCache>
                <c:ptCount val="1"/>
                <c:pt idx="0">
                  <c:v>Attività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Forniture</c:v>
                </c:pt>
              </c:strCache>
            </c:strRef>
          </c:tx>
          <c:cat>
            <c:strRef>
              <c:f>Foglio1!$A$2:$A$4</c:f>
              <c:strCache>
                <c:ptCount val="1"/>
                <c:pt idx="0">
                  <c:v>Attività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 formatCode="0%">
                  <c:v>0.85000000000000053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Divulgazione</c:v>
                </c:pt>
              </c:strCache>
            </c:strRef>
          </c:tx>
          <c:cat>
            <c:strRef>
              <c:f>Foglio1!$A$2:$A$4</c:f>
              <c:strCache>
                <c:ptCount val="1"/>
                <c:pt idx="0">
                  <c:v>Attività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 formatCode="0%">
                  <c:v>0.9</c:v>
                </c:pt>
              </c:numCache>
            </c:numRef>
          </c:val>
        </c:ser>
        <c:axId val="107857024"/>
        <c:axId val="107858560"/>
      </c:barChart>
      <c:catAx>
        <c:axId val="107857024"/>
        <c:scaling>
          <c:orientation val="minMax"/>
        </c:scaling>
        <c:axPos val="b"/>
        <c:tickLblPos val="nextTo"/>
        <c:crossAx val="107858560"/>
        <c:crosses val="autoZero"/>
        <c:auto val="1"/>
        <c:lblAlgn val="ctr"/>
        <c:lblOffset val="100"/>
      </c:catAx>
      <c:valAx>
        <c:axId val="107858560"/>
        <c:scaling>
          <c:orientation val="minMax"/>
        </c:scaling>
        <c:axPos val="l"/>
        <c:majorGridlines/>
        <c:numFmt formatCode="0%" sourceLinked="1"/>
        <c:tickLblPos val="nextTo"/>
        <c:crossAx val="1078570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DEDD6B-1219-40ED-9311-1D03F3C9968D}" type="datetimeFigureOut">
              <a:rPr lang="it-IT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230002-AED2-4A91-B517-9C019FB4CD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574705-9411-48E5-93D7-EDC0F0848D39}" type="datetimeFigureOut">
              <a:rPr lang="it-IT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8FDEF9-0D36-486F-8A65-DBC92BCDFC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A8FC0-1E65-430A-AF78-D3165DD354F4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363A-673A-43A4-8B3E-A908C9C772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F985-FEB4-4294-B9C0-96AA977AAFC4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9D9A-896D-483C-98D9-61A2BC5E7E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9A2A-9CE2-480D-ADAD-C598BA2BB8C1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20A8-8EC1-4C49-852C-E3A4061FA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BEB6-B123-4101-BAAC-06E607C83F15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6958-7818-4A21-A0DA-52EAB472CD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8FAC-B0D7-468F-BCC9-D4129AF0F54E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D880-4581-4C27-B19A-AA09AE6CD3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6EF2-861F-4031-B5EC-CF85AE13E73B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D625-6B4B-40D3-8364-1A7B5AF1E1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13D1-CAB8-4C74-8C3A-E871532989CA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F4553-C763-4A10-BF82-42352CE1EF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9D61-EF28-441B-9425-346582E79E49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CB6C-7624-42DA-A5A1-D397C8F90C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A197-4322-4F96-9191-DF5A1CC21784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F354-705C-4D8D-A9B4-AADDBC0F23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5DCC-3441-4848-A20A-9C5ABE3CD271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41FE-23A7-415B-BAFA-19D295F20E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956C-AD0B-46B5-B3BA-7CE8E1E6E740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5D78-9865-4CAE-9DD7-D13D4A98B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E88E7B-44B9-442C-9C7E-B0FC8B130BC1}" type="datetime1">
              <a:rPr lang="it-IT" smtClean="0"/>
              <a:pPr>
                <a:defRPr/>
              </a:pPr>
              <a:t>11/09/2015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4B1DF-85F0-4D92-B453-DA60ABC18F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2844" y="3000372"/>
            <a:ext cx="8786874" cy="31432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 smtClean="0">
              <a:solidFill>
                <a:srgbClr val="C00000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sz="2600" dirty="0" smtClean="0">
                <a:solidFill>
                  <a:schemeClr val="tx1"/>
                </a:solidFill>
              </a:rPr>
              <a:t>PSR 2007-2013 Misura 321 Tipologia G – DRD di Concessione n. 482 del 28/05/2010.</a:t>
            </a:r>
          </a:p>
          <a:p>
            <a:r>
              <a:rPr lang="it-IT" sz="2600" dirty="0" smtClean="0">
                <a:solidFill>
                  <a:schemeClr val="tx1"/>
                </a:solidFill>
              </a:rPr>
              <a:t>Beneficiario: ASL Benevento – Unità Complessa Centro Cure Primarie Valle Telesina.</a:t>
            </a:r>
          </a:p>
          <a:p>
            <a:r>
              <a:rPr lang="it-IT" sz="2600" dirty="0" smtClean="0">
                <a:solidFill>
                  <a:schemeClr val="tx1"/>
                </a:solidFill>
              </a:rPr>
              <a:t>Iniziativa: Unità complessa centro cure primarie della Valle Telesina.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C00000"/>
                </a:solidFill>
              </a:rPr>
              <a:t>L’esperienza dell’UCCP Valle Telesina nella riorganizzazione dell’assistenza primaria in Campania</a:t>
            </a:r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2600" b="1" dirty="0" smtClean="0">
                <a:solidFill>
                  <a:schemeClr val="tx1"/>
                </a:solidFill>
              </a:rPr>
              <a:t>12 settembre  2015</a:t>
            </a:r>
            <a:endParaRPr lang="it-IT" sz="2600" dirty="0" smtClean="0">
              <a:solidFill>
                <a:schemeClr val="tx1"/>
              </a:solidFill>
            </a:endParaRPr>
          </a:p>
          <a:p>
            <a:r>
              <a:rPr lang="it-IT" sz="2600" dirty="0" smtClean="0">
                <a:solidFill>
                  <a:schemeClr val="tx1"/>
                </a:solidFill>
              </a:rPr>
              <a:t>Auditorium Ordine dei Medici Chirurghi  ed Odontoiatri di Napoli – Via Riviera di </a:t>
            </a:r>
            <a:r>
              <a:rPr lang="it-IT" sz="2600" dirty="0" err="1" smtClean="0">
                <a:solidFill>
                  <a:schemeClr val="tx1"/>
                </a:solidFill>
              </a:rPr>
              <a:t>Chiaia</a:t>
            </a:r>
            <a:r>
              <a:rPr lang="it-IT" sz="2600" dirty="0" smtClean="0">
                <a:solidFill>
                  <a:schemeClr val="tx1"/>
                </a:solidFill>
              </a:rPr>
              <a:t> 9/c</a:t>
            </a:r>
          </a:p>
          <a:p>
            <a:r>
              <a:rPr lang="it-IT" sz="2600" dirty="0" smtClean="0">
                <a:solidFill>
                  <a:schemeClr val="tx1"/>
                </a:solidFill>
              </a:rPr>
              <a:t> NAPOLI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6700" b="1" dirty="0" smtClean="0">
                <a:solidFill>
                  <a:schemeClr val="accent6">
                    <a:lumMod val="75000"/>
                  </a:schemeClr>
                </a:solidFill>
              </a:rPr>
              <a:t>Il progetto finanziato UCCP Valle Telesina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100" b="1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100" b="1" dirty="0" smtClean="0">
                <a:solidFill>
                  <a:srgbClr val="C00000"/>
                </a:solidFill>
              </a:rPr>
              <a:t>						</a:t>
            </a:r>
            <a:r>
              <a:rPr lang="it-IT" sz="2500" dirty="0" smtClean="0">
                <a:solidFill>
                  <a:schemeClr val="tx1"/>
                </a:solidFill>
              </a:rPr>
              <a:t>Relatore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600" dirty="0" smtClean="0">
                <a:solidFill>
                  <a:schemeClr val="tx1"/>
                </a:solidFill>
              </a:rPr>
              <a:t>Napoli  12/09/2015					Responsabile progetto e dirigente UOC Tecnica ASL BN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600" dirty="0">
                <a:solidFill>
                  <a:schemeClr val="tx1"/>
                </a:solidFill>
              </a:rPr>
              <a:t>	</a:t>
            </a:r>
            <a:r>
              <a:rPr lang="it-IT" sz="2600" dirty="0" smtClean="0">
                <a:solidFill>
                  <a:schemeClr val="tx1"/>
                </a:solidFill>
              </a:rPr>
              <a:t>		              		                                                         (dott. ing. Roberto De Toma)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1642B-BAEC-4013-AECF-D8B2DDAB77F6}" type="slidenum">
              <a:rPr lang="it-IT"/>
              <a:pPr>
                <a:defRPr/>
              </a:pPr>
              <a:t>1</a:t>
            </a:fld>
            <a:endParaRPr lang="it-IT"/>
          </a:p>
        </p:txBody>
      </p:sp>
      <p:pic>
        <p:nvPicPr>
          <p:cNvPr id="13" name="Immagine 12" descr="ASL_BN1_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86425" y="0"/>
            <a:ext cx="3457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D:\Documenti\samnium\samnium\logo samniu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0"/>
            <a:ext cx="52369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6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Samnium Medica soc.coop.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600" b="0" i="0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Samnium Medica soc.coop.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285852" y="142852"/>
            <a:ext cx="3784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AZIENDA SANITARIA LOCALE BN</a:t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Benevento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6000768"/>
            <a:ext cx="9144000" cy="85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40" name="Picture 4" descr="C:\Users\De_toma\Desktop\Convegno del 6-6-2015\DSC_0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0174"/>
            <a:ext cx="9144000" cy="228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7 - Descrizione delle struttura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1800" dirty="0" smtClean="0"/>
              <a:t>La struttura è ubicata al piano terra dell’ex P.O. di Cerreto Sannita ed è composta dai seguenti ambienti per una superficie complessiva di circa mq. 500:</a:t>
            </a:r>
          </a:p>
          <a:p>
            <a:r>
              <a:rPr lang="it-IT" sz="1800" dirty="0" smtClean="0"/>
              <a:t>Segreteria – </a:t>
            </a:r>
            <a:r>
              <a:rPr lang="it-IT" sz="1800" dirty="0" err="1" smtClean="0"/>
              <a:t>front</a:t>
            </a:r>
            <a:r>
              <a:rPr lang="it-IT" sz="1800" dirty="0" smtClean="0"/>
              <a:t> office;</a:t>
            </a:r>
          </a:p>
          <a:p>
            <a:r>
              <a:rPr lang="it-IT" sz="1800" dirty="0" smtClean="0"/>
              <a:t>Area ludica bambini;</a:t>
            </a:r>
          </a:p>
          <a:p>
            <a:r>
              <a:rPr lang="it-IT" sz="1800" dirty="0" smtClean="0"/>
              <a:t>N. 5 studi medici;</a:t>
            </a:r>
          </a:p>
          <a:p>
            <a:r>
              <a:rPr lang="it-IT" sz="1800" dirty="0" smtClean="0"/>
              <a:t>N. 4 ambulatori;</a:t>
            </a:r>
          </a:p>
          <a:p>
            <a:r>
              <a:rPr lang="it-IT" sz="1800" dirty="0" smtClean="0"/>
              <a:t>Sala riunioni;</a:t>
            </a:r>
          </a:p>
          <a:p>
            <a:r>
              <a:rPr lang="it-IT" sz="1800" dirty="0" smtClean="0"/>
              <a:t>Connettivi e sala attesa;</a:t>
            </a:r>
          </a:p>
          <a:p>
            <a:r>
              <a:rPr lang="it-IT" sz="1800" dirty="0" smtClean="0"/>
              <a:t>Bagni</a:t>
            </a:r>
          </a:p>
          <a:p>
            <a:pPr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	8 - Stato di avanzamento dell’iniziativa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5" name="Picture 2" descr="C:\Users\De_toma\Desktop\Convegno del 6-6-2015\DSC_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1486785"/>
          </a:xfrm>
          <a:prstGeom prst="rect">
            <a:avLst/>
          </a:prstGeom>
          <a:noFill/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Iniziativa avviata il 15/05/2015</a:t>
            </a:r>
          </a:p>
          <a:p>
            <a:endParaRPr lang="it-IT" dirty="0"/>
          </a:p>
        </p:txBody>
      </p:sp>
      <p:graphicFrame>
        <p:nvGraphicFramePr>
          <p:cNvPr id="9" name="Grafico 8"/>
          <p:cNvGraphicFramePr/>
          <p:nvPr/>
        </p:nvGraphicFramePr>
        <p:xfrm>
          <a:off x="1428728" y="2428868"/>
          <a:ext cx="50006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9 – Rilievo fotografico </a:t>
            </a: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</a:rPr>
              <a:t>Foto ambulatorio tipo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5122" name="Picture 2" descr="C:\Users\De_toma\Desktop\Convegno del 6-6-2015\DSC_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Foto connettivo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6146" name="Picture 2" descr="C:\Users\De_toma\Desktop\Convegno del 6-6-2015\DSC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Foto esterno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7170" name="Picture 2" descr="C:\Users\De_toma\Desktop\Convegno del 6-6-2015\DSC_0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Foto sala conferenze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pic>
        <p:nvPicPr>
          <p:cNvPr id="8194" name="Picture 2" descr="C:\Users\De_toma\Desktop\Convegno del 6-6-2015\DSC_0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Foto area ludica bambini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9218" name="Picture 2" descr="C:\Users\De_toma\Desktop\Convegno del 6-6-2015\DSC_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Foto sala attesa</a:t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10242" name="Picture 2" descr="C:\Users\De_toma\Desktop\Convegno del 6-6-2015\DSC_0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b="1" smtClean="0">
                <a:solidFill>
                  <a:schemeClr val="accent6">
                    <a:lumMod val="50000"/>
                  </a:schemeClr>
                </a:solidFill>
              </a:rPr>
              <a:t>10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– Conclusioni.</a:t>
            </a:r>
            <a:b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49506"/>
            <a:ext cx="6664534" cy="487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</a:t>
            </a:r>
            <a:r>
              <a:rPr lang="it-IT" sz="2400" dirty="0" smtClean="0"/>
              <a:t>Elenco degli argomenti trattati.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 – Introduzione;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2 – L’idea progetto;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3 – La fonte di finanziamento del progetto;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4 – Dati tecnici del progetto;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5 – Individuazione del sito;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6 – Elenco delle attrezzature scientifiche;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7 – Descrizione della struttura;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8 – Stato di avanzamento dell’iniziativa;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9 – Rilievo fotografico;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10 – Conclusioni.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7BD33-9292-4D7A-8332-1F64FB05FA4F}" type="slidenum">
              <a:rPr lang="it-IT"/>
              <a:pPr>
                <a:defRPr/>
              </a:pPr>
              <a:t>2</a:t>
            </a:fld>
            <a:endParaRPr lang="it-IT"/>
          </a:p>
        </p:txBody>
      </p:sp>
      <p:pic>
        <p:nvPicPr>
          <p:cNvPr id="2050" name="Picture 2" descr="C:\Users\De_toma\Desktop\Convegno del 6-6-2015\DSC_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148678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                </a:t>
            </a:r>
            <a:r>
              <a:rPr lang="it-IT" sz="3200" b="1" dirty="0" smtClean="0"/>
              <a:t>1 – Introduzione.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0287-1A02-42BF-843B-B9D1251F9EE9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00034" y="2285992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L’UCCP Valle Telesina è un progetto sperimentale con le seguenti caratteristiche salienti:</a:t>
            </a:r>
          </a:p>
          <a:p>
            <a:pPr algn="just">
              <a:buFontTx/>
              <a:buChar char="-"/>
            </a:pPr>
            <a:endParaRPr lang="it-IT" sz="1600" dirty="0" smtClean="0"/>
          </a:p>
          <a:p>
            <a:pPr algn="just">
              <a:buFontTx/>
              <a:buChar char="-"/>
            </a:pPr>
            <a:r>
              <a:rPr lang="it-IT" sz="1600" dirty="0" smtClean="0"/>
              <a:t>  Collaborazione pubblico (ASL BN) e privato convenzionato (MMG e PLS);</a:t>
            </a:r>
          </a:p>
          <a:p>
            <a:pPr algn="just">
              <a:buFontTx/>
              <a:buChar char="-"/>
            </a:pPr>
            <a:r>
              <a:rPr lang="it-IT" sz="1600" dirty="0" smtClean="0"/>
              <a:t> Propone un servizio sanitario territoriale della medicina generale di gruppo;</a:t>
            </a:r>
          </a:p>
          <a:p>
            <a:pPr algn="just">
              <a:buFontTx/>
              <a:buChar char="-"/>
            </a:pPr>
            <a:r>
              <a:rPr lang="it-IT" sz="1600" dirty="0" smtClean="0"/>
              <a:t> I medici impegnati prestano la loro attività volontariamente al di fuori di quella prevista dal contratto;</a:t>
            </a:r>
          </a:p>
          <a:p>
            <a:pPr algn="just">
              <a:buFontTx/>
              <a:buChar char="-"/>
            </a:pPr>
            <a:r>
              <a:rPr lang="it-IT" sz="1600" dirty="0" smtClean="0"/>
              <a:t> La struttura pubblica ha messo a disposizione i locali, arredi e le attrezzature tecnico – scientifiche;</a:t>
            </a:r>
          </a:p>
          <a:p>
            <a:pPr algn="just">
              <a:buFontTx/>
              <a:buChar char="-"/>
            </a:pPr>
            <a:r>
              <a:rPr lang="it-IT" sz="1600" dirty="0" smtClean="0"/>
              <a:t>Il servizio viene reso dalle 8-20.00 di tutti i giorni feriali e dalle 8-10.00 dei giorni prefestivi;</a:t>
            </a:r>
          </a:p>
          <a:p>
            <a:pPr algn="just">
              <a:buFontTx/>
              <a:buChar char="-"/>
            </a:pPr>
            <a:r>
              <a:rPr lang="it-IT" sz="1600" dirty="0" smtClean="0"/>
              <a:t> </a:t>
            </a:r>
            <a:r>
              <a:rPr lang="it-IT" sz="1600" dirty="0" smtClean="0"/>
              <a:t>La cooperativa dei </a:t>
            </a:r>
            <a:r>
              <a:rPr lang="it-IT" sz="1600" dirty="0" smtClean="0"/>
              <a:t>MMG e PLS </a:t>
            </a:r>
            <a:r>
              <a:rPr lang="it-IT" sz="1600" dirty="0" smtClean="0"/>
              <a:t>garantisce </a:t>
            </a:r>
            <a:r>
              <a:rPr lang="it-IT" sz="1600" dirty="0" smtClean="0"/>
              <a:t>anche l’attività di natura </a:t>
            </a:r>
            <a:r>
              <a:rPr lang="it-IT" sz="1600" dirty="0" err="1" smtClean="0"/>
              <a:t>amm.va.</a:t>
            </a:r>
            <a:endParaRPr lang="it-IT" sz="1600" dirty="0" smtClean="0"/>
          </a:p>
          <a:p>
            <a:pPr algn="just">
              <a:buFontTx/>
              <a:buChar char="-"/>
            </a:pPr>
            <a:endParaRPr lang="it-IT" sz="1600" dirty="0" smtClean="0"/>
          </a:p>
          <a:p>
            <a:pPr algn="just"/>
            <a:endParaRPr lang="it-IT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500330" cy="158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l"/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			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2 – L’idea progetto</a:t>
            </a:r>
            <a:b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786346"/>
          </a:xfrm>
        </p:spPr>
        <p:txBody>
          <a:bodyPr/>
          <a:lstStyle/>
          <a:p>
            <a:pPr algn="just">
              <a:buNone/>
            </a:pPr>
            <a:r>
              <a:rPr lang="it-IT" sz="1800" dirty="0" smtClean="0"/>
              <a:t>LA GENESI DEL PROGETTO SPERIMENTALE.</a:t>
            </a:r>
          </a:p>
          <a:p>
            <a:pPr algn="just">
              <a:buNone/>
            </a:pPr>
            <a:r>
              <a:rPr lang="it-IT" sz="1800" dirty="0" smtClean="0"/>
              <a:t>Nata nel 2009 dal raffronto tra dirigenti ASL BN e Cooperativa </a:t>
            </a:r>
            <a:r>
              <a:rPr lang="it-IT" sz="1800" dirty="0" err="1" smtClean="0"/>
              <a:t>Samnium</a:t>
            </a:r>
            <a:r>
              <a:rPr lang="it-IT" sz="1800" dirty="0" smtClean="0"/>
              <a:t> dei MMG e PLS ;</a:t>
            </a:r>
          </a:p>
          <a:p>
            <a:pPr algn="just">
              <a:buNone/>
            </a:pPr>
            <a:r>
              <a:rPr lang="it-IT" sz="1800" dirty="0" smtClean="0"/>
              <a:t>- 	Per mutuare l’esperienza della medicina di gruppo dei MMG e </a:t>
            </a:r>
            <a:r>
              <a:rPr lang="it-IT" sz="1800" dirty="0" err="1" smtClean="0"/>
              <a:t>PlS</a:t>
            </a:r>
            <a:r>
              <a:rPr lang="it-IT" sz="1800" dirty="0" smtClean="0"/>
              <a:t> per i territori dei Comuni di </a:t>
            </a:r>
            <a:r>
              <a:rPr lang="it-IT" sz="1800" dirty="0" err="1" smtClean="0"/>
              <a:t>Castelvenere</a:t>
            </a:r>
            <a:r>
              <a:rPr lang="it-IT" sz="1800" dirty="0" smtClean="0"/>
              <a:t>, Cerreto Sannita, </a:t>
            </a:r>
            <a:r>
              <a:rPr lang="it-IT" sz="1800" dirty="0" err="1" smtClean="0"/>
              <a:t>Cusano</a:t>
            </a:r>
            <a:r>
              <a:rPr lang="it-IT" sz="1800" dirty="0" smtClean="0"/>
              <a:t> </a:t>
            </a:r>
            <a:r>
              <a:rPr lang="it-IT" sz="1800" dirty="0" err="1" smtClean="0"/>
              <a:t>Mutri</a:t>
            </a:r>
            <a:r>
              <a:rPr lang="it-IT" sz="1800" dirty="0" smtClean="0"/>
              <a:t>, Guardia </a:t>
            </a:r>
            <a:r>
              <a:rPr lang="it-IT" sz="1800" dirty="0" err="1" smtClean="0"/>
              <a:t>Sanframondi</a:t>
            </a:r>
            <a:r>
              <a:rPr lang="it-IT" sz="1800" dirty="0" smtClean="0"/>
              <a:t>, San </a:t>
            </a:r>
            <a:r>
              <a:rPr lang="it-IT" sz="1800" dirty="0" err="1" smtClean="0"/>
              <a:t>Lorenzello</a:t>
            </a:r>
            <a:r>
              <a:rPr lang="it-IT" sz="1800" dirty="0" smtClean="0"/>
              <a:t> e </a:t>
            </a:r>
            <a:r>
              <a:rPr lang="it-IT" sz="1800" dirty="0" err="1" smtClean="0"/>
              <a:t>Telese</a:t>
            </a:r>
            <a:r>
              <a:rPr lang="it-IT" sz="1800" dirty="0" smtClean="0"/>
              <a:t> Terme per complessivi 25.424 abitanti;</a:t>
            </a:r>
          </a:p>
          <a:p>
            <a:pPr algn="just">
              <a:buFontTx/>
              <a:buChar char="-"/>
            </a:pPr>
            <a:r>
              <a:rPr lang="it-IT" sz="1800" dirty="0" smtClean="0"/>
              <a:t>Per realizzare una struttura “pubblica” ove i MMG e PLS prestano la loro attività professionale;</a:t>
            </a:r>
          </a:p>
          <a:p>
            <a:pPr algn="just">
              <a:buFontTx/>
              <a:buChar char="-"/>
            </a:pPr>
            <a:r>
              <a:rPr lang="it-IT" sz="1800" dirty="0" smtClean="0"/>
              <a:t>Per fornire all’utenza servizi sanitari per un territorio svantaggiato di tipo rurale;</a:t>
            </a:r>
          </a:p>
          <a:p>
            <a:pPr algn="just">
              <a:buFontTx/>
              <a:buChar char="-"/>
            </a:pPr>
            <a:r>
              <a:rPr lang="it-IT" sz="1800" dirty="0" smtClean="0"/>
              <a:t>Per fornire servizi “integrati” all’utenza con la specialistica ambulatoriale e la diagnostica (</a:t>
            </a:r>
            <a:r>
              <a:rPr lang="it-IT" sz="1800" i="1" dirty="0" smtClean="0"/>
              <a:t>punto prelievi ed esami radiografici</a:t>
            </a:r>
            <a:r>
              <a:rPr lang="it-IT" sz="1800" dirty="0" smtClean="0"/>
              <a:t>);</a:t>
            </a:r>
          </a:p>
          <a:p>
            <a:pPr algn="just">
              <a:buFontTx/>
              <a:buChar char="-"/>
            </a:pPr>
            <a:r>
              <a:rPr lang="it-IT" sz="1800" dirty="0" smtClean="0"/>
              <a:t>Per fornire un servizio sanitario territoriale per 12 ore al giorno nei giorni feriali e 2 ore nei prefestivi;</a:t>
            </a:r>
          </a:p>
          <a:p>
            <a:pPr algn="just">
              <a:buFontTx/>
              <a:buChar char="-"/>
            </a:pPr>
            <a:r>
              <a:rPr lang="it-IT" sz="1800" dirty="0" smtClean="0"/>
              <a:t>Per inserire la struttura nella rete informatica aziendale.</a:t>
            </a:r>
            <a:endParaRPr lang="it-IT" sz="2000" dirty="0" smtClean="0"/>
          </a:p>
          <a:p>
            <a:pPr algn="just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3074" name="Picture 2" descr="C:\Users\De_toma\Desktop\Convegno del 6-6-2015\DSC_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1285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egnaposto contenuto 2"/>
          <p:cNvSpPr>
            <a:spLocks noGrp="1"/>
          </p:cNvSpPr>
          <p:nvPr>
            <p:ph idx="1"/>
          </p:nvPr>
        </p:nvSpPr>
        <p:spPr>
          <a:xfrm>
            <a:off x="428625" y="1928802"/>
            <a:ext cx="8229600" cy="4786323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it-IT" sz="1400" dirty="0" smtClean="0"/>
          </a:p>
          <a:p>
            <a:pPr>
              <a:buFont typeface="Arial" charset="0"/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829A9-356E-4C80-B5A3-018B44658A5F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28"/>
          </a:xfrm>
        </p:spPr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3643306" y="3071810"/>
            <a:ext cx="1428760" cy="15716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857620" y="3357562"/>
            <a:ext cx="100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Medicina di Gruppo Integrata</a:t>
            </a:r>
            <a:endParaRPr lang="it-IT" sz="1600" dirty="0"/>
          </a:p>
        </p:txBody>
      </p:sp>
      <p:sp>
        <p:nvSpPr>
          <p:cNvPr id="17" name="Ovale 16"/>
          <p:cNvSpPr/>
          <p:nvPr/>
        </p:nvSpPr>
        <p:spPr>
          <a:xfrm>
            <a:off x="2214546" y="1428736"/>
            <a:ext cx="4286280" cy="4929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1 19"/>
          <p:cNvCxnSpPr>
            <a:stCxn id="13" idx="0"/>
            <a:endCxn id="17" idx="0"/>
          </p:cNvCxnSpPr>
          <p:nvPr/>
        </p:nvCxnSpPr>
        <p:spPr>
          <a:xfrm rot="5400000" flipH="1" flipV="1">
            <a:off x="3536149" y="2250273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3" idx="4"/>
            <a:endCxn id="17" idx="4"/>
          </p:cNvCxnSpPr>
          <p:nvPr/>
        </p:nvCxnSpPr>
        <p:spPr>
          <a:xfrm rot="5400000">
            <a:off x="3500430" y="5500702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>
            <a:stCxn id="13" idx="7"/>
          </p:cNvCxnSpPr>
          <p:nvPr/>
        </p:nvCxnSpPr>
        <p:spPr>
          <a:xfrm rot="5400000" flipH="1" flipV="1">
            <a:off x="4780930" y="2153578"/>
            <a:ext cx="1230293" cy="1066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7" idx="5"/>
          </p:cNvCxnSpPr>
          <p:nvPr/>
        </p:nvCxnSpPr>
        <p:spPr>
          <a:xfrm rot="16200000" flipH="1">
            <a:off x="4761954" y="4524930"/>
            <a:ext cx="1206959" cy="1015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>
            <a:stCxn id="13" idx="1"/>
            <a:endCxn id="17" idx="1"/>
          </p:cNvCxnSpPr>
          <p:nvPr/>
        </p:nvCxnSpPr>
        <p:spPr>
          <a:xfrm rot="16200000" flipV="1">
            <a:off x="2771717" y="2221144"/>
            <a:ext cx="1151368" cy="1010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endCxn id="17" idx="3"/>
          </p:cNvCxnSpPr>
          <p:nvPr/>
        </p:nvCxnSpPr>
        <p:spPr>
          <a:xfrm rot="5400000">
            <a:off x="2746460" y="4524930"/>
            <a:ext cx="1206959" cy="1015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3143240" y="20002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Rete informatica</a:t>
            </a:r>
            <a:endParaRPr lang="it-IT" sz="12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429124" y="185736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Integrazione </a:t>
            </a:r>
            <a:r>
              <a:rPr lang="it-IT" sz="1200" dirty="0" err="1" smtClean="0"/>
              <a:t>multiprofessionale</a:t>
            </a:r>
            <a:endParaRPr lang="it-IT" sz="12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214942" y="342900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Integrazione socio - sanitaria</a:t>
            </a:r>
            <a:endParaRPr lang="it-IT" sz="12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2357422" y="342900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Mappatura dei bisogni locali</a:t>
            </a:r>
            <a:endParaRPr lang="it-IT" sz="12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572000" y="507207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Garanzia qualità clinica ed organizzativa LEA</a:t>
            </a:r>
            <a:endParaRPr lang="it-IT" sz="12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214678" y="514351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Implementazione percorsi diagnostico  terapeutici</a:t>
            </a:r>
            <a:endParaRPr lang="it-IT" sz="12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2928926" y="542926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357686" y="592933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5786446" y="50006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500694" y="20002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000496" y="15001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2714612" y="242886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algn="ctr">
              <a:buNone/>
            </a:pPr>
            <a:r>
              <a:rPr lang="it-IT" sz="2400" dirty="0" smtClean="0"/>
              <a:t>	3 - LA FONTE </a:t>
            </a:r>
            <a:r>
              <a:rPr lang="it-IT" sz="2400" dirty="0" err="1" smtClean="0"/>
              <a:t>DI</a:t>
            </a:r>
            <a:r>
              <a:rPr lang="it-IT" sz="2400" dirty="0" smtClean="0"/>
              <a:t> FINANZIAMENTO DEL PROGETTO</a:t>
            </a:r>
          </a:p>
          <a:p>
            <a:pPr algn="just"/>
            <a:r>
              <a:rPr lang="it-IT" sz="2000" dirty="0" smtClean="0"/>
              <a:t>PSR 2007-2013 Misura 321 Tipologia G “</a:t>
            </a:r>
            <a:r>
              <a:rPr lang="it-IT" sz="2000" i="1" dirty="0" smtClean="0"/>
              <a:t>Servizi essenziali alle persone che vivono nei territori rurali</a:t>
            </a:r>
            <a:r>
              <a:rPr lang="it-IT" sz="2000" dirty="0" smtClean="0"/>
              <a:t>” – DRD di Concessione n. 482 del 28/05/2010.</a:t>
            </a:r>
          </a:p>
          <a:p>
            <a:pPr algn="just"/>
            <a:r>
              <a:rPr lang="it-IT" sz="2000" dirty="0" smtClean="0"/>
              <a:t>Beneficiario: ASL Benevento – Unità Complessa Centro Cure Primarie Valle Telesina.</a:t>
            </a:r>
          </a:p>
          <a:p>
            <a:pPr algn="just"/>
            <a:r>
              <a:rPr lang="it-IT" sz="2000" dirty="0" smtClean="0"/>
              <a:t>Iniziativa: Unità complessa centro cure primarie della Valle Telesina.</a:t>
            </a:r>
          </a:p>
          <a:p>
            <a:pPr algn="just"/>
            <a:r>
              <a:rPr lang="it-IT" sz="2000" dirty="0" smtClean="0"/>
              <a:t>Questa iniziativa è stata inserita tra le “best </a:t>
            </a:r>
            <a:r>
              <a:rPr lang="it-IT" sz="2000" dirty="0" err="1" smtClean="0"/>
              <a:t>practises</a:t>
            </a:r>
            <a:r>
              <a:rPr lang="it-IT" sz="2000" dirty="0" smtClean="0"/>
              <a:t>” delle opere finanziate con la misura dell’agricoltura;</a:t>
            </a:r>
          </a:p>
          <a:p>
            <a:pPr algn="just"/>
            <a:r>
              <a:rPr lang="it-IT" sz="2000" dirty="0" smtClean="0"/>
              <a:t>Solo la ASL di BN ha presentato due progetti per questa linea di finanziamento ed ha ottenuto il placet per entrambi i progetti presentati.</a:t>
            </a:r>
          </a:p>
          <a:p>
            <a:pPr algn="ctr">
              <a:buNone/>
            </a:pPr>
            <a:endParaRPr lang="it-IT" sz="2400" dirty="0" smtClean="0"/>
          </a:p>
          <a:p>
            <a:pPr algn="ctr">
              <a:buNone/>
            </a:pP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1026" name="Picture 2" descr="C:\Users\De_toma\Desktop\Convegno del 6-6-2015\DSC_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10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4 - Dati tecnici del progetto.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it-IT" sz="2000" dirty="0" smtClean="0"/>
          </a:p>
          <a:p>
            <a:pPr algn="just">
              <a:buNone/>
            </a:pPr>
            <a:r>
              <a:rPr lang="it-IT" sz="2000" b="1" dirty="0" smtClean="0"/>
              <a:t>Il progetto prevedeva:</a:t>
            </a:r>
          </a:p>
          <a:p>
            <a:pPr marL="457200" indent="-457200" algn="just">
              <a:buAutoNum type="arabicParenR"/>
            </a:pPr>
            <a:r>
              <a:rPr lang="it-IT" sz="2000" b="1" dirty="0" smtClean="0"/>
              <a:t>investimenti materiali = Opere edili, arredi, attrezzature diagnostiche, informatiche, produzione energia alternativa, fornitura materiale divulgativo);</a:t>
            </a:r>
          </a:p>
          <a:p>
            <a:pPr marL="457200" indent="-457200" algn="just">
              <a:buNone/>
            </a:pPr>
            <a:endParaRPr lang="it-IT" sz="2000" b="1" dirty="0" smtClean="0"/>
          </a:p>
          <a:p>
            <a:pPr algn="just">
              <a:buNone/>
            </a:pPr>
            <a:r>
              <a:rPr lang="it-IT" sz="2000" b="1" dirty="0" smtClean="0"/>
              <a:t>2)	investimenti immateriali = affiancamento in start up, azioni di informazione e valorizzazione (tra le quali rientra questo convegno a valenza regionale), spese generali (spese tecniche e consulenze), IVA, Imprevisti per un totale di € 600.000,00 importo finanziato € 581.887,23.</a:t>
            </a:r>
          </a:p>
          <a:p>
            <a:pPr algn="just">
              <a:buNone/>
            </a:pPr>
            <a:r>
              <a:rPr lang="it-IT" sz="20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4098" name="Picture 2" descr="C:\Users\De_toma\Desktop\Convegno del 6-6-2015\DSC_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643174" cy="1486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5 - Individuazione del sito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sz="2400" dirty="0" smtClean="0"/>
              <a:t>Il sito ove collocare la struttura sanitaria è stato individuato: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Nell’ambito delle strutture di proprietà aziendale ricadenti nei territori dei comuni interessati con preferenza a quelle dismesse e/o in via di dismissione nell’ottica del recupero, riutilizzo e valorizzazione del patrimonio immobiliare aziendale;</a:t>
            </a:r>
          </a:p>
          <a:p>
            <a:pPr algn="just">
              <a:buFontTx/>
              <a:buChar char="-"/>
            </a:pPr>
            <a:r>
              <a:rPr lang="it-IT" sz="2000" dirty="0" smtClean="0"/>
              <a:t>Nella struttura ex ospedaliera di Cerreto Sannita in quanto per effetto del DCA 49/2010 è stata riconvertita in </a:t>
            </a:r>
            <a:r>
              <a:rPr lang="it-IT" sz="2000" dirty="0" err="1" smtClean="0"/>
              <a:t>S.P.S.</a:t>
            </a:r>
            <a:r>
              <a:rPr lang="it-IT" sz="2000" dirty="0" smtClean="0"/>
              <a:t> con i seguenti servizi sanitari territoriali: PSAUT Emergenza Territoriale (</a:t>
            </a:r>
            <a:r>
              <a:rPr lang="it-IT" sz="2000" i="1" dirty="0" smtClean="0"/>
              <a:t>già presente in loco</a:t>
            </a:r>
            <a:r>
              <a:rPr lang="it-IT" sz="2000" dirty="0" smtClean="0"/>
              <a:t>), specialistica ambulatoriale (</a:t>
            </a:r>
            <a:r>
              <a:rPr lang="it-IT" sz="2000" i="1" dirty="0" smtClean="0"/>
              <a:t>già presente in loco</a:t>
            </a:r>
            <a:r>
              <a:rPr lang="it-IT" sz="2000" dirty="0" smtClean="0"/>
              <a:t>), UCCP (</a:t>
            </a:r>
            <a:r>
              <a:rPr lang="it-IT" sz="2000" i="1" dirty="0" smtClean="0"/>
              <a:t>già presente in loco</a:t>
            </a:r>
            <a:r>
              <a:rPr lang="it-IT" sz="2000" dirty="0" smtClean="0"/>
              <a:t>) , Ospedale di Comunità (</a:t>
            </a:r>
            <a:r>
              <a:rPr lang="it-IT" sz="2000" i="1" dirty="0" smtClean="0"/>
              <a:t>a farsi</a:t>
            </a:r>
            <a:r>
              <a:rPr lang="it-IT" sz="2000" dirty="0" smtClean="0"/>
              <a:t>), </a:t>
            </a:r>
            <a:r>
              <a:rPr lang="it-IT" sz="2000" dirty="0" err="1" smtClean="0"/>
              <a:t>Hospice</a:t>
            </a:r>
            <a:r>
              <a:rPr lang="it-IT" sz="2000" dirty="0" smtClean="0"/>
              <a:t> (</a:t>
            </a:r>
            <a:r>
              <a:rPr lang="it-IT" sz="2000" i="1" dirty="0" smtClean="0"/>
              <a:t>a farsi</a:t>
            </a:r>
            <a:r>
              <a:rPr lang="it-IT" sz="2000" dirty="0" smtClean="0"/>
              <a:t>), altri servizi sanitari ovvero punto prelievi e radiologia già presenti in loco;</a:t>
            </a:r>
          </a:p>
          <a:p>
            <a:pPr algn="just">
              <a:buFontTx/>
              <a:buChar char="-"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Per la centralità geografica rispetto al territorio di riferimento;</a:t>
            </a:r>
          </a:p>
          <a:p>
            <a:pPr algn="just">
              <a:buNone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5" name="Picture 2" descr="C:\Users\De_toma\Desktop\Convegno del 6-6-2015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5941" cy="14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sz="1800" dirty="0" smtClean="0"/>
              <a:t>6 - ELENCO DELLE ATTREZZATURE SCIENTIFICHE ACQUISTATE:</a:t>
            </a:r>
          </a:p>
          <a:p>
            <a:pPr algn="just">
              <a:buNone/>
            </a:pPr>
            <a:r>
              <a:rPr lang="it-IT" sz="1800" dirty="0" smtClean="0"/>
              <a:t>*	</a:t>
            </a:r>
            <a:r>
              <a:rPr lang="it-IT" sz="1600" dirty="0" smtClean="0"/>
              <a:t>Carrello per emergenza cardiorespiratoria avente requisiti minimi e completo di tutti gli </a:t>
            </a:r>
            <a:r>
              <a:rPr lang="it-IT" sz="1600" dirty="0" smtClean="0"/>
              <a:t>accessori;</a:t>
            </a:r>
            <a:r>
              <a:rPr lang="it-IT" sz="1600" dirty="0" smtClean="0"/>
              <a:t> </a:t>
            </a:r>
          </a:p>
          <a:p>
            <a:pPr algn="just"/>
            <a:r>
              <a:rPr lang="it-IT" sz="1600" dirty="0" err="1" smtClean="0"/>
              <a:t>Ecotomografo</a:t>
            </a:r>
            <a:r>
              <a:rPr lang="it-IT" sz="1600" dirty="0" smtClean="0"/>
              <a:t> alta definizione multidisciplinare di fascia media avente requisiti minimi e completo di tutti gli </a:t>
            </a:r>
            <a:r>
              <a:rPr lang="it-IT" sz="1600" dirty="0" smtClean="0"/>
              <a:t>accessori;</a:t>
            </a:r>
            <a:endParaRPr lang="it-IT" sz="1600" dirty="0" smtClean="0"/>
          </a:p>
          <a:p>
            <a:pPr algn="just"/>
            <a:r>
              <a:rPr lang="it-IT" sz="1600" dirty="0" err="1" smtClean="0"/>
              <a:t>Computed</a:t>
            </a:r>
            <a:r>
              <a:rPr lang="it-IT" sz="1600" dirty="0" smtClean="0"/>
              <a:t> </a:t>
            </a:r>
            <a:r>
              <a:rPr lang="it-IT" sz="1600" dirty="0" err="1" smtClean="0"/>
              <a:t>Radiographi</a:t>
            </a:r>
            <a:r>
              <a:rPr lang="it-IT" sz="1600" dirty="0" smtClean="0"/>
              <a:t> (CR) digitale per radiologia avente requisiti minimi e completo di tutti gli </a:t>
            </a:r>
            <a:r>
              <a:rPr lang="it-IT" sz="1600" dirty="0" smtClean="0"/>
              <a:t>accessori;</a:t>
            </a:r>
            <a:endParaRPr lang="it-IT" sz="1600" dirty="0" smtClean="0"/>
          </a:p>
          <a:p>
            <a:pPr algn="just"/>
            <a:r>
              <a:rPr lang="it-IT" sz="1600" dirty="0" smtClean="0"/>
              <a:t>Apparecchiature elettromedicali e diagnostiche varie, come di </a:t>
            </a:r>
            <a:r>
              <a:rPr lang="it-IT" sz="1600" smtClean="0"/>
              <a:t>seguito </a:t>
            </a:r>
            <a:r>
              <a:rPr lang="it-IT" sz="1600" smtClean="0"/>
              <a:t>elencate:</a:t>
            </a:r>
            <a:endParaRPr lang="it-IT" sz="1600" dirty="0" smtClean="0"/>
          </a:p>
          <a:p>
            <a:pPr algn="just"/>
            <a:r>
              <a:rPr lang="it-IT" sz="1600" dirty="0" smtClean="0"/>
              <a:t>Elettrocardiografo</a:t>
            </a:r>
          </a:p>
          <a:p>
            <a:pPr algn="just"/>
            <a:r>
              <a:rPr lang="it-IT" sz="1600" dirty="0" smtClean="0"/>
              <a:t>Spirometro portatile</a:t>
            </a:r>
          </a:p>
          <a:p>
            <a:pPr algn="just"/>
            <a:r>
              <a:rPr lang="it-IT" sz="1600" dirty="0" smtClean="0"/>
              <a:t>Elettrobisturi per ambulatorio</a:t>
            </a:r>
          </a:p>
          <a:p>
            <a:pPr algn="just"/>
            <a:r>
              <a:rPr lang="it-IT" sz="1600" dirty="0" smtClean="0"/>
              <a:t>Diafanoscopio a parete</a:t>
            </a:r>
          </a:p>
          <a:p>
            <a:pPr algn="just"/>
            <a:r>
              <a:rPr lang="it-IT" sz="1600" dirty="0" err="1" smtClean="0"/>
              <a:t>Dermatoscopio</a:t>
            </a:r>
            <a:endParaRPr lang="it-IT" sz="1600" dirty="0" smtClean="0"/>
          </a:p>
          <a:p>
            <a:pPr algn="just"/>
            <a:r>
              <a:rPr lang="it-IT" sz="1600" dirty="0" err="1" smtClean="0"/>
              <a:t>Podoscopio</a:t>
            </a:r>
            <a:endParaRPr lang="it-IT" sz="1600" dirty="0" smtClean="0"/>
          </a:p>
          <a:p>
            <a:pPr algn="ctr">
              <a:buNone/>
            </a:pP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A6958-7818-4A21-A0DA-52EAB472CD3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5" name="Picture 2" descr="C:\Users\De_toma\Desktop\Convegno del 6-6-2015\DSC_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3"/>
            <a:ext cx="8215370" cy="135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600</Words>
  <Application>Microsoft Office PowerPoint</Application>
  <PresentationFormat>Presentazione su schermo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AZIENDA SANITARIA LOCALE BN                      Benevento</vt:lpstr>
      <vt:lpstr>       Elenco degli argomenti trattati.</vt:lpstr>
      <vt:lpstr>                1 – Introduzione.</vt:lpstr>
      <vt:lpstr>   2 – L’idea progetto </vt:lpstr>
      <vt:lpstr>  </vt:lpstr>
      <vt:lpstr>Diapositiva 6</vt:lpstr>
      <vt:lpstr>4 - Dati tecnici del progetto.</vt:lpstr>
      <vt:lpstr>  5 - Individuazione del sito</vt:lpstr>
      <vt:lpstr>Diapositiva 9</vt:lpstr>
      <vt:lpstr>7 - Descrizione delle struttura</vt:lpstr>
      <vt:lpstr> 8 - Stato di avanzamento dell’iniziativa</vt:lpstr>
      <vt:lpstr>9 – Rilievo fotografico  Foto ambulatorio tipo</vt:lpstr>
      <vt:lpstr>Foto connettivo</vt:lpstr>
      <vt:lpstr>Foto esterno</vt:lpstr>
      <vt:lpstr>Foto sala conferenze</vt:lpstr>
      <vt:lpstr>Foto area ludica bambini</vt:lpstr>
      <vt:lpstr>       Foto sala attesa       </vt:lpstr>
      <vt:lpstr> 10 – Conclusioni.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Igiene e sicurezza sui luoghi di lavoro.</dc:title>
  <dc:creator>De_toma</dc:creator>
  <cp:lastModifiedBy>De_toma</cp:lastModifiedBy>
  <cp:revision>555</cp:revision>
  <dcterms:created xsi:type="dcterms:W3CDTF">2011-11-07T07:57:50Z</dcterms:created>
  <dcterms:modified xsi:type="dcterms:W3CDTF">2015-09-11T17:50:24Z</dcterms:modified>
</cp:coreProperties>
</file>