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4" r:id="rId3"/>
    <p:sldId id="372" r:id="rId4"/>
    <p:sldId id="258" r:id="rId5"/>
    <p:sldId id="269" r:id="rId6"/>
    <p:sldId id="270" r:id="rId7"/>
    <p:sldId id="272" r:id="rId8"/>
    <p:sldId id="273" r:id="rId9"/>
    <p:sldId id="360" r:id="rId10"/>
    <p:sldId id="373" r:id="rId11"/>
    <p:sldId id="370" r:id="rId12"/>
    <p:sldId id="363" r:id="rId13"/>
    <p:sldId id="364" r:id="rId14"/>
    <p:sldId id="365" r:id="rId15"/>
    <p:sldId id="366" r:id="rId16"/>
    <p:sldId id="337" r:id="rId17"/>
    <p:sldId id="374" r:id="rId18"/>
    <p:sldId id="375" r:id="rId19"/>
    <p:sldId id="376" r:id="rId20"/>
    <p:sldId id="377" r:id="rId21"/>
    <p:sldId id="378" r:id="rId22"/>
    <p:sldId id="379" r:id="rId23"/>
    <p:sldId id="387" r:id="rId24"/>
    <p:sldId id="388" r:id="rId25"/>
    <p:sldId id="389" r:id="rId26"/>
    <p:sldId id="390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91" r:id="rId35"/>
    <p:sldId id="392" r:id="rId36"/>
    <p:sldId id="393" r:id="rId37"/>
    <p:sldId id="394" r:id="rId38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C07"/>
    <a:srgbClr val="CC9900"/>
    <a:srgbClr val="4F81BD"/>
    <a:srgbClr val="FFCC66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86" autoAdjust="0"/>
  </p:normalViewPr>
  <p:slideViewPr>
    <p:cSldViewPr showGuides="1">
      <p:cViewPr>
        <p:scale>
          <a:sx n="80" d="100"/>
          <a:sy n="80" d="100"/>
        </p:scale>
        <p:origin x="-1613" y="-86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10"/>
        <p:guide pos="214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artel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2346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('Trend dx'!$A$12;'Trend dx'!$A$15;'Trend dx'!$A$20;'Trend dx'!$A$21;'Trend dx'!$A$22;'Trend dx'!$A$23;'Trend dx'!$A$24)</c:f>
              <c:numCache>
                <c:formatCode>General</c:formatCode>
                <c:ptCount val="7"/>
                <c:pt idx="0">
                  <c:v>2002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('Trend dx'!$B$12;'Trend dx'!$B$15;'Trend dx'!$B$20;'Trend dx'!$B$21;'Trend dx'!$B$22;'Trend dx'!$B$23;'Trend dx'!$B$24)</c:f>
              <c:numCache>
                <c:formatCode>General</c:formatCode>
                <c:ptCount val="7"/>
                <c:pt idx="0">
                  <c:v>1713</c:v>
                </c:pt>
                <c:pt idx="1">
                  <c:v>1961</c:v>
                </c:pt>
                <c:pt idx="2">
                  <c:v>2289</c:v>
                </c:pt>
                <c:pt idx="3">
                  <c:v>2271</c:v>
                </c:pt>
                <c:pt idx="4" formatCode="0">
                  <c:v>2271</c:v>
                </c:pt>
                <c:pt idx="5" formatCode="0">
                  <c:v>2270</c:v>
                </c:pt>
                <c:pt idx="6" formatCode="0">
                  <c:v>2345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8535808"/>
        <c:axId val="82885952"/>
      </c:barChart>
      <c:catAx>
        <c:axId val="1085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82885952"/>
        <c:crosses val="autoZero"/>
        <c:auto val="1"/>
        <c:lblAlgn val="ctr"/>
        <c:lblOffset val="100"/>
        <c:noMultiLvlLbl val="0"/>
      </c:catAx>
      <c:valAx>
        <c:axId val="8288595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85358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Attesa'!$D$5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Attesa'!$D$6:$D$11</c:f>
              <c:numCache>
                <c:formatCode>0.0%</c:formatCode>
                <c:ptCount val="6"/>
                <c:pt idx="0">
                  <c:v>8.2096369034026034E-2</c:v>
                </c:pt>
                <c:pt idx="1">
                  <c:v>0.11897693537337292</c:v>
                </c:pt>
                <c:pt idx="2">
                  <c:v>2.5005709065996803E-2</c:v>
                </c:pt>
                <c:pt idx="3">
                  <c:v>4.201872573646951E-2</c:v>
                </c:pt>
                <c:pt idx="4">
                  <c:v>0.74651746974195021</c:v>
                </c:pt>
                <c:pt idx="5">
                  <c:v>2.8545329984014617E-3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liste'!$B$7:$N$7</c:f>
              <c:numCache>
                <c:formatCode>General</c:formatCode>
                <c:ptCount val="13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677</c:v>
                </c:pt>
                <c:pt idx="11">
                  <c:v>696</c:v>
                </c:pt>
                <c:pt idx="12">
                  <c:v>719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liste'!$B$8:$N$8</c:f>
              <c:numCache>
                <c:formatCode>General</c:formatCode>
                <c:ptCount val="13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361</c:v>
                </c:pt>
                <c:pt idx="11">
                  <c:v>360</c:v>
                </c:pt>
                <c:pt idx="12">
                  <c:v>368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liste'!$B$9:$N$9</c:f>
              <c:numCache>
                <c:formatCode>General</c:formatCode>
                <c:ptCount val="13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195</c:v>
                </c:pt>
                <c:pt idx="11">
                  <c:v>201</c:v>
                </c:pt>
                <c:pt idx="12">
                  <c:v>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54336"/>
        <c:axId val="108425152"/>
      </c:lineChart>
      <c:catAx>
        <c:axId val="12865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425152"/>
        <c:crosses val="autoZero"/>
        <c:auto val="1"/>
        <c:lblAlgn val="ctr"/>
        <c:lblOffset val="100"/>
        <c:noMultiLvlLbl val="0"/>
      </c:catAx>
      <c:valAx>
        <c:axId val="108425152"/>
        <c:scaling>
          <c:orientation val="minMax"/>
          <c:max val="1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28654336"/>
        <c:crosses val="autoZero"/>
        <c:crossBetween val="between"/>
        <c:majorUnit val="200"/>
      </c:valAx>
      <c:spPr>
        <a:solidFill>
          <a:sysClr val="window" lastClr="FFFFF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liste'!$B$5:$N$5</c:f>
              <c:numCache>
                <c:formatCode>General</c:formatCode>
                <c:ptCount val="13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6798</c:v>
                </c:pt>
                <c:pt idx="11">
                  <c:v>6707</c:v>
                </c:pt>
                <c:pt idx="12" formatCode="#,##0">
                  <c:v>6538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liste'!$B$4:$N$4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'trend liste'!$B$6:$N$6</c:f>
              <c:numCache>
                <c:formatCode>General</c:formatCode>
                <c:ptCount val="13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952</c:v>
                </c:pt>
                <c:pt idx="11">
                  <c:v>1001</c:v>
                </c:pt>
                <c:pt idx="12" formatCode="#,##0">
                  <c:v>1042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53312"/>
        <c:axId val="108426880"/>
      </c:lineChart>
      <c:catAx>
        <c:axId val="12865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8426880"/>
        <c:crosses val="autoZero"/>
        <c:auto val="1"/>
        <c:lblAlgn val="ctr"/>
        <c:lblOffset val="100"/>
        <c:noMultiLvlLbl val="0"/>
      </c:catAx>
      <c:valAx>
        <c:axId val="10842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653312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96183167901388E-2"/>
          <c:y val="0.12921205324111931"/>
          <c:w val="0.87152724147880667"/>
          <c:h val="0.72071993517588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Foglio1!$A$3</c:f>
              <c:strCache>
                <c:ptCount val="1"/>
                <c:pt idx="0">
                  <c:v>Anno 2013</c:v>
                </c:pt>
              </c:strCache>
            </c:strRef>
          </c:tx>
          <c:invertIfNegative val="0"/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Foglio1!$B$3:$G$3</c:f>
              <c:numCache>
                <c:formatCode>General</c:formatCode>
                <c:ptCount val="6"/>
                <c:pt idx="0">
                  <c:v>7149</c:v>
                </c:pt>
                <c:pt idx="1">
                  <c:v>218</c:v>
                </c:pt>
                <c:pt idx="2">
                  <c:v>254</c:v>
                </c:pt>
                <c:pt idx="3">
                  <c:v>860</c:v>
                </c:pt>
                <c:pt idx="4">
                  <c:v>3325</c:v>
                </c:pt>
                <c:pt idx="5">
                  <c:v>378</c:v>
                </c:pt>
              </c:numCache>
            </c:numRef>
          </c:val>
        </c:ser>
        <c:ser>
          <c:idx val="1"/>
          <c:order val="1"/>
          <c:tx>
            <c:strRef>
              <c:f>Foglio1!$A$4</c:f>
              <c:strCache>
                <c:ptCount val="1"/>
                <c:pt idx="0">
                  <c:v>Anno 2014</c:v>
                </c:pt>
              </c:strCache>
            </c:strRef>
          </c:tx>
          <c:invertIfNegative val="0"/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Foglio1!$B$4:$G$4</c:f>
              <c:numCache>
                <c:formatCode>General</c:formatCode>
                <c:ptCount val="6"/>
                <c:pt idx="0">
                  <c:v>7678</c:v>
                </c:pt>
                <c:pt idx="1">
                  <c:v>212</c:v>
                </c:pt>
                <c:pt idx="2">
                  <c:v>254</c:v>
                </c:pt>
                <c:pt idx="3">
                  <c:v>928</c:v>
                </c:pt>
                <c:pt idx="4">
                  <c:v>3636</c:v>
                </c:pt>
                <c:pt idx="5">
                  <c:v>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157295616"/>
        <c:axId val="155836416"/>
      </c:barChart>
      <c:catAx>
        <c:axId val="15729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 b="1"/>
            </a:pPr>
            <a:endParaRPr lang="it-IT"/>
          </a:p>
        </c:txPr>
        <c:crossAx val="155836416"/>
        <c:crosses val="autoZero"/>
        <c:auto val="1"/>
        <c:lblAlgn val="ctr"/>
        <c:lblOffset val="100"/>
        <c:noMultiLvlLbl val="0"/>
      </c:catAx>
      <c:valAx>
        <c:axId val="155836416"/>
        <c:scaling>
          <c:orientation val="minMax"/>
          <c:max val="8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572956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 b="1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 b="1"/>
            </a:pPr>
            <a:endParaRPr lang="it-IT"/>
          </a:p>
        </c:txPr>
      </c:legendEntry>
      <c:layout>
        <c:manualLayout>
          <c:xMode val="edge"/>
          <c:yMode val="edge"/>
          <c:x val="0.70899706211301361"/>
          <c:y val="0.92157489955031835"/>
          <c:w val="0.26138883686748454"/>
          <c:h val="4.4554467783515191E-2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05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88833709064375E-2"/>
          <c:y val="8.4179569060639989E-2"/>
          <c:w val="0.87597216323063354"/>
          <c:h val="0.77356899828121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Foglio2!$A$3</c:f>
              <c:strCache>
                <c:ptCount val="1"/>
                <c:pt idx="0">
                  <c:v>Anno 2013</c:v>
                </c:pt>
              </c:strCache>
            </c:strRef>
          </c:tx>
          <c:invertIfNegative val="0"/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Foglio2!$B$2:$G$2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Foglio2!$B$3:$G$3</c:f>
              <c:numCache>
                <c:formatCode>General</c:formatCode>
                <c:ptCount val="6"/>
                <c:pt idx="0">
                  <c:v>5213</c:v>
                </c:pt>
                <c:pt idx="1">
                  <c:v>1162</c:v>
                </c:pt>
                <c:pt idx="2">
                  <c:v>184</c:v>
                </c:pt>
                <c:pt idx="3">
                  <c:v>276</c:v>
                </c:pt>
                <c:pt idx="4">
                  <c:v>6755</c:v>
                </c:pt>
                <c:pt idx="5">
                  <c:v>2064</c:v>
                </c:pt>
              </c:numCache>
            </c:numRef>
          </c:val>
        </c:ser>
        <c:ser>
          <c:idx val="1"/>
          <c:order val="1"/>
          <c:tx>
            <c:strRef>
              <c:f>Foglio2!$A$4</c:f>
              <c:strCache>
                <c:ptCount val="1"/>
                <c:pt idx="0">
                  <c:v>Anno 2014</c:v>
                </c:pt>
              </c:strCache>
            </c:strRef>
          </c:tx>
          <c:invertIfNegative val="0"/>
          <c:dLbls>
            <c:txPr>
              <a:bodyPr rot="-2700000"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Foglio2!$B$2:$G$2</c:f>
              <c:strCache>
                <c:ptCount val="6"/>
                <c:pt idx="0">
                  <c:v>Cornea</c:v>
                </c:pt>
                <c:pt idx="1">
                  <c:v>Membrana Amniotica</c:v>
                </c:pt>
                <c:pt idx="2">
                  <c:v>Tessuti Cardiaci</c:v>
                </c:pt>
                <c:pt idx="3">
                  <c:v>Vasi</c:v>
                </c:pt>
                <c:pt idx="4">
                  <c:v>Osso</c:v>
                </c:pt>
                <c:pt idx="5">
                  <c:v>Cute</c:v>
                </c:pt>
              </c:strCache>
            </c:strRef>
          </c:cat>
          <c:val>
            <c:numRef>
              <c:f>Foglio2!$B$4:$G$4</c:f>
              <c:numCache>
                <c:formatCode>General</c:formatCode>
                <c:ptCount val="6"/>
                <c:pt idx="0">
                  <c:v>5496</c:v>
                </c:pt>
                <c:pt idx="1">
                  <c:v>836</c:v>
                </c:pt>
                <c:pt idx="2">
                  <c:v>194</c:v>
                </c:pt>
                <c:pt idx="3">
                  <c:v>238</c:v>
                </c:pt>
                <c:pt idx="4">
                  <c:v>8256</c:v>
                </c:pt>
                <c:pt idx="5">
                  <c:v>2336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93536"/>
        <c:axId val="110442112"/>
      </c:barChart>
      <c:catAx>
        <c:axId val="3539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110442112"/>
        <c:crosses val="autoZero"/>
        <c:auto val="1"/>
        <c:lblAlgn val="ctr"/>
        <c:lblOffset val="100"/>
        <c:noMultiLvlLbl val="0"/>
      </c:catAx>
      <c:valAx>
        <c:axId val="110442112"/>
        <c:scaling>
          <c:orientation val="minMax"/>
          <c:max val="8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539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07616993933854"/>
          <c:y val="0.92591533713201934"/>
          <c:w val="0.23245804336698578"/>
          <c:h val="5.7908501285729899E-2"/>
        </c:manualLayout>
      </c:layout>
      <c:overlay val="0"/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Foglio1!$B$12:$G$12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Foglio1!$B$13:$G$13</c:f>
              <c:numCache>
                <c:formatCode>General</c:formatCode>
                <c:ptCount val="6"/>
                <c:pt idx="0">
                  <c:v>8492</c:v>
                </c:pt>
                <c:pt idx="1">
                  <c:v>10038</c:v>
                </c:pt>
                <c:pt idx="2">
                  <c:v>11582</c:v>
                </c:pt>
                <c:pt idx="3">
                  <c:v>13320</c:v>
                </c:pt>
                <c:pt idx="4">
                  <c:v>14704</c:v>
                </c:pt>
                <c:pt idx="5">
                  <c:v>16914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10240"/>
        <c:axId val="108428032"/>
      </c:barChart>
      <c:catAx>
        <c:axId val="1104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it-IT"/>
          </a:p>
        </c:txPr>
        <c:crossAx val="108428032"/>
        <c:crosses val="autoZero"/>
        <c:auto val="1"/>
        <c:lblAlgn val="ctr"/>
        <c:lblOffset val="100"/>
        <c:noMultiLvlLbl val="0"/>
      </c:catAx>
      <c:valAx>
        <c:axId val="108428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1041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26899057482405E-2"/>
          <c:y val="2.5708608783190243E-2"/>
          <c:w val="0.76666232540155255"/>
          <c:h val="0.87965953756484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Foglio1!$A$29</c:f>
              <c:strCache>
                <c:ptCount val="1"/>
                <c:pt idx="0">
                  <c:v>Pazienti italiani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Foglio1!$B$28:$C$28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Foglio1!$B$29:$C$29</c:f>
              <c:numCache>
                <c:formatCode>General</c:formatCode>
                <c:ptCount val="2"/>
                <c:pt idx="0">
                  <c:v>118</c:v>
                </c:pt>
                <c:pt idx="1">
                  <c:v>127</c:v>
                </c:pt>
              </c:numCache>
            </c:numRef>
          </c:val>
        </c:ser>
        <c:ser>
          <c:idx val="1"/>
          <c:order val="1"/>
          <c:tx>
            <c:strRef>
              <c:f>Foglio1!$A$30</c:f>
              <c:strCache>
                <c:ptCount val="1"/>
                <c:pt idx="0">
                  <c:v>Pazienti esteri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Foglio1!$B$28:$C$28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Foglio1!$B$30:$C$30</c:f>
              <c:numCache>
                <c:formatCode>General</c:formatCode>
                <c:ptCount val="2"/>
                <c:pt idx="0">
                  <c:v>37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411264"/>
        <c:axId val="82887808"/>
      </c:barChart>
      <c:catAx>
        <c:axId val="1104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82887808"/>
        <c:crosses val="autoZero"/>
        <c:auto val="1"/>
        <c:lblAlgn val="ctr"/>
        <c:lblOffset val="100"/>
        <c:noMultiLvlLbl val="0"/>
      </c:catAx>
      <c:valAx>
        <c:axId val="82887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10411264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Foglio1!$A$52</c:f>
              <c:strCache>
                <c:ptCount val="1"/>
                <c:pt idx="0">
                  <c:v>N. Trapianti Allogenici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Foglio1!$B$51:$C$51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Foglio1!$B$52:$C$52</c:f>
              <c:numCache>
                <c:formatCode>General</c:formatCode>
                <c:ptCount val="2"/>
                <c:pt idx="0">
                  <c:v>1684</c:v>
                </c:pt>
                <c:pt idx="1">
                  <c:v>1695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42592"/>
        <c:axId val="82890112"/>
      </c:barChart>
      <c:catAx>
        <c:axId val="15134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2890112"/>
        <c:crosses val="autoZero"/>
        <c:auto val="1"/>
        <c:lblAlgn val="ctr"/>
        <c:lblOffset val="100"/>
        <c:noMultiLvlLbl val="0"/>
      </c:catAx>
      <c:valAx>
        <c:axId val="82890112"/>
        <c:scaling>
          <c:orientation val="minMax"/>
          <c:max val="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51342592"/>
        <c:crosses val="autoZero"/>
        <c:crossBetween val="between"/>
        <c:majorUnit val="200"/>
        <c:minorUnit val="20"/>
      </c:valAx>
    </c:plotArea>
    <c:legend>
      <c:legendPos val="r"/>
      <c:layout/>
      <c:overlay val="0"/>
      <c:txPr>
        <a:bodyPr/>
        <a:lstStyle/>
        <a:p>
          <a:pPr>
            <a:defRPr sz="105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dx'!$D$1</c:f>
              <c:strCache>
                <c:ptCount val="1"/>
                <c:pt idx="0">
                  <c:v>Procurati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('Trend dx'!$A$12;'Trend dx'!$A$15;'Trend dx'!$A$20;'Trend dx'!$A$21;'Trend dx'!$A$22;'Trend dx'!$A$23;'Trend dx'!$A$24)</c:f>
              <c:numCache>
                <c:formatCode>General</c:formatCode>
                <c:ptCount val="7"/>
                <c:pt idx="0">
                  <c:v>2002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('Trend dx'!$D$12;'Trend dx'!$D$15;'Trend dx'!$D$20;'Trend dx'!$D$21;'Trend dx'!$D$22;'Trend dx'!$D$23;'Trend dx'!$D$24)</c:f>
              <c:numCache>
                <c:formatCode>General</c:formatCode>
                <c:ptCount val="7"/>
                <c:pt idx="0">
                  <c:v>1040</c:v>
                </c:pt>
                <c:pt idx="1">
                  <c:v>1208</c:v>
                </c:pt>
                <c:pt idx="2">
                  <c:v>1301</c:v>
                </c:pt>
                <c:pt idx="3">
                  <c:v>1319</c:v>
                </c:pt>
                <c:pt idx="4" formatCode="0">
                  <c:v>1332</c:v>
                </c:pt>
                <c:pt idx="5" formatCode="0">
                  <c:v>1318</c:v>
                </c:pt>
                <c:pt idx="6" formatCode="0">
                  <c:v>1381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8539392"/>
        <c:axId val="108439232"/>
      </c:barChart>
      <c:catAx>
        <c:axId val="10853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8439232"/>
        <c:crosses val="autoZero"/>
        <c:auto val="1"/>
        <c:lblAlgn val="ctr"/>
        <c:lblOffset val="100"/>
        <c:noMultiLvlLbl val="0"/>
      </c:catAx>
      <c:valAx>
        <c:axId val="10843923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85393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109545343509796E-2"/>
          <c:y val="3.3485540334855401E-2"/>
          <c:w val="0.96119875030534807"/>
          <c:h val="0.890253718285214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('Trend dx'!$A$2;'Trend dx'!$A$5;'Trend dx'!$A$10;'Trend dx'!$A$15;'Trend dx'!$A$20;'Trend dx'!$A$21;'Trend dx'!$A$22;'Trend dx'!$A$23;'Trend dx'!$A$24)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('Trend dx'!$I$2;'Trend dx'!$I$5;'Trend dx'!$I$10;'Trend dx'!$I$15;'Trend dx'!$I$20;'Trend dx'!$I$21;'Trend dx'!$I$22;'Trend dx'!$I$23;'Trend dx'!$I$24)</c:f>
              <c:numCache>
                <c:formatCode>General</c:formatCode>
                <c:ptCount val="9"/>
                <c:pt idx="0">
                  <c:v>329</c:v>
                </c:pt>
                <c:pt idx="1">
                  <c:v>576</c:v>
                </c:pt>
                <c:pt idx="2">
                  <c:v>821</c:v>
                </c:pt>
                <c:pt idx="3">
                  <c:v>1118</c:v>
                </c:pt>
                <c:pt idx="4">
                  <c:v>1095</c:v>
                </c:pt>
                <c:pt idx="5">
                  <c:v>1113</c:v>
                </c:pt>
                <c:pt idx="6" formatCode="0">
                  <c:v>1123</c:v>
                </c:pt>
                <c:pt idx="7" formatCode="0">
                  <c:v>1102</c:v>
                </c:pt>
                <c:pt idx="8" formatCode="0">
                  <c:v>1172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448896"/>
        <c:axId val="108441536"/>
      </c:barChart>
      <c:catAx>
        <c:axId val="12244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8441536"/>
        <c:crosses val="autoZero"/>
        <c:auto val="1"/>
        <c:lblAlgn val="ctr"/>
        <c:lblOffset val="100"/>
        <c:noMultiLvlLbl val="0"/>
      </c:catAx>
      <c:valAx>
        <c:axId val="10844153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224488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Cadavere</c:v>
                </c:pt>
              </c:strCache>
            </c:strRef>
          </c:tx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1586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(Foglio1!$B$1,Foglio1!$F$1,Foglio1!$K$1,Foglio1!$L$1,Foglio1!$M$1,Foglio1!$N$1,Foglio1!$O$1)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(Foglio1!$B$2,Foglio1!$F$2,Foglio1!$K$2,Foglio1!$L$2,Foglio1!$M$2,Foglio1!$N$2,Foglio1!$O$2)</c:f>
              <c:numCache>
                <c:formatCode>General</c:formatCode>
                <c:ptCount val="7"/>
                <c:pt idx="0">
                  <c:v>1448</c:v>
                </c:pt>
                <c:pt idx="1">
                  <c:v>1671</c:v>
                </c:pt>
                <c:pt idx="2">
                  <c:v>1512</c:v>
                </c:pt>
                <c:pt idx="3">
                  <c:v>1542</c:v>
                </c:pt>
                <c:pt idx="4">
                  <c:v>1589</c:v>
                </c:pt>
                <c:pt idx="5">
                  <c:v>1501</c:v>
                </c:pt>
                <c:pt idx="6">
                  <c:v>1585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Vivente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(Foglio1!$B$1,Foglio1!$F$1,Foglio1!$K$1,Foglio1!$L$1,Foglio1!$M$1,Foglio1!$N$1,Foglio1!$O$1)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(Foglio1!$B$3,Foglio1!$F$3,Foglio1!$K$3,Foglio1!$L$3,Foglio1!$M$3,Foglio1!$N$3,Foglio1!$O$3)</c:f>
              <c:numCache>
                <c:formatCode>General</c:formatCode>
                <c:ptCount val="7"/>
                <c:pt idx="0">
                  <c:v>134</c:v>
                </c:pt>
                <c:pt idx="1">
                  <c:v>116</c:v>
                </c:pt>
                <c:pt idx="2">
                  <c:v>191</c:v>
                </c:pt>
                <c:pt idx="3">
                  <c:v>214</c:v>
                </c:pt>
                <c:pt idx="4">
                  <c:v>190</c:v>
                </c:pt>
                <c:pt idx="5">
                  <c:v>226</c:v>
                </c:pt>
                <c:pt idx="6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518720"/>
        <c:axId val="155837568"/>
      </c:barChart>
      <c:catAx>
        <c:axId val="1515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5837568"/>
        <c:crosses val="autoZero"/>
        <c:auto val="1"/>
        <c:lblAlgn val="ctr"/>
        <c:lblOffset val="100"/>
        <c:noMultiLvlLbl val="0"/>
      </c:catAx>
      <c:valAx>
        <c:axId val="155837568"/>
        <c:scaling>
          <c:orientation val="minMax"/>
          <c:max val="1900"/>
          <c:min val="1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18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Foglio1!$A$3</c:f>
              <c:strCache>
                <c:ptCount val="1"/>
                <c:pt idx="0">
                  <c:v>Vivente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(Foglio1!$B$1,Foglio1!$F$1,Foglio1!$K$1,Foglio1!$L$1,Foglio1!$M$1,Foglio1!$N$1,Foglio1!$O$1)</c:f>
              <c:numCache>
                <c:formatCode>General</c:formatCode>
                <c:ptCount val="7"/>
                <c:pt idx="0">
                  <c:v>2001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(Foglio1!$B$3,Foglio1!$F$3,Foglio1!$K$3,Foglio1!$L$3,Foglio1!$M$3,Foglio1!$N$3,Foglio1!$O$3)</c:f>
              <c:numCache>
                <c:formatCode>General</c:formatCode>
                <c:ptCount val="7"/>
                <c:pt idx="0">
                  <c:v>134</c:v>
                </c:pt>
                <c:pt idx="1">
                  <c:v>116</c:v>
                </c:pt>
                <c:pt idx="2">
                  <c:v>191</c:v>
                </c:pt>
                <c:pt idx="3">
                  <c:v>214</c:v>
                </c:pt>
                <c:pt idx="4">
                  <c:v>190</c:v>
                </c:pt>
                <c:pt idx="5">
                  <c:v>226</c:v>
                </c:pt>
                <c:pt idx="6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970240"/>
        <c:axId val="155836992"/>
      </c:barChart>
      <c:catAx>
        <c:axId val="15297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5836992"/>
        <c:crosses val="autoZero"/>
        <c:auto val="1"/>
        <c:lblAlgn val="ctr"/>
        <c:lblOffset val="100"/>
        <c:noMultiLvlLbl val="0"/>
      </c:catAx>
      <c:valAx>
        <c:axId val="15583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970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(TX!$D$2,TX!$D$5,TX!$D$10,TX!$D$15,TX!$D$20,TX!$D$21,TX!$D$22,TX!$D$23,TX!$D$24)</c:f>
              <c:numCache>
                <c:formatCode>General</c:formatCode>
                <c:ptCount val="9"/>
                <c:pt idx="0">
                  <c:v>202</c:v>
                </c:pt>
                <c:pt idx="1">
                  <c:v>404</c:v>
                </c:pt>
                <c:pt idx="2">
                  <c:v>728</c:v>
                </c:pt>
                <c:pt idx="3">
                  <c:v>1053</c:v>
                </c:pt>
                <c:pt idx="4">
                  <c:v>1002</c:v>
                </c:pt>
                <c:pt idx="5">
                  <c:v>1019</c:v>
                </c:pt>
                <c:pt idx="6">
                  <c:v>986</c:v>
                </c:pt>
                <c:pt idx="7">
                  <c:v>998</c:v>
                </c:pt>
                <c:pt idx="8">
                  <c:v>1048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9734912"/>
        <c:axId val="108443840"/>
      </c:barChart>
      <c:catAx>
        <c:axId val="10973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8443840"/>
        <c:crosses val="autoZero"/>
        <c:auto val="1"/>
        <c:lblAlgn val="ctr"/>
        <c:lblOffset val="100"/>
        <c:noMultiLvlLbl val="0"/>
      </c:catAx>
      <c:valAx>
        <c:axId val="10844384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9734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999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(TX!$F$2,TX!$F$5,TX!$F$10,TX!$F$15,TX!$F$20,TX!$F$21,TX!$F$22,TX!$F$23,TX!$F$24)</c:f>
              <c:numCache>
                <c:formatCode>General</c:formatCode>
                <c:ptCount val="9"/>
                <c:pt idx="0">
                  <c:v>202</c:v>
                </c:pt>
                <c:pt idx="1">
                  <c:v>404</c:v>
                </c:pt>
                <c:pt idx="2">
                  <c:v>651</c:v>
                </c:pt>
                <c:pt idx="3">
                  <c:v>926</c:v>
                </c:pt>
                <c:pt idx="4">
                  <c:v>918</c:v>
                </c:pt>
                <c:pt idx="5">
                  <c:v>951</c:v>
                </c:pt>
                <c:pt idx="6">
                  <c:v>900</c:v>
                </c:pt>
                <c:pt idx="7">
                  <c:v>922</c:v>
                </c:pt>
                <c:pt idx="8">
                  <c:v>988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(TX!$E$2,TX!$E$5,TX!$E$10,TX!$E$15,TX!$E$20,TX!$E$21,TX!$E$22,TX!$E$23,TX!$E$24)</c:f>
              <c:numCache>
                <c:formatCode>General</c:formatCode>
                <c:ptCount val="9"/>
                <c:pt idx="2">
                  <c:v>77</c:v>
                </c:pt>
                <c:pt idx="3">
                  <c:v>127</c:v>
                </c:pt>
                <c:pt idx="4">
                  <c:v>84</c:v>
                </c:pt>
                <c:pt idx="5">
                  <c:v>68</c:v>
                </c:pt>
                <c:pt idx="6">
                  <c:v>86</c:v>
                </c:pt>
                <c:pt idx="7">
                  <c:v>76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2218496"/>
        <c:axId val="95954048"/>
      </c:barChart>
      <c:catAx>
        <c:axId val="1222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5954048"/>
        <c:crosses val="autoZero"/>
        <c:auto val="1"/>
        <c:lblAlgn val="ctr"/>
        <c:lblOffset val="100"/>
        <c:noMultiLvlLbl val="0"/>
      </c:catAx>
      <c:valAx>
        <c:axId val="9595404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2218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226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(TX!$G$2,TX!$G$5,TX!$G$10,TX!$G$15,TX!$G$20,TX!$G$21,TX!$G$22,TX!$G$23,TX!$G$24)</c:f>
              <c:numCache>
                <c:formatCode>General</c:formatCode>
                <c:ptCount val="9"/>
                <c:pt idx="0">
                  <c:v>243</c:v>
                </c:pt>
                <c:pt idx="1">
                  <c:v>390</c:v>
                </c:pt>
                <c:pt idx="2">
                  <c:v>298</c:v>
                </c:pt>
                <c:pt idx="3">
                  <c:v>344</c:v>
                </c:pt>
                <c:pt idx="4">
                  <c:v>273</c:v>
                </c:pt>
                <c:pt idx="5">
                  <c:v>278</c:v>
                </c:pt>
                <c:pt idx="6">
                  <c:v>231</c:v>
                </c:pt>
                <c:pt idx="7">
                  <c:v>219</c:v>
                </c:pt>
                <c:pt idx="8">
                  <c:v>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382848"/>
        <c:axId val="95955776"/>
      </c:barChart>
      <c:catAx>
        <c:axId val="1223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5955776"/>
        <c:crosses val="autoZero"/>
        <c:auto val="1"/>
        <c:lblAlgn val="ctr"/>
        <c:lblOffset val="100"/>
        <c:noMultiLvlLbl val="0"/>
      </c:catAx>
      <c:valAx>
        <c:axId val="9595577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2382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(TX!$A$2,TX!$A$5,TX!$A$10,TX!$A$15,TX!$A$20,TX!$A$21,TX!$A$22,TX!$A$23,TX!$A$24)</c:f>
              <c:numCache>
                <c:formatCode>General</c:formatCode>
                <c:ptCount val="9"/>
                <c:pt idx="0">
                  <c:v>1992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(TX!$H$2,TX!$H$5,TX!$H$10,TX!$H$15,TX!$H$20,TX!$H$21,TX!$H$22,TX!$H$23,TX!$H$24)</c:f>
              <c:numCache>
                <c:formatCode>General</c:formatCode>
                <c:ptCount val="9"/>
                <c:pt idx="0">
                  <c:v>17</c:v>
                </c:pt>
                <c:pt idx="1">
                  <c:v>32</c:v>
                </c:pt>
                <c:pt idx="2">
                  <c:v>60</c:v>
                </c:pt>
                <c:pt idx="3">
                  <c:v>97</c:v>
                </c:pt>
                <c:pt idx="4">
                  <c:v>107</c:v>
                </c:pt>
                <c:pt idx="5">
                  <c:v>120</c:v>
                </c:pt>
                <c:pt idx="6">
                  <c:v>114</c:v>
                </c:pt>
                <c:pt idx="7">
                  <c:v>141</c:v>
                </c:pt>
                <c:pt idx="8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2238976"/>
        <c:axId val="95958080"/>
      </c:barChart>
      <c:catAx>
        <c:axId val="12223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95958080"/>
        <c:crosses val="autoZero"/>
        <c:auto val="1"/>
        <c:lblAlgn val="ctr"/>
        <c:lblOffset val="100"/>
        <c:noMultiLvlLbl val="0"/>
      </c:catAx>
      <c:valAx>
        <c:axId val="9595808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2238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0.68439</cdr:x>
      <cdr:y>0.18461</cdr:y>
    </cdr:from>
    <cdr:to>
      <cdr:x>0.98179</cdr:x>
      <cdr:y>0.34082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879951" y="936105"/>
          <a:ext cx="2555126" cy="79208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i="1" dirty="0"/>
            <a:t>TOTALE 2013</a:t>
          </a:r>
          <a:r>
            <a:rPr lang="it-IT" sz="1100" i="1" dirty="0"/>
            <a:t>:</a:t>
          </a:r>
          <a:r>
            <a:rPr lang="it-IT" sz="1100" i="1" baseline="0" dirty="0"/>
            <a:t>  </a:t>
          </a:r>
          <a:r>
            <a:rPr lang="it-IT" sz="1200" b="1" baseline="0" dirty="0"/>
            <a:t>12184</a:t>
          </a:r>
          <a:endParaRPr lang="it-IT" sz="1200" b="1" dirty="0"/>
        </a:p>
        <a:p xmlns:a="http://schemas.openxmlformats.org/drawingml/2006/main">
          <a:endParaRPr lang="it-IT" sz="200" dirty="0"/>
        </a:p>
        <a:p xmlns:a="http://schemas.openxmlformats.org/drawingml/2006/main">
          <a:r>
            <a:rPr lang="it-IT" sz="1100" b="1" i="1" dirty="0">
              <a:effectLst/>
              <a:latin typeface="+mn-lt"/>
              <a:ea typeface="+mn-ea"/>
              <a:cs typeface="+mn-cs"/>
            </a:rPr>
            <a:t>TOTALE 2014</a:t>
          </a:r>
          <a:r>
            <a:rPr lang="it-IT" sz="1100" i="1" dirty="0">
              <a:effectLst/>
              <a:latin typeface="+mn-lt"/>
              <a:ea typeface="+mn-ea"/>
              <a:cs typeface="+mn-cs"/>
            </a:rPr>
            <a:t>:  </a:t>
          </a:r>
          <a:r>
            <a:rPr lang="it-IT" sz="1200" b="1" dirty="0">
              <a:effectLst/>
              <a:latin typeface="+mn-lt"/>
              <a:ea typeface="+mn-ea"/>
              <a:cs typeface="+mn-cs"/>
            </a:rPr>
            <a:t>13114</a:t>
          </a:r>
        </a:p>
        <a:p xmlns:a="http://schemas.openxmlformats.org/drawingml/2006/main">
          <a:endParaRPr lang="it-IT" sz="6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b="1" dirty="0">
              <a:effectLst/>
              <a:latin typeface="+mn-lt"/>
              <a:ea typeface="+mn-ea"/>
              <a:cs typeface="+mn-cs"/>
            </a:rPr>
            <a:t>Differenza:</a:t>
          </a:r>
          <a:r>
            <a:rPr lang="it-IT" sz="1100" b="1" baseline="0" dirty="0">
              <a:effectLst/>
              <a:latin typeface="+mn-lt"/>
              <a:ea typeface="+mn-ea"/>
              <a:cs typeface="+mn-cs"/>
            </a:rPr>
            <a:t>  </a:t>
          </a:r>
          <a:r>
            <a:rPr lang="it-IT" sz="1200" b="1" i="1" dirty="0">
              <a:effectLst/>
              <a:latin typeface="+mn-lt"/>
              <a:ea typeface="+mn-ea"/>
              <a:cs typeface="+mn-cs"/>
            </a:rPr>
            <a:t>+ 930	+ </a:t>
          </a:r>
          <a:r>
            <a:rPr lang="it-IT" sz="1200" b="1" dirty="0">
              <a:effectLst/>
              <a:latin typeface="+mn-lt"/>
              <a:ea typeface="+mn-ea"/>
              <a:cs typeface="+mn-cs"/>
            </a:rPr>
            <a:t>7.6 %</a:t>
          </a:r>
          <a:endParaRPr lang="it-IT" sz="1400" dirty="0">
            <a:effectLst/>
          </a:endParaRPr>
        </a:p>
        <a:p xmlns:a="http://schemas.openxmlformats.org/drawingml/2006/main">
          <a:endParaRPr lang="it-IT" sz="1200" b="1" i="1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it-IT" sz="1200" b="1" dirty="0">
              <a:effectLst/>
              <a:latin typeface="+mn-lt"/>
              <a:ea typeface="+mn-ea"/>
              <a:cs typeface="+mn-cs"/>
            </a:rPr>
            <a:t>	</a:t>
          </a:r>
          <a:endParaRPr lang="it-IT" sz="1200" b="1" dirty="0"/>
        </a:p>
      </cdr:txBody>
    </cdr:sp>
  </cdr:relSizeAnchor>
  <cdr:relSizeAnchor xmlns:cdr="http://schemas.openxmlformats.org/drawingml/2006/chartDrawing">
    <cdr:from>
      <cdr:x>0.87716</cdr:x>
      <cdr:y>0.27168</cdr:y>
    </cdr:from>
    <cdr:to>
      <cdr:x>0.90342</cdr:x>
      <cdr:y>0.32703</cdr:y>
    </cdr:to>
    <cdr:sp macro="" textlink="">
      <cdr:nvSpPr>
        <cdr:cNvPr id="3" name="Freccia a destra con strisce 2"/>
        <cdr:cNvSpPr/>
      </cdr:nvSpPr>
      <cdr:spPr>
        <a:xfrm xmlns:a="http://schemas.openxmlformats.org/drawingml/2006/main" rot="16200000">
          <a:off x="7491835" y="1586606"/>
          <a:ext cx="314216" cy="225615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</cdr:x>
      <cdr:y>0.14418</cdr:y>
    </cdr:from>
    <cdr:to>
      <cdr:x>0.62095</cdr:x>
      <cdr:y>0.28924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2857746" y="778660"/>
          <a:ext cx="2619130" cy="78344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i="1"/>
            <a:t>TOTALE 2013</a:t>
          </a:r>
          <a:r>
            <a:rPr lang="it-IT" sz="1100" i="1"/>
            <a:t>:</a:t>
          </a:r>
          <a:r>
            <a:rPr lang="it-IT" sz="1100" i="1" baseline="0"/>
            <a:t>  </a:t>
          </a:r>
          <a:r>
            <a:rPr lang="it-IT" sz="1200" b="1" baseline="0">
              <a:effectLst/>
              <a:latin typeface="+mn-lt"/>
              <a:ea typeface="+mn-ea"/>
              <a:cs typeface="+mn-cs"/>
            </a:rPr>
            <a:t>15654</a:t>
          </a:r>
          <a:endParaRPr lang="it-IT" sz="1400" b="1"/>
        </a:p>
        <a:p xmlns:a="http://schemas.openxmlformats.org/drawingml/2006/main">
          <a:endParaRPr lang="it-IT" sz="200"/>
        </a:p>
        <a:p xmlns:a="http://schemas.openxmlformats.org/drawingml/2006/main">
          <a:r>
            <a:rPr lang="it-IT" sz="1100" b="1" i="1">
              <a:effectLst/>
              <a:latin typeface="+mn-lt"/>
              <a:ea typeface="+mn-ea"/>
              <a:cs typeface="+mn-cs"/>
            </a:rPr>
            <a:t>TOTALE 2014</a:t>
          </a:r>
          <a:r>
            <a:rPr lang="it-IT" sz="1100" i="1">
              <a:effectLst/>
              <a:latin typeface="+mn-lt"/>
              <a:ea typeface="+mn-ea"/>
              <a:cs typeface="+mn-cs"/>
            </a:rPr>
            <a:t>:  </a:t>
          </a:r>
          <a:r>
            <a:rPr lang="it-IT" sz="1200" b="1">
              <a:effectLst/>
              <a:latin typeface="+mn-lt"/>
              <a:ea typeface="+mn-ea"/>
              <a:cs typeface="+mn-cs"/>
            </a:rPr>
            <a:t>17356</a:t>
          </a:r>
          <a:endParaRPr lang="it-IT" sz="1400" b="1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it-IT" sz="60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b="1">
              <a:effectLst/>
              <a:latin typeface="+mn-lt"/>
              <a:ea typeface="+mn-ea"/>
              <a:cs typeface="+mn-cs"/>
            </a:rPr>
            <a:t>Differenza:</a:t>
          </a:r>
          <a:r>
            <a:rPr lang="it-IT" sz="1100" b="1" baseline="0">
              <a:effectLst/>
              <a:latin typeface="+mn-lt"/>
              <a:ea typeface="+mn-ea"/>
              <a:cs typeface="+mn-cs"/>
            </a:rPr>
            <a:t>  </a:t>
          </a:r>
          <a:r>
            <a:rPr lang="it-IT" sz="1200" b="1" i="1">
              <a:effectLst/>
              <a:latin typeface="+mn-lt"/>
              <a:ea typeface="+mn-ea"/>
              <a:cs typeface="+mn-cs"/>
            </a:rPr>
            <a:t>+ 1702	+ </a:t>
          </a:r>
          <a:r>
            <a:rPr lang="it-IT" sz="1200" b="1">
              <a:effectLst/>
              <a:latin typeface="+mn-lt"/>
              <a:ea typeface="+mn-ea"/>
              <a:cs typeface="+mn-cs"/>
            </a:rPr>
            <a:t>10,9 %</a:t>
          </a:r>
          <a:endParaRPr lang="it-IT" sz="1400" b="1">
            <a:effectLst/>
          </a:endParaRPr>
        </a:p>
        <a:p xmlns:a="http://schemas.openxmlformats.org/drawingml/2006/main">
          <a:endParaRPr lang="it-IT" sz="1200" b="1" i="1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it-IT" sz="1200" b="1">
              <a:effectLst/>
              <a:latin typeface="+mn-lt"/>
              <a:ea typeface="+mn-ea"/>
              <a:cs typeface="+mn-cs"/>
            </a:rPr>
            <a:t>	</a:t>
          </a:r>
          <a:endParaRPr lang="it-IT" sz="1200" b="1"/>
        </a:p>
      </cdr:txBody>
    </cdr:sp>
  </cdr:relSizeAnchor>
  <cdr:relSizeAnchor xmlns:cdr="http://schemas.openxmlformats.org/drawingml/2006/chartDrawing">
    <cdr:from>
      <cdr:x>0.49982</cdr:x>
      <cdr:y>0.22136</cdr:y>
    </cdr:from>
    <cdr:to>
      <cdr:x>0.52439</cdr:x>
      <cdr:y>0.27157</cdr:y>
    </cdr:to>
    <cdr:sp macro="" textlink="">
      <cdr:nvSpPr>
        <cdr:cNvPr id="4" name="Freccia a destra con strisce 3"/>
        <cdr:cNvSpPr/>
      </cdr:nvSpPr>
      <cdr:spPr>
        <a:xfrm xmlns:a="http://schemas.openxmlformats.org/drawingml/2006/main" rot="16200000">
          <a:off x="4381287" y="1222726"/>
          <a:ext cx="271168" cy="216711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0.17272</cdr:x>
      <cdr:y>0.07229</cdr:y>
    </cdr:from>
    <cdr:to>
      <cdr:x>0.29605</cdr:x>
      <cdr:y>0.17229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491985" y="360768"/>
          <a:ext cx="1065329" cy="499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/>
            <a:t>155</a:t>
          </a:r>
        </a:p>
      </cdr:txBody>
    </cdr:sp>
  </cdr:relSizeAnchor>
  <cdr:relSizeAnchor xmlns:cdr="http://schemas.openxmlformats.org/drawingml/2006/chartDrawing">
    <cdr:from>
      <cdr:x>0.55687</cdr:x>
      <cdr:y>0</cdr:y>
    </cdr:from>
    <cdr:to>
      <cdr:x>0.68354</cdr:x>
      <cdr:y>0.06944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4810240" y="0"/>
          <a:ext cx="1094179" cy="3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/>
            <a:t>169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09/02/2015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6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7B080B-599E-487F-9963-164EB7C4B84C}" type="slidenum">
              <a:rPr lang="it-IT" altLang="it-IT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  <a:p>
            <a:r>
              <a:rPr lang="it-IT" altLang="it-IT" smtClean="0"/>
              <a:t>Fegati n.86 perché non calcolati 1B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80904C-DA26-457A-A9AB-B06A6D7DDE48}" type="slidenum">
              <a:rPr lang="it-IT" altLang="it-IT" smtClean="0"/>
              <a:pPr eaLnBrk="1" hangingPunct="1">
                <a:spcBef>
                  <a:spcPct val="0"/>
                </a:spcBef>
              </a:pPr>
              <a:t>28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E594E2-981A-4719-A822-FFB059F186C3}" type="slidenum">
              <a:rPr lang="it-IT" altLang="it-IT" smtClean="0"/>
              <a:pPr eaLnBrk="1" hangingPunct="1">
                <a:spcBef>
                  <a:spcPct val="0"/>
                </a:spcBef>
              </a:pPr>
              <a:t>29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A4FF67-3710-459C-BC80-6DE327453272}" type="slidenum">
              <a:rPr lang="it-IT" altLang="it-IT" smtClean="0"/>
              <a:pPr eaLnBrk="1" hangingPunct="1">
                <a:spcBef>
                  <a:spcPct val="0"/>
                </a:spcBef>
              </a:pPr>
              <a:t>30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C8ABF7-233E-4D65-90EB-71BC6C528D51}" type="slidenum">
              <a:rPr lang="it-IT" altLang="it-IT" smtClean="0"/>
              <a:pPr eaLnBrk="1" hangingPunct="1">
                <a:spcBef>
                  <a:spcPct val="0"/>
                </a:spcBef>
              </a:pPr>
              <a:t>31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AA34C4-D6FD-4006-B36C-9B882217C0DE}" type="slidenum">
              <a:rPr lang="it-IT" altLang="it-IT" smtClean="0"/>
              <a:pPr eaLnBrk="1" hangingPunct="1">
                <a:spcBef>
                  <a:spcPct val="0"/>
                </a:spcBef>
              </a:pPr>
              <a:t>32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AGGIORNATA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E6C233-A733-4476-BDFD-E6F708D24A4D}" type="slidenum">
              <a:rPr lang="it-IT" altLang="it-IT" smtClean="0"/>
              <a:pPr eaLnBrk="1" hangingPunct="1">
                <a:spcBef>
                  <a:spcPct val="0"/>
                </a:spcBef>
              </a:pPr>
              <a:t>33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</a:t>
            </a:r>
            <a:r>
              <a:rPr lang="it-IT" sz="1200" b="1" i="1" baseline="0" dirty="0" smtClean="0">
                <a:latin typeface="Calibri" pitchFamily="34" charset="0"/>
              </a:rPr>
              <a:t> </a:t>
            </a:r>
            <a:r>
              <a:rPr lang="it-IT" sz="1200" b="1" i="1" dirty="0" smtClean="0">
                <a:latin typeface="Calibri" pitchFamily="34" charset="0"/>
              </a:rPr>
              <a:t>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2014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/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 proiezioni al 30</a:t>
            </a:r>
            <a:r>
              <a:rPr lang="it-IT" sz="1200" b="1" i="1" baseline="0" dirty="0" smtClean="0">
                <a:latin typeface="Calibri" pitchFamily="34" charset="0"/>
              </a:rPr>
              <a:t> Novembre </a:t>
            </a:r>
            <a:r>
              <a:rPr lang="it-IT" sz="1200" b="1" i="1" dirty="0" smtClean="0">
                <a:latin typeface="Calibri" pitchFamily="34" charset="0"/>
              </a:rPr>
              <a:t>2014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4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13 Gennaio 2015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2A16-788A-4B38-B443-2E1F429A2511}" type="datetimeFigureOut">
              <a:rPr lang="it-IT" altLang="it-IT"/>
              <a:pPr>
                <a:defRPr/>
              </a:pPr>
              <a:t>09/02/2015</a:t>
            </a:fld>
            <a:endParaRPr lang="it-IT" alt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B690-C84E-4FC9-ACBD-7CA40FB173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32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7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>
            <a:spLocks noChangeArrowheads="1"/>
          </p:cNvSpPr>
          <p:nvPr/>
        </p:nvSpPr>
        <p:spPr bwMode="auto">
          <a:xfrm>
            <a:off x="2630743" y="1272379"/>
            <a:ext cx="3925481" cy="445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50911" y="1264392"/>
            <a:ext cx="268514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Cadavere + Vivente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2001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019367"/>
              </p:ext>
            </p:extLst>
          </p:nvPr>
        </p:nvGraphicFramePr>
        <p:xfrm>
          <a:off x="242784" y="1751330"/>
          <a:ext cx="8778688" cy="468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0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462843"/>
              </p:ext>
            </p:extLst>
          </p:nvPr>
        </p:nvGraphicFramePr>
        <p:xfrm>
          <a:off x="543424" y="1636419"/>
          <a:ext cx="7817047" cy="471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612552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RENE da Donatore Vivente –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2001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285750" y="1428750"/>
            <a:ext cx="2061513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412776"/>
            <a:ext cx="19034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da donatore Vivente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4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>
            <a:spLocks noChangeArrowheads="1"/>
          </p:cNvSpPr>
          <p:nvPr/>
        </p:nvSpPr>
        <p:spPr bwMode="auto">
          <a:xfrm>
            <a:off x="285751" y="1414951"/>
            <a:ext cx="1941257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4703" y="1402609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826656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51333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285751" y="1414951"/>
            <a:ext cx="1941257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4703" y="1402609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</p:spTree>
    <p:extLst>
      <p:ext uri="{BB962C8B-B14F-4D97-AF65-F5344CB8AC3E}">
        <p14:creationId xmlns:p14="http://schemas.microsoft.com/office/powerpoint/2010/main" val="3615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369662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3784" y="1341025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</p:spTree>
    <p:extLst>
      <p:ext uri="{BB962C8B-B14F-4D97-AF65-F5344CB8AC3E}">
        <p14:creationId xmlns:p14="http://schemas.microsoft.com/office/powerpoint/2010/main" val="76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904580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3784" y="1341025"/>
            <a:ext cx="184335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Trapianti da donatore Cadavere</a:t>
            </a:r>
          </a:p>
        </p:txBody>
      </p:sp>
    </p:spTree>
    <p:extLst>
      <p:ext uri="{BB962C8B-B14F-4D97-AF65-F5344CB8AC3E}">
        <p14:creationId xmlns:p14="http://schemas.microsoft.com/office/powerpoint/2010/main" val="804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098" y="1916832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Dicembre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66745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6538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1042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719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219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25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31/12/2014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8758</a:t>
            </a:r>
            <a:endParaRPr lang="it-IT" sz="3200" b="1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8795" y="4797152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8210**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2784" y="5517232"/>
            <a:ext cx="22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308302"/>
              </p:ext>
            </p:extLst>
          </p:nvPr>
        </p:nvGraphicFramePr>
        <p:xfrm>
          <a:off x="2483768" y="2852936"/>
          <a:ext cx="59046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924117"/>
              </p:ext>
            </p:extLst>
          </p:nvPr>
        </p:nvGraphicFramePr>
        <p:xfrm>
          <a:off x="874128" y="3669512"/>
          <a:ext cx="7395744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2013*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182818"/>
              </p:ext>
            </p:extLst>
          </p:nvPr>
        </p:nvGraphicFramePr>
        <p:xfrm>
          <a:off x="948916" y="1658712"/>
          <a:ext cx="721536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0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6301" y="1136291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di Tessuti 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2014*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eaLnBrk="0" hangingPunct="0">
              <a:defRPr/>
            </a:pPr>
            <a:r>
              <a:rPr lang="it-IT" sz="14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  <a:endParaRPr lang="it-IT" sz="1400" b="1" i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2014*</a:t>
            </a:r>
            <a:endParaRPr lang="it-IT" sz="3200" b="1" dirty="0"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41181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504691"/>
              </p:ext>
            </p:extLst>
          </p:nvPr>
        </p:nvGraphicFramePr>
        <p:xfrm>
          <a:off x="276225" y="1196752"/>
          <a:ext cx="8591549" cy="507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Donazioni di tessuti: 2013 vs 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912" y="6194888"/>
            <a:ext cx="4511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t-IT" sz="1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</a:p>
        </p:txBody>
      </p:sp>
    </p:spTree>
    <p:extLst>
      <p:ext uri="{BB962C8B-B14F-4D97-AF65-F5344CB8AC3E}">
        <p14:creationId xmlns:p14="http://schemas.microsoft.com/office/powerpoint/2010/main" val="1600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6301" y="1136291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 di Tessuti 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2014*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 eaLnBrk="0" hangingPunct="0">
              <a:defRPr/>
            </a:pPr>
            <a:r>
              <a:rPr lang="it-IT" sz="14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  <a:endParaRPr lang="it-IT" sz="1400" b="1" i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Trapianti di tessuti: 2013 vs 2014*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912" y="6194888"/>
            <a:ext cx="4511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t-IT" sz="1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*Dati in proiezione sul I semestre 2014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70981"/>
              </p:ext>
            </p:extLst>
          </p:nvPr>
        </p:nvGraphicFramePr>
        <p:xfrm>
          <a:off x="179512" y="1124744"/>
          <a:ext cx="88201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3168" y="1025669"/>
            <a:ext cx="823753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e Trapianto  di Cellule Staminali Emopoietiche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2014</a:t>
            </a:r>
            <a:endParaRPr lang="it-IT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25088" y="602984"/>
            <a:ext cx="69147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Nuovi donatori  iscritti IBMDR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41239"/>
              </p:ext>
            </p:extLst>
          </p:nvPr>
        </p:nvGraphicFramePr>
        <p:xfrm>
          <a:off x="603552" y="1565032"/>
          <a:ext cx="7876768" cy="481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526953"/>
              </p:ext>
            </p:extLst>
          </p:nvPr>
        </p:nvGraphicFramePr>
        <p:xfrm>
          <a:off x="506827" y="1504904"/>
          <a:ext cx="8638035" cy="499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2912" y="602984"/>
            <a:ext cx="84780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Donatori IBMDR utilizzati per il trapianto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1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276964"/>
              </p:ext>
            </p:extLst>
          </p:nvPr>
        </p:nvGraphicFramePr>
        <p:xfrm>
          <a:off x="423168" y="1384648"/>
          <a:ext cx="8720832" cy="505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2912" y="602984"/>
            <a:ext cx="847804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Totale trapianti allogenici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3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130006"/>
            <a:ext cx="91440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Centro Nazionale Trapianti Operativo</a:t>
            </a:r>
          </a:p>
          <a:p>
            <a:pPr algn="ctr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it-IT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-PRIMO ANNO ATTIVITÀ 2014-</a:t>
            </a:r>
            <a:endParaRPr lang="it-IT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40875"/>
              </p:ext>
            </p:extLst>
          </p:nvPr>
        </p:nvGraphicFramePr>
        <p:xfrm>
          <a:off x="844064" y="1745416"/>
          <a:ext cx="7515855" cy="42658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47002"/>
                <a:gridCol w="1392276"/>
                <a:gridCol w="1393873"/>
                <a:gridCol w="1462528"/>
                <a:gridCol w="1820176"/>
              </a:tblGrid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ANNO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CUORE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FEGATO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POLMONE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 anno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166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179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91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188</a:t>
                      </a:r>
                      <a:endParaRPr kumimoji="0" lang="it-IT" altLang="it-I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/>
                </a:tc>
              </a:tr>
              <a:tr h="593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86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214</a:t>
                      </a:r>
                      <a:endParaRPr kumimoji="0" lang="it-IT" altLang="it-IT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L="9524" marR="9524" marT="9525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Totale </a:t>
                      </a:r>
                      <a:endParaRPr kumimoji="0" lang="it-IT" alt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493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565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138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1204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4" marR="9524" marT="9525" marB="0" anchor="ctr" horzOverflow="overflow"/>
                </a:tc>
              </a:tr>
            </a:tbl>
          </a:graphicData>
        </a:graphic>
      </p:graphicFrame>
      <p:sp>
        <p:nvSpPr>
          <p:cNvPr id="4160" name="Text Box 2"/>
          <p:cNvSpPr txBox="1">
            <a:spLocks noChangeArrowheads="1"/>
          </p:cNvSpPr>
          <p:nvPr/>
        </p:nvSpPr>
        <p:spPr bwMode="auto">
          <a:xfrm>
            <a:off x="1835150" y="602984"/>
            <a:ext cx="551656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Richieste di organi in urgenza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67816"/>
              </p:ext>
            </p:extLst>
          </p:nvPr>
        </p:nvGraphicFramePr>
        <p:xfrm>
          <a:off x="543423" y="1565031"/>
          <a:ext cx="7936898" cy="444947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422636"/>
                <a:gridCol w="1578762"/>
                <a:gridCol w="1967750"/>
                <a:gridCol w="1967750"/>
              </a:tblGrid>
              <a:tr h="82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Organo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RICHIESTE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SODDISFATTE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NON SODDISFATTE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</a:tr>
              <a:tr h="68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Cuore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75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56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19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</a:tr>
              <a:tr h="68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Polmoni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1800" b="1" dirty="0" smtClean="0">
                          <a:effectLst/>
                        </a:rPr>
                        <a:t>34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22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12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</a:tr>
              <a:tr h="68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</a:rPr>
                        <a:t>Fegato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1800" b="1" kern="1200" dirty="0" smtClean="0">
                          <a:effectLst/>
                        </a:rPr>
                        <a:t>74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63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11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</a:tr>
              <a:tr h="842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Rene</a:t>
                      </a:r>
                      <a:endParaRPr lang="it-I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1800" b="1" kern="1200" dirty="0" smtClean="0">
                          <a:effectLst/>
                        </a:rPr>
                        <a:t>4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4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kern="1200" dirty="0" smtClean="0">
                          <a:effectLst/>
                        </a:rPr>
                        <a:t>0</a:t>
                      </a:r>
                      <a:endParaRPr lang="it-IT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 anchorCtr="1"/>
                </a:tc>
              </a:tr>
              <a:tr h="71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opperplate Gothic Bold" panose="020E0705020206020404" pitchFamily="34" charset="0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41390" algn="l"/>
                          <a:tab pos="6221730" algn="l"/>
                        </a:tabLst>
                      </a:pPr>
                      <a:r>
                        <a:rPr lang="it-IT" sz="2000" b="1" dirty="0" smtClean="0">
                          <a:effectLst/>
                        </a:rPr>
                        <a:t>187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145 (77,5%)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42 (22,5%)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sp>
        <p:nvSpPr>
          <p:cNvPr id="5167" name="CasellaDiTesto 6"/>
          <p:cNvSpPr txBox="1">
            <a:spLocks noChangeArrowheads="1"/>
          </p:cNvSpPr>
          <p:nvPr/>
        </p:nvSpPr>
        <p:spPr bwMode="auto">
          <a:xfrm>
            <a:off x="123825" y="6194888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* </a:t>
            </a:r>
            <a:r>
              <a:rPr lang="it-IT" altLang="it-IT" sz="1200" b="1" dirty="0"/>
              <a:t>Database urgenze CNTO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Urgenze gestite dal CNTO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2014*</a:t>
            </a:r>
            <a:endParaRPr lang="it-IT" sz="3200" b="1" dirty="0">
              <a:latin typeface="+mn-lt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1320802"/>
            <a:ext cx="156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N° Donatori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51447" y="1319214"/>
            <a:ext cx="1393897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chemeClr val="dk1"/>
              </a:solidFill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733626"/>
              </p:ext>
            </p:extLst>
          </p:nvPr>
        </p:nvGraphicFramePr>
        <p:xfrm>
          <a:off x="1553377" y="1685288"/>
          <a:ext cx="6162675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345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CasellaDiTesto 6"/>
          <p:cNvSpPr txBox="1">
            <a:spLocks noChangeArrowheads="1"/>
          </p:cNvSpPr>
          <p:nvPr/>
        </p:nvSpPr>
        <p:spPr bwMode="auto">
          <a:xfrm>
            <a:off x="123825" y="6194888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* </a:t>
            </a:r>
            <a:r>
              <a:rPr lang="it-IT" altLang="it-IT" sz="1200" b="1" dirty="0"/>
              <a:t>Database urgenze CNTO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3148013" y="3789363"/>
            <a:ext cx="3440112" cy="208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Tempi di attesa delle urgenze adulte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76" y="1324521"/>
            <a:ext cx="1111732" cy="1022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2" y="3068232"/>
            <a:ext cx="1202560" cy="12025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79" y="4979441"/>
            <a:ext cx="1050457" cy="1035063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511872" y="1444776"/>
            <a:ext cx="1142432" cy="634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4554410" y="1588586"/>
            <a:ext cx="103976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ea typeface="+mn-ea"/>
              </a:rPr>
              <a:t> </a:t>
            </a:r>
            <a:r>
              <a:rPr lang="it-IT" sz="1600" b="1" dirty="0" smtClean="0">
                <a:latin typeface="+mn-lt"/>
                <a:ea typeface="+mn-ea"/>
              </a:rPr>
              <a:t>7,2 gg</a:t>
            </a:r>
            <a:endParaRPr lang="it-IT" sz="1600" b="1" dirty="0">
              <a:latin typeface="+mn-lt"/>
              <a:ea typeface="+mn-ea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4570621" y="3368873"/>
            <a:ext cx="1203939" cy="601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4570621" y="3452554"/>
            <a:ext cx="12039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 </a:t>
            </a:r>
            <a:r>
              <a:rPr lang="it-IT" sz="1600" b="1" dirty="0"/>
              <a:t>1,3 gg</a:t>
            </a:r>
          </a:p>
        </p:txBody>
      </p:sp>
      <p:sp>
        <p:nvSpPr>
          <p:cNvPr id="27" name="Ovale 26"/>
          <p:cNvSpPr/>
          <p:nvPr/>
        </p:nvSpPr>
        <p:spPr>
          <a:xfrm>
            <a:off x="4572000" y="5232840"/>
            <a:ext cx="1203939" cy="601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 bwMode="auto">
          <a:xfrm>
            <a:off x="4572000" y="5316521"/>
            <a:ext cx="12039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+mn-lt"/>
                <a:ea typeface="+mn-ea"/>
              </a:rPr>
              <a:t> </a:t>
            </a:r>
            <a:r>
              <a:rPr lang="it-IT" sz="1600" b="1" dirty="0" smtClean="0"/>
              <a:t>6,6 </a:t>
            </a:r>
            <a:r>
              <a:rPr lang="it-IT" sz="1600" b="1" dirty="0"/>
              <a:t>gg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1745984" y="2707464"/>
            <a:ext cx="529126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745984" y="4571432"/>
            <a:ext cx="529126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936618"/>
              </p:ext>
            </p:extLst>
          </p:nvPr>
        </p:nvGraphicFramePr>
        <p:xfrm>
          <a:off x="964320" y="1647824"/>
          <a:ext cx="7095104" cy="442680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67048"/>
                <a:gridCol w="2359646"/>
                <a:gridCol w="1184205"/>
                <a:gridCol w="1184205"/>
              </a:tblGrid>
              <a:tr h="51646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ORGANO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RESTITUZIONI</a:t>
                      </a:r>
                      <a:b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COMPENSATE dal CNTO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TRASPORTI RISPARMIATI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64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AEREO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836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CUORE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753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POLMONE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1051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FEGATO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  <a:tr h="753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</a:t>
                      </a: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524" marR="9524" marT="9526" marB="0" anchor="ctr" horzOverflow="overflow"/>
                </a:tc>
              </a:tr>
            </a:tbl>
          </a:graphicData>
        </a:graphic>
      </p:graphicFrame>
      <p:sp>
        <p:nvSpPr>
          <p:cNvPr id="7206" name="CasellaDiTesto 6"/>
          <p:cNvSpPr txBox="1">
            <a:spLocks noChangeArrowheads="1"/>
          </p:cNvSpPr>
          <p:nvPr/>
        </p:nvSpPr>
        <p:spPr bwMode="auto">
          <a:xfrm>
            <a:off x="123825" y="6194888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* </a:t>
            </a:r>
            <a:r>
              <a:rPr lang="it-IT" altLang="it-IT" sz="1200" b="1" dirty="0"/>
              <a:t>Database urgenze CNTO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Gestione delle restituzioni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7" b="17408"/>
          <a:stretch/>
        </p:blipFill>
        <p:spPr bwMode="auto">
          <a:xfrm>
            <a:off x="2272" y="2386416"/>
            <a:ext cx="9059862" cy="36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2912" y="1258060"/>
            <a:ext cx="859830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Voli aerei privati utilizzati per programmi nazionali</a:t>
            </a:r>
            <a:b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</a:b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ottobre – dicembre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57833"/>
              </p:ext>
            </p:extLst>
          </p:nvPr>
        </p:nvGraphicFramePr>
        <p:xfrm>
          <a:off x="423169" y="1625160"/>
          <a:ext cx="8478048" cy="4329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6166"/>
                <a:gridCol w="1078441"/>
                <a:gridCol w="1183816"/>
                <a:gridCol w="957163"/>
                <a:gridCol w="1027045"/>
                <a:gridCol w="948689"/>
                <a:gridCol w="1209690"/>
                <a:gridCol w="987038"/>
              </a:tblGrid>
              <a:tr h="79303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SEDE</a:t>
                      </a: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DONATORI</a:t>
                      </a:r>
                      <a:r>
                        <a:rPr lang="it-IT" sz="1400" b="1" baseline="0" dirty="0" smtClean="0"/>
                        <a:t> </a:t>
                      </a: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/>
                        <a:t>Trapianti FEGATO</a:t>
                      </a:r>
                      <a:endParaRPr lang="it-IT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RENE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POLMONE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CUORE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INTESTINO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baseline="0" dirty="0" smtClean="0"/>
                        <a:t>Trapianti</a:t>
                      </a:r>
                    </a:p>
                    <a:p>
                      <a:pPr algn="ctr"/>
                      <a:r>
                        <a:rPr lang="it-IT" sz="1400" b="1" dirty="0" smtClean="0"/>
                        <a:t>PANCREAS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</a:tr>
              <a:tr h="1324389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ITALIA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28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27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48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9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17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</a:tr>
              <a:tr h="110589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ESTERO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4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0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</a:tr>
              <a:tr h="110589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TOTALE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smtClean="0"/>
                        <a:t>32</a:t>
                      </a:r>
                      <a:endParaRPr lang="it-IT" sz="1400" b="1" dirty="0"/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29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48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9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19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1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/>
                        <a:t>1</a:t>
                      </a:r>
                      <a:endParaRPr lang="it-I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4856" marB="44856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3680" y="602984"/>
            <a:ext cx="781664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</a:rPr>
              <a:t>Donatori e Trapianti pediatrici nel 2014</a:t>
            </a:r>
            <a:endParaRPr lang="it-IT" altLang="it-IT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5544"/>
            <a:ext cx="91440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Registrazione della dichiarazione di volontà al momento del rilascio della carta d’identità</a:t>
            </a:r>
          </a:p>
          <a:p>
            <a:pPr algn="ctr">
              <a:defRPr/>
            </a:pPr>
            <a:endParaRPr lang="it-IT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it-IT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-I Comuni attivi nel 2014-</a:t>
            </a:r>
          </a:p>
          <a:p>
            <a:pPr algn="ctr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93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96096" y="6555656"/>
            <a:ext cx="252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#</a:t>
            </a:r>
            <a:r>
              <a:rPr lang="it-IT" sz="1400" b="1" dirty="0" err="1" smtClean="0"/>
              <a:t>Unasceltaincomune</a:t>
            </a:r>
            <a:endParaRPr lang="it-IT" sz="1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3163" y="602984"/>
            <a:ext cx="885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 comuni che hanno avviato il servizio nel 2014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86984"/>
              </p:ext>
            </p:extLst>
          </p:nvPr>
        </p:nvGraphicFramePr>
        <p:xfrm>
          <a:off x="302912" y="1324521"/>
          <a:ext cx="8598304" cy="4930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9152"/>
                <a:gridCol w="4299152"/>
              </a:tblGrid>
              <a:tr h="404843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Regione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Comune</a:t>
                      </a:r>
                      <a:endParaRPr lang="it-IT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Marche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Ascoli Piceno</a:t>
                      </a:r>
                      <a:endParaRPr lang="it-IT" sz="1600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Piemonte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Settimo Torinese</a:t>
                      </a:r>
                      <a:endParaRPr lang="it-IT" sz="1600" b="1" dirty="0"/>
                    </a:p>
                  </a:txBody>
                  <a:tcPr/>
                </a:tc>
              </a:tr>
              <a:tr h="7966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Umbria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Castiglione</a:t>
                      </a:r>
                      <a:r>
                        <a:rPr lang="it-IT" sz="1600" b="1" baseline="0" dirty="0" smtClean="0"/>
                        <a:t> del Lago- </a:t>
                      </a:r>
                      <a:r>
                        <a:rPr lang="it-IT" sz="1600" b="1" dirty="0" smtClean="0"/>
                        <a:t>Trevi- Corciano- Gubbio- Bastia</a:t>
                      </a:r>
                      <a:r>
                        <a:rPr lang="it-IT" sz="1600" b="1" baseline="0" dirty="0" smtClean="0"/>
                        <a:t> Umbra- Tuoro sul Trasimeno</a:t>
                      </a:r>
                      <a:endParaRPr lang="it-IT" sz="1600" b="1" dirty="0" smtClean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Lazio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Roma Capitale</a:t>
                      </a:r>
                      <a:endParaRPr lang="it-IT" sz="1600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Sardegna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Cagliari- Oristano- Osilo</a:t>
                      </a:r>
                      <a:endParaRPr lang="it-IT" sz="1600" b="1" dirty="0"/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Basilicata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Latronico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Abruzzo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Pizzoli- Filetto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Lombardia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Locate di Triulzi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Puglia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Altamura- Barletta- Sava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Emilia-Romagna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Bologna- Castellarano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Toscana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Calenzano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0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Sicilia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Tusa</a:t>
                      </a:r>
                      <a:endParaRPr lang="it-IT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12" y="1157993"/>
            <a:ext cx="5110880" cy="5354916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 flipV="1">
            <a:off x="1331640" y="2254653"/>
            <a:ext cx="977800" cy="37333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29608" y="2579561"/>
            <a:ext cx="182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SETTIMO </a:t>
            </a:r>
          </a:p>
          <a:p>
            <a:pPr algn="just"/>
            <a:r>
              <a:rPr lang="it-IT" sz="1200" b="1" dirty="0" smtClean="0">
                <a:solidFill>
                  <a:schemeClr val="tx2"/>
                </a:solidFill>
              </a:rPr>
              <a:t>TORINESE-LA MORRA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1331640" y="4811944"/>
            <a:ext cx="1496648" cy="572306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99592" y="534359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CAGLIARI</a:t>
            </a:r>
          </a:p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ORISTANO</a:t>
            </a:r>
          </a:p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OSILO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11" name="Connettore 1 10"/>
          <p:cNvCxnSpPr>
            <a:endCxn id="12" idx="3"/>
          </p:cNvCxnSpPr>
          <p:nvPr/>
        </p:nvCxnSpPr>
        <p:spPr>
          <a:xfrm flipH="1" flipV="1">
            <a:off x="1097029" y="1939657"/>
            <a:ext cx="2034811" cy="3168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32933" y="1708824"/>
            <a:ext cx="86409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LOCATE DI TRIULZI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2828288" y="3188491"/>
            <a:ext cx="1442796" cy="77619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68833" y="3640548"/>
            <a:ext cx="28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PERUGIA- TERNI- GUBBIO- TREVI</a:t>
            </a:r>
          </a:p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CASTIGLIONE DEL LAGO- BASTIA UMBRA- </a:t>
            </a:r>
            <a:r>
              <a:rPr lang="it-IT" sz="1200" b="1" dirty="0" smtClean="0">
                <a:solidFill>
                  <a:schemeClr val="tx2"/>
                </a:solidFill>
              </a:rPr>
              <a:t>CORCIANO-PANICALE-CITERNA-TUORO SUL TRASIMENO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3998923" y="1847323"/>
            <a:ext cx="1105237" cy="732239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032251" y="1524158"/>
            <a:ext cx="293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CESENA-BOLOGNA-MODENA-CASTELLARANO-RUBIERA-CASALGRANDE-SAN LAZZARO DI SAVENA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4528096" y="2886079"/>
            <a:ext cx="576064" cy="1550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104160" y="24650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ANCONA- SENIGALLIA- CHIARAVALLE- FERMO- PEDASO- ASCOLI PICENO- FABRIANO-SENIGALLIA-PORTO SANT’ELPIDIO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4772744" y="3356494"/>
            <a:ext cx="576064" cy="28405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292080" y="3248616"/>
            <a:ext cx="1360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2"/>
                </a:solidFill>
              </a:rPr>
              <a:t>PIZZOLI-LUCOLI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5032251" y="4451176"/>
            <a:ext cx="862565" cy="2976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232517" y="47488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LATRONICO-MARATEA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3740705" y="3835451"/>
            <a:ext cx="576064" cy="28405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354463" y="404644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2"/>
                </a:solidFill>
              </a:rPr>
              <a:t>ROMA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 flipV="1">
            <a:off x="6075200" y="3964689"/>
            <a:ext cx="684440" cy="22025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705505" y="3797814"/>
            <a:ext cx="170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BARLETTA-ALTAMURA-SAVA</a:t>
            </a:r>
            <a:endParaRPr lang="it-IT" sz="1200" b="1" dirty="0">
              <a:solidFill>
                <a:schemeClr val="tx2"/>
              </a:solidFill>
            </a:endParaRPr>
          </a:p>
        </p:txBody>
      </p:sp>
      <p:cxnSp>
        <p:nvCxnSpPr>
          <p:cNvPr id="42" name="Connettore 1 41"/>
          <p:cNvCxnSpPr/>
          <p:nvPr/>
        </p:nvCxnSpPr>
        <p:spPr>
          <a:xfrm flipV="1">
            <a:off x="2972997" y="3101705"/>
            <a:ext cx="734907" cy="2023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962593" y="3073206"/>
            <a:ext cx="139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2"/>
                </a:solidFill>
              </a:rPr>
              <a:t>CALENZANO-SORANO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47593" y="602984"/>
            <a:ext cx="8458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Dopo il progetto umbro: i comuni italiani attivi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315713" y="5593608"/>
            <a:ext cx="252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b="1" dirty="0">
                <a:solidFill>
                  <a:schemeClr val="tx2"/>
                </a:solidFill>
                <a:latin typeface="Calibri" pitchFamily="34" charset="0"/>
                <a:ea typeface="MS PGothic" pitchFamily="34" charset="-128"/>
              </a:rPr>
              <a:t>Totale: 45 Comuni</a:t>
            </a:r>
            <a:endParaRPr lang="it-IT" b="1" dirty="0">
              <a:solidFill>
                <a:schemeClr val="tx2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6499810" y="5413224"/>
            <a:ext cx="2100765" cy="7215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22592" r="15448" b="5149"/>
          <a:stretch/>
        </p:blipFill>
        <p:spPr bwMode="auto">
          <a:xfrm>
            <a:off x="8522" y="1324520"/>
            <a:ext cx="9063432" cy="49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3163" y="602984"/>
            <a:ext cx="885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 dati aggiornati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121148"/>
              </p:ext>
            </p:extLst>
          </p:nvPr>
        </p:nvGraphicFramePr>
        <p:xfrm>
          <a:off x="683568" y="1755760"/>
          <a:ext cx="7704856" cy="454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2014*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984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- 2013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2014*</a:t>
            </a:r>
            <a:endParaRPr lang="it-IT" sz="2400" b="1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50108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39,3 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14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64991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760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23,1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00" y="199817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76652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18,5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722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080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2014: 19,6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68" y="1989345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4164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29,6 %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2013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2014*</a:t>
            </a:r>
            <a:endParaRPr lang="it-IT" sz="2800" b="1" dirty="0">
              <a:latin typeface="+mj-lt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102308" y="1340768"/>
            <a:ext cx="3286116" cy="495386"/>
            <a:chOff x="216" y="888"/>
            <a:chExt cx="3256" cy="550"/>
          </a:xfrm>
          <a:noFill/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2014: 31,0 %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7170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5" y="20160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2014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11081</TotalTime>
  <Words>747</Words>
  <Application>Microsoft Office PowerPoint</Application>
  <PresentationFormat>Presentazione su schermo (4:3)</PresentationFormat>
  <Paragraphs>315</Paragraphs>
  <Slides>37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filippetti marzia</cp:lastModifiedBy>
  <cp:revision>979</cp:revision>
  <cp:lastPrinted>2015-01-20T11:52:20Z</cp:lastPrinted>
  <dcterms:created xsi:type="dcterms:W3CDTF">2010-02-26T10:22:50Z</dcterms:created>
  <dcterms:modified xsi:type="dcterms:W3CDTF">2015-02-09T13:44:35Z</dcterms:modified>
</cp:coreProperties>
</file>