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8937"/>
    <a:srgbClr val="0F4E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1" d="100"/>
          <a:sy n="61" d="100"/>
        </p:scale>
        <p:origin x="1099" y="4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a:prstGeom prst="rect">
            <a:avLst/>
          </a:prstGeom>
        </p:spPr>
        <p:txBody>
          <a:bodyPr/>
          <a:lstStyle/>
          <a:p>
            <a:r>
              <a:rPr lang="it-IT"/>
              <a:t>Fare clic per modificare stile</a:t>
            </a:r>
          </a:p>
        </p:txBody>
      </p:sp>
      <p:sp>
        <p:nvSpPr>
          <p:cNvPr id="3" name="Sottotitolo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a:xfrm>
            <a:off x="457200" y="4767263"/>
            <a:ext cx="2133600" cy="273844"/>
          </a:xfrm>
          <a:prstGeom prst="rect">
            <a:avLst/>
          </a:prstGeom>
        </p:spPr>
        <p:txBody>
          <a:bodyPr/>
          <a:lstStyle/>
          <a:p>
            <a:fld id="{FAE6A893-4ED3-9547-898E-DD7866FC6010}" type="datetimeFigureOut">
              <a:rPr lang="it-IT" smtClean="0"/>
              <a:t>09/12/2020</a:t>
            </a:fld>
            <a:endParaRPr lang="it-IT"/>
          </a:p>
        </p:txBody>
      </p:sp>
      <p:sp>
        <p:nvSpPr>
          <p:cNvPr id="5" name="Segnaposto piè di pagina 4"/>
          <p:cNvSpPr>
            <a:spLocks noGrp="1"/>
          </p:cNvSpPr>
          <p:nvPr>
            <p:ph type="ftr" sz="quarter" idx="11"/>
          </p:nvPr>
        </p:nvSpPr>
        <p:spPr>
          <a:xfrm>
            <a:off x="3124200" y="4767263"/>
            <a:ext cx="2895600" cy="273844"/>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4767263"/>
            <a:ext cx="2133600" cy="273844"/>
          </a:xfrm>
          <a:prstGeom prst="rect">
            <a:avLst/>
          </a:prstGeom>
        </p:spPr>
        <p:txBody>
          <a:bodyPr/>
          <a:lstStyle/>
          <a:p>
            <a:fld id="{E619E739-4694-A048-A2A1-DBB01BC16373}" type="slidenum">
              <a:rPr lang="it-IT" smtClean="0"/>
              <a:t>‹N›</a:t>
            </a:fld>
            <a:endParaRPr lang="it-IT"/>
          </a:p>
        </p:txBody>
      </p:sp>
    </p:spTree>
    <p:extLst>
      <p:ext uri="{BB962C8B-B14F-4D97-AF65-F5344CB8AC3E}">
        <p14:creationId xmlns:p14="http://schemas.microsoft.com/office/powerpoint/2010/main" val="300937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p>
            <a:r>
              <a:rPr lang="it-IT"/>
              <a:t>Fare clic per modificare stile</a:t>
            </a:r>
          </a:p>
        </p:txBody>
      </p:sp>
      <p:sp>
        <p:nvSpPr>
          <p:cNvPr id="3" name="Segnaposto testo verticale 2"/>
          <p:cNvSpPr>
            <a:spLocks noGrp="1"/>
          </p:cNvSpPr>
          <p:nvPr>
            <p:ph type="body" orient="vert" idx="1"/>
          </p:nvPr>
        </p:nvSpPr>
        <p:spPr>
          <a:xfrm>
            <a:off x="457200" y="1200151"/>
            <a:ext cx="8229600" cy="3394472"/>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4767263"/>
            <a:ext cx="2133600" cy="273844"/>
          </a:xfrm>
          <a:prstGeom prst="rect">
            <a:avLst/>
          </a:prstGeom>
        </p:spPr>
        <p:txBody>
          <a:bodyPr/>
          <a:lstStyle/>
          <a:p>
            <a:fld id="{FAE6A893-4ED3-9547-898E-DD7866FC6010}" type="datetimeFigureOut">
              <a:rPr lang="it-IT" smtClean="0"/>
              <a:t>09/12/2020</a:t>
            </a:fld>
            <a:endParaRPr lang="it-IT"/>
          </a:p>
        </p:txBody>
      </p:sp>
      <p:sp>
        <p:nvSpPr>
          <p:cNvPr id="5" name="Segnaposto piè di pagina 4"/>
          <p:cNvSpPr>
            <a:spLocks noGrp="1"/>
          </p:cNvSpPr>
          <p:nvPr>
            <p:ph type="ftr" sz="quarter" idx="11"/>
          </p:nvPr>
        </p:nvSpPr>
        <p:spPr>
          <a:xfrm>
            <a:off x="3124200" y="4767263"/>
            <a:ext cx="2895600" cy="273844"/>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4767263"/>
            <a:ext cx="2133600" cy="273844"/>
          </a:xfrm>
          <a:prstGeom prst="rect">
            <a:avLst/>
          </a:prstGeom>
        </p:spPr>
        <p:txBody>
          <a:bodyPr/>
          <a:lstStyle/>
          <a:p>
            <a:fld id="{E619E739-4694-A048-A2A1-DBB01BC16373}" type="slidenum">
              <a:rPr lang="it-IT" smtClean="0"/>
              <a:t>‹N›</a:t>
            </a:fld>
            <a:endParaRPr lang="it-IT"/>
          </a:p>
        </p:txBody>
      </p:sp>
    </p:spTree>
    <p:extLst>
      <p:ext uri="{BB962C8B-B14F-4D97-AF65-F5344CB8AC3E}">
        <p14:creationId xmlns:p14="http://schemas.microsoft.com/office/powerpoint/2010/main" val="4032066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a:prstGeom prst="rect">
            <a:avLst/>
          </a:prstGeom>
        </p:spPr>
        <p:txBody>
          <a:bodyPr vert="eaVert"/>
          <a:lstStyle/>
          <a:p>
            <a:r>
              <a:rPr lang="it-IT"/>
              <a:t>Fare clic per modificare stile</a:t>
            </a:r>
          </a:p>
        </p:txBody>
      </p:sp>
      <p:sp>
        <p:nvSpPr>
          <p:cNvPr id="3" name="Segnaposto testo verticale 2"/>
          <p:cNvSpPr>
            <a:spLocks noGrp="1"/>
          </p:cNvSpPr>
          <p:nvPr>
            <p:ph type="body" orient="vert" idx="1"/>
          </p:nvPr>
        </p:nvSpPr>
        <p:spPr>
          <a:xfrm>
            <a:off x="457200" y="205979"/>
            <a:ext cx="6019800" cy="4388644"/>
          </a:xfrm>
          <a:prstGeom prst="rect">
            <a:avLst/>
          </a:prstGeo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4767263"/>
            <a:ext cx="2133600" cy="273844"/>
          </a:xfrm>
          <a:prstGeom prst="rect">
            <a:avLst/>
          </a:prstGeom>
        </p:spPr>
        <p:txBody>
          <a:bodyPr/>
          <a:lstStyle/>
          <a:p>
            <a:fld id="{FAE6A893-4ED3-9547-898E-DD7866FC6010}" type="datetimeFigureOut">
              <a:rPr lang="it-IT" smtClean="0"/>
              <a:t>09/12/2020</a:t>
            </a:fld>
            <a:endParaRPr lang="it-IT"/>
          </a:p>
        </p:txBody>
      </p:sp>
      <p:sp>
        <p:nvSpPr>
          <p:cNvPr id="5" name="Segnaposto piè di pagina 4"/>
          <p:cNvSpPr>
            <a:spLocks noGrp="1"/>
          </p:cNvSpPr>
          <p:nvPr>
            <p:ph type="ftr" sz="quarter" idx="11"/>
          </p:nvPr>
        </p:nvSpPr>
        <p:spPr>
          <a:xfrm>
            <a:off x="3124200" y="4767263"/>
            <a:ext cx="2895600" cy="273844"/>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4767263"/>
            <a:ext cx="2133600" cy="273844"/>
          </a:xfrm>
          <a:prstGeom prst="rect">
            <a:avLst/>
          </a:prstGeom>
        </p:spPr>
        <p:txBody>
          <a:bodyPr/>
          <a:lstStyle/>
          <a:p>
            <a:fld id="{E619E739-4694-A048-A2A1-DBB01BC16373}" type="slidenum">
              <a:rPr lang="it-IT" smtClean="0"/>
              <a:t>‹N›</a:t>
            </a:fld>
            <a:endParaRPr lang="it-IT"/>
          </a:p>
        </p:txBody>
      </p:sp>
    </p:spTree>
    <p:extLst>
      <p:ext uri="{BB962C8B-B14F-4D97-AF65-F5344CB8AC3E}">
        <p14:creationId xmlns:p14="http://schemas.microsoft.com/office/powerpoint/2010/main" val="360874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p>
            <a:r>
              <a:rPr lang="it-IT"/>
              <a:t>Fare clic per modificare stile</a:t>
            </a:r>
          </a:p>
        </p:txBody>
      </p:sp>
      <p:sp>
        <p:nvSpPr>
          <p:cNvPr id="3" name="Segnaposto contenuto 2"/>
          <p:cNvSpPr>
            <a:spLocks noGrp="1"/>
          </p:cNvSpPr>
          <p:nvPr>
            <p:ph idx="1"/>
          </p:nvPr>
        </p:nvSpPr>
        <p:spPr>
          <a:xfrm>
            <a:off x="457200" y="1200151"/>
            <a:ext cx="8229600" cy="3394472"/>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457200" y="4767263"/>
            <a:ext cx="2133600" cy="273844"/>
          </a:xfrm>
          <a:prstGeom prst="rect">
            <a:avLst/>
          </a:prstGeom>
        </p:spPr>
        <p:txBody>
          <a:bodyPr/>
          <a:lstStyle/>
          <a:p>
            <a:fld id="{FAE6A893-4ED3-9547-898E-DD7866FC6010}" type="datetimeFigureOut">
              <a:rPr lang="it-IT" smtClean="0"/>
              <a:t>09/12/2020</a:t>
            </a:fld>
            <a:endParaRPr lang="it-IT"/>
          </a:p>
        </p:txBody>
      </p:sp>
      <p:sp>
        <p:nvSpPr>
          <p:cNvPr id="5" name="Segnaposto piè di pagina 4"/>
          <p:cNvSpPr>
            <a:spLocks noGrp="1"/>
          </p:cNvSpPr>
          <p:nvPr>
            <p:ph type="ftr" sz="quarter" idx="11"/>
          </p:nvPr>
        </p:nvSpPr>
        <p:spPr>
          <a:xfrm>
            <a:off x="3124200" y="4767263"/>
            <a:ext cx="2895600" cy="273844"/>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4767263"/>
            <a:ext cx="2133600" cy="273844"/>
          </a:xfrm>
          <a:prstGeom prst="rect">
            <a:avLst/>
          </a:prstGeom>
        </p:spPr>
        <p:txBody>
          <a:bodyPr/>
          <a:lstStyle/>
          <a:p>
            <a:fld id="{E619E739-4694-A048-A2A1-DBB01BC16373}" type="slidenum">
              <a:rPr lang="it-IT" smtClean="0"/>
              <a:t>‹N›</a:t>
            </a:fld>
            <a:endParaRPr lang="it-IT"/>
          </a:p>
        </p:txBody>
      </p:sp>
    </p:spTree>
    <p:extLst>
      <p:ext uri="{BB962C8B-B14F-4D97-AF65-F5344CB8AC3E}">
        <p14:creationId xmlns:p14="http://schemas.microsoft.com/office/powerpoint/2010/main" val="258784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it-IT"/>
              <a:t>Fare clic per modificare stile</a:t>
            </a:r>
          </a:p>
        </p:txBody>
      </p:sp>
      <p:sp>
        <p:nvSpPr>
          <p:cNvPr id="3" name="Segnaposto testo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a:xfrm>
            <a:off x="457200" y="4767263"/>
            <a:ext cx="2133600" cy="273844"/>
          </a:xfrm>
          <a:prstGeom prst="rect">
            <a:avLst/>
          </a:prstGeom>
        </p:spPr>
        <p:txBody>
          <a:bodyPr/>
          <a:lstStyle/>
          <a:p>
            <a:fld id="{FAE6A893-4ED3-9547-898E-DD7866FC6010}" type="datetimeFigureOut">
              <a:rPr lang="it-IT" smtClean="0"/>
              <a:t>09/12/2020</a:t>
            </a:fld>
            <a:endParaRPr lang="it-IT"/>
          </a:p>
        </p:txBody>
      </p:sp>
      <p:sp>
        <p:nvSpPr>
          <p:cNvPr id="5" name="Segnaposto piè di pagina 4"/>
          <p:cNvSpPr>
            <a:spLocks noGrp="1"/>
          </p:cNvSpPr>
          <p:nvPr>
            <p:ph type="ftr" sz="quarter" idx="11"/>
          </p:nvPr>
        </p:nvSpPr>
        <p:spPr>
          <a:xfrm>
            <a:off x="3124200" y="4767263"/>
            <a:ext cx="2895600" cy="273844"/>
          </a:xfrm>
          <a:prstGeom prst="rect">
            <a:avLst/>
          </a:prstGeom>
        </p:spPr>
        <p:txBody>
          <a:bodyPr/>
          <a:lstStyle/>
          <a:p>
            <a:endParaRPr lang="it-IT"/>
          </a:p>
        </p:txBody>
      </p:sp>
      <p:sp>
        <p:nvSpPr>
          <p:cNvPr id="6" name="Segnaposto numero diapositiva 5"/>
          <p:cNvSpPr>
            <a:spLocks noGrp="1"/>
          </p:cNvSpPr>
          <p:nvPr>
            <p:ph type="sldNum" sz="quarter" idx="12"/>
          </p:nvPr>
        </p:nvSpPr>
        <p:spPr>
          <a:xfrm>
            <a:off x="6553200" y="4767263"/>
            <a:ext cx="2133600" cy="273844"/>
          </a:xfrm>
          <a:prstGeom prst="rect">
            <a:avLst/>
          </a:prstGeom>
        </p:spPr>
        <p:txBody>
          <a:bodyPr/>
          <a:lstStyle/>
          <a:p>
            <a:fld id="{E619E739-4694-A048-A2A1-DBB01BC16373}" type="slidenum">
              <a:rPr lang="it-IT" smtClean="0"/>
              <a:t>‹N›</a:t>
            </a:fld>
            <a:endParaRPr lang="it-IT"/>
          </a:p>
        </p:txBody>
      </p:sp>
    </p:spTree>
    <p:extLst>
      <p:ext uri="{BB962C8B-B14F-4D97-AF65-F5344CB8AC3E}">
        <p14:creationId xmlns:p14="http://schemas.microsoft.com/office/powerpoint/2010/main" val="1355669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p>
            <a:r>
              <a:rPr lang="it-IT"/>
              <a:t>Fare clic per modificare stile</a:t>
            </a:r>
          </a:p>
        </p:txBody>
      </p:sp>
      <p:sp>
        <p:nvSpPr>
          <p:cNvPr id="3" name="Segnaposto contenuto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457200" y="4767263"/>
            <a:ext cx="2133600" cy="273844"/>
          </a:xfrm>
          <a:prstGeom prst="rect">
            <a:avLst/>
          </a:prstGeom>
        </p:spPr>
        <p:txBody>
          <a:bodyPr/>
          <a:lstStyle/>
          <a:p>
            <a:fld id="{FAE6A893-4ED3-9547-898E-DD7866FC6010}" type="datetimeFigureOut">
              <a:rPr lang="it-IT" smtClean="0"/>
              <a:t>09/12/2020</a:t>
            </a:fld>
            <a:endParaRPr lang="it-IT"/>
          </a:p>
        </p:txBody>
      </p:sp>
      <p:sp>
        <p:nvSpPr>
          <p:cNvPr id="6" name="Segnaposto piè di pagina 5"/>
          <p:cNvSpPr>
            <a:spLocks noGrp="1"/>
          </p:cNvSpPr>
          <p:nvPr>
            <p:ph type="ftr" sz="quarter" idx="11"/>
          </p:nvPr>
        </p:nvSpPr>
        <p:spPr>
          <a:xfrm>
            <a:off x="3124200" y="4767263"/>
            <a:ext cx="2895600" cy="273844"/>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4767263"/>
            <a:ext cx="2133600" cy="273844"/>
          </a:xfrm>
          <a:prstGeom prst="rect">
            <a:avLst/>
          </a:prstGeom>
        </p:spPr>
        <p:txBody>
          <a:bodyPr/>
          <a:lstStyle/>
          <a:p>
            <a:fld id="{E619E739-4694-A048-A2A1-DBB01BC16373}" type="slidenum">
              <a:rPr lang="it-IT" smtClean="0"/>
              <a:t>‹N›</a:t>
            </a:fld>
            <a:endParaRPr lang="it-IT"/>
          </a:p>
        </p:txBody>
      </p:sp>
    </p:spTree>
    <p:extLst>
      <p:ext uri="{BB962C8B-B14F-4D97-AF65-F5344CB8AC3E}">
        <p14:creationId xmlns:p14="http://schemas.microsoft.com/office/powerpoint/2010/main" val="131297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lvl1pPr>
              <a:defRPr/>
            </a:lvl1pPr>
          </a:lstStyle>
          <a:p>
            <a:r>
              <a:rPr lang="it-IT"/>
              <a:t>Fare clic per modificare stile</a:t>
            </a:r>
          </a:p>
        </p:txBody>
      </p:sp>
      <p:sp>
        <p:nvSpPr>
          <p:cNvPr id="3" name="Segnaposto testo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a:xfrm>
            <a:off x="457200" y="4767263"/>
            <a:ext cx="2133600" cy="273844"/>
          </a:xfrm>
          <a:prstGeom prst="rect">
            <a:avLst/>
          </a:prstGeom>
        </p:spPr>
        <p:txBody>
          <a:bodyPr/>
          <a:lstStyle/>
          <a:p>
            <a:fld id="{FAE6A893-4ED3-9547-898E-DD7866FC6010}" type="datetimeFigureOut">
              <a:rPr lang="it-IT" smtClean="0"/>
              <a:t>09/12/2020</a:t>
            </a:fld>
            <a:endParaRPr lang="it-IT"/>
          </a:p>
        </p:txBody>
      </p:sp>
      <p:sp>
        <p:nvSpPr>
          <p:cNvPr id="8" name="Segnaposto piè di pagina 7"/>
          <p:cNvSpPr>
            <a:spLocks noGrp="1"/>
          </p:cNvSpPr>
          <p:nvPr>
            <p:ph type="ftr" sz="quarter" idx="11"/>
          </p:nvPr>
        </p:nvSpPr>
        <p:spPr>
          <a:xfrm>
            <a:off x="3124200" y="4767263"/>
            <a:ext cx="2895600" cy="273844"/>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4767263"/>
            <a:ext cx="2133600" cy="273844"/>
          </a:xfrm>
          <a:prstGeom prst="rect">
            <a:avLst/>
          </a:prstGeom>
        </p:spPr>
        <p:txBody>
          <a:bodyPr/>
          <a:lstStyle/>
          <a:p>
            <a:fld id="{E619E739-4694-A048-A2A1-DBB01BC16373}" type="slidenum">
              <a:rPr lang="it-IT" smtClean="0"/>
              <a:t>‹N›</a:t>
            </a:fld>
            <a:endParaRPr lang="it-IT"/>
          </a:p>
        </p:txBody>
      </p:sp>
    </p:spTree>
    <p:extLst>
      <p:ext uri="{BB962C8B-B14F-4D97-AF65-F5344CB8AC3E}">
        <p14:creationId xmlns:p14="http://schemas.microsoft.com/office/powerpoint/2010/main" val="44171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05979"/>
            <a:ext cx="8229600" cy="857250"/>
          </a:xfrm>
          <a:prstGeom prst="rect">
            <a:avLst/>
          </a:prstGeom>
        </p:spPr>
        <p:txBody>
          <a:bodyPr/>
          <a:lstStyle/>
          <a:p>
            <a:r>
              <a:rPr lang="it-IT"/>
              <a:t>Fare clic per modificare stile</a:t>
            </a:r>
          </a:p>
        </p:txBody>
      </p:sp>
      <p:sp>
        <p:nvSpPr>
          <p:cNvPr id="3" name="Segnaposto data 2"/>
          <p:cNvSpPr>
            <a:spLocks noGrp="1"/>
          </p:cNvSpPr>
          <p:nvPr>
            <p:ph type="dt" sz="half" idx="10"/>
          </p:nvPr>
        </p:nvSpPr>
        <p:spPr>
          <a:xfrm>
            <a:off x="457200" y="4767263"/>
            <a:ext cx="2133600" cy="273844"/>
          </a:xfrm>
          <a:prstGeom prst="rect">
            <a:avLst/>
          </a:prstGeom>
        </p:spPr>
        <p:txBody>
          <a:bodyPr/>
          <a:lstStyle/>
          <a:p>
            <a:fld id="{FAE6A893-4ED3-9547-898E-DD7866FC6010}" type="datetimeFigureOut">
              <a:rPr lang="it-IT" smtClean="0"/>
              <a:t>09/12/2020</a:t>
            </a:fld>
            <a:endParaRPr lang="it-IT"/>
          </a:p>
        </p:txBody>
      </p:sp>
      <p:sp>
        <p:nvSpPr>
          <p:cNvPr id="4" name="Segnaposto piè di pagina 3"/>
          <p:cNvSpPr>
            <a:spLocks noGrp="1"/>
          </p:cNvSpPr>
          <p:nvPr>
            <p:ph type="ftr" sz="quarter" idx="11"/>
          </p:nvPr>
        </p:nvSpPr>
        <p:spPr>
          <a:xfrm>
            <a:off x="3124200" y="4767263"/>
            <a:ext cx="2895600" cy="273844"/>
          </a:xfrm>
          <a:prstGeom prst="rect">
            <a:avLst/>
          </a:prstGeom>
        </p:spPr>
        <p:txBody>
          <a:bodyPr/>
          <a:lstStyle/>
          <a:p>
            <a:endParaRPr lang="it-IT"/>
          </a:p>
        </p:txBody>
      </p:sp>
      <p:sp>
        <p:nvSpPr>
          <p:cNvPr id="5" name="Segnaposto numero diapositiva 4"/>
          <p:cNvSpPr>
            <a:spLocks noGrp="1"/>
          </p:cNvSpPr>
          <p:nvPr>
            <p:ph type="sldNum" sz="quarter" idx="12"/>
          </p:nvPr>
        </p:nvSpPr>
        <p:spPr>
          <a:xfrm>
            <a:off x="6553200" y="4767263"/>
            <a:ext cx="2133600" cy="273844"/>
          </a:xfrm>
          <a:prstGeom prst="rect">
            <a:avLst/>
          </a:prstGeom>
        </p:spPr>
        <p:txBody>
          <a:bodyPr/>
          <a:lstStyle/>
          <a:p>
            <a:fld id="{E619E739-4694-A048-A2A1-DBB01BC16373}" type="slidenum">
              <a:rPr lang="it-IT" smtClean="0"/>
              <a:t>‹N›</a:t>
            </a:fld>
            <a:endParaRPr lang="it-IT"/>
          </a:p>
        </p:txBody>
      </p:sp>
    </p:spTree>
    <p:extLst>
      <p:ext uri="{BB962C8B-B14F-4D97-AF65-F5344CB8AC3E}">
        <p14:creationId xmlns:p14="http://schemas.microsoft.com/office/powerpoint/2010/main" val="384838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4767263"/>
            <a:ext cx="2133600" cy="273844"/>
          </a:xfrm>
          <a:prstGeom prst="rect">
            <a:avLst/>
          </a:prstGeom>
        </p:spPr>
        <p:txBody>
          <a:bodyPr/>
          <a:lstStyle/>
          <a:p>
            <a:fld id="{FAE6A893-4ED3-9547-898E-DD7866FC6010}" type="datetimeFigureOut">
              <a:rPr lang="it-IT" smtClean="0"/>
              <a:t>09/12/2020</a:t>
            </a:fld>
            <a:endParaRPr lang="it-IT"/>
          </a:p>
        </p:txBody>
      </p:sp>
      <p:sp>
        <p:nvSpPr>
          <p:cNvPr id="3" name="Segnaposto piè di pagina 2"/>
          <p:cNvSpPr>
            <a:spLocks noGrp="1"/>
          </p:cNvSpPr>
          <p:nvPr>
            <p:ph type="ftr" sz="quarter" idx="11"/>
          </p:nvPr>
        </p:nvSpPr>
        <p:spPr>
          <a:xfrm>
            <a:off x="3124200" y="4767263"/>
            <a:ext cx="2895600" cy="273844"/>
          </a:xfrm>
          <a:prstGeom prst="rect">
            <a:avLst/>
          </a:prstGeom>
        </p:spPr>
        <p:txBody>
          <a:bodyPr/>
          <a:lstStyle/>
          <a:p>
            <a:endParaRPr lang="it-IT"/>
          </a:p>
        </p:txBody>
      </p:sp>
      <p:sp>
        <p:nvSpPr>
          <p:cNvPr id="4" name="Segnaposto numero diapositiva 3"/>
          <p:cNvSpPr>
            <a:spLocks noGrp="1"/>
          </p:cNvSpPr>
          <p:nvPr>
            <p:ph type="sldNum" sz="quarter" idx="12"/>
          </p:nvPr>
        </p:nvSpPr>
        <p:spPr>
          <a:xfrm>
            <a:off x="6553200" y="4767263"/>
            <a:ext cx="2133600" cy="273844"/>
          </a:xfrm>
          <a:prstGeom prst="rect">
            <a:avLst/>
          </a:prstGeom>
        </p:spPr>
        <p:txBody>
          <a:bodyPr/>
          <a:lstStyle/>
          <a:p>
            <a:fld id="{E619E739-4694-A048-A2A1-DBB01BC16373}" type="slidenum">
              <a:rPr lang="it-IT" smtClean="0"/>
              <a:t>‹N›</a:t>
            </a:fld>
            <a:endParaRPr lang="it-IT"/>
          </a:p>
        </p:txBody>
      </p:sp>
    </p:spTree>
    <p:extLst>
      <p:ext uri="{BB962C8B-B14F-4D97-AF65-F5344CB8AC3E}">
        <p14:creationId xmlns:p14="http://schemas.microsoft.com/office/powerpoint/2010/main" val="140551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a:prstGeom prst="rect">
            <a:avLst/>
          </a:prstGeom>
        </p:spPr>
        <p:txBody>
          <a:bodyPr anchor="b"/>
          <a:lstStyle>
            <a:lvl1pPr algn="l">
              <a:defRPr sz="2000" b="1"/>
            </a:lvl1pPr>
          </a:lstStyle>
          <a:p>
            <a:r>
              <a:rPr lang="it-IT"/>
              <a:t>Fare clic per modificare stile</a:t>
            </a:r>
          </a:p>
        </p:txBody>
      </p:sp>
      <p:sp>
        <p:nvSpPr>
          <p:cNvPr id="3" name="Segnaposto contenuto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a:xfrm>
            <a:off x="457200" y="4767263"/>
            <a:ext cx="2133600" cy="273844"/>
          </a:xfrm>
          <a:prstGeom prst="rect">
            <a:avLst/>
          </a:prstGeom>
        </p:spPr>
        <p:txBody>
          <a:bodyPr/>
          <a:lstStyle/>
          <a:p>
            <a:fld id="{FAE6A893-4ED3-9547-898E-DD7866FC6010}" type="datetimeFigureOut">
              <a:rPr lang="it-IT" smtClean="0"/>
              <a:t>09/12/2020</a:t>
            </a:fld>
            <a:endParaRPr lang="it-IT"/>
          </a:p>
        </p:txBody>
      </p:sp>
      <p:sp>
        <p:nvSpPr>
          <p:cNvPr id="6" name="Segnaposto piè di pagina 5"/>
          <p:cNvSpPr>
            <a:spLocks noGrp="1"/>
          </p:cNvSpPr>
          <p:nvPr>
            <p:ph type="ftr" sz="quarter" idx="11"/>
          </p:nvPr>
        </p:nvSpPr>
        <p:spPr>
          <a:xfrm>
            <a:off x="3124200" y="4767263"/>
            <a:ext cx="2895600" cy="273844"/>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4767263"/>
            <a:ext cx="2133600" cy="273844"/>
          </a:xfrm>
          <a:prstGeom prst="rect">
            <a:avLst/>
          </a:prstGeom>
        </p:spPr>
        <p:txBody>
          <a:bodyPr/>
          <a:lstStyle/>
          <a:p>
            <a:fld id="{E619E739-4694-A048-A2A1-DBB01BC16373}" type="slidenum">
              <a:rPr lang="it-IT" smtClean="0"/>
              <a:t>‹N›</a:t>
            </a:fld>
            <a:endParaRPr lang="it-IT"/>
          </a:p>
        </p:txBody>
      </p:sp>
    </p:spTree>
    <p:extLst>
      <p:ext uri="{BB962C8B-B14F-4D97-AF65-F5344CB8AC3E}">
        <p14:creationId xmlns:p14="http://schemas.microsoft.com/office/powerpoint/2010/main" val="1958461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a:prstGeom prst="rect">
            <a:avLst/>
          </a:prstGeom>
        </p:spPr>
        <p:txBody>
          <a:bodyPr anchor="b"/>
          <a:lstStyle>
            <a:lvl1pPr algn="l">
              <a:defRPr sz="2000" b="1"/>
            </a:lvl1pPr>
          </a:lstStyle>
          <a:p>
            <a:r>
              <a:rPr lang="it-IT"/>
              <a:t>Fare clic per modificare stile</a:t>
            </a:r>
          </a:p>
        </p:txBody>
      </p:sp>
      <p:sp>
        <p:nvSpPr>
          <p:cNvPr id="3" name="Segnaposto immagine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Segnaposto data 4"/>
          <p:cNvSpPr>
            <a:spLocks noGrp="1"/>
          </p:cNvSpPr>
          <p:nvPr>
            <p:ph type="dt" sz="half" idx="10"/>
          </p:nvPr>
        </p:nvSpPr>
        <p:spPr>
          <a:xfrm>
            <a:off x="457200" y="4767263"/>
            <a:ext cx="2133600" cy="273844"/>
          </a:xfrm>
          <a:prstGeom prst="rect">
            <a:avLst/>
          </a:prstGeom>
        </p:spPr>
        <p:txBody>
          <a:bodyPr/>
          <a:lstStyle/>
          <a:p>
            <a:fld id="{FAE6A893-4ED3-9547-898E-DD7866FC6010}" type="datetimeFigureOut">
              <a:rPr lang="it-IT" smtClean="0"/>
              <a:t>09/12/2020</a:t>
            </a:fld>
            <a:endParaRPr lang="it-IT"/>
          </a:p>
        </p:txBody>
      </p:sp>
      <p:sp>
        <p:nvSpPr>
          <p:cNvPr id="6" name="Segnaposto piè di pagina 5"/>
          <p:cNvSpPr>
            <a:spLocks noGrp="1"/>
          </p:cNvSpPr>
          <p:nvPr>
            <p:ph type="ftr" sz="quarter" idx="11"/>
          </p:nvPr>
        </p:nvSpPr>
        <p:spPr>
          <a:xfrm>
            <a:off x="3124200" y="4767263"/>
            <a:ext cx="2895600" cy="273844"/>
          </a:xfrm>
          <a:prstGeom prst="rect">
            <a:avLst/>
          </a:prstGeom>
        </p:spPr>
        <p:txBody>
          <a:bodyPr/>
          <a:lstStyle/>
          <a:p>
            <a:endParaRPr lang="it-IT"/>
          </a:p>
        </p:txBody>
      </p:sp>
      <p:sp>
        <p:nvSpPr>
          <p:cNvPr id="7" name="Segnaposto numero diapositiva 6"/>
          <p:cNvSpPr>
            <a:spLocks noGrp="1"/>
          </p:cNvSpPr>
          <p:nvPr>
            <p:ph type="sldNum" sz="quarter" idx="12"/>
          </p:nvPr>
        </p:nvSpPr>
        <p:spPr>
          <a:xfrm>
            <a:off x="6553200" y="4767263"/>
            <a:ext cx="2133600" cy="273844"/>
          </a:xfrm>
          <a:prstGeom prst="rect">
            <a:avLst/>
          </a:prstGeom>
        </p:spPr>
        <p:txBody>
          <a:bodyPr/>
          <a:lstStyle/>
          <a:p>
            <a:fld id="{E619E739-4694-A048-A2A1-DBB01BC16373}" type="slidenum">
              <a:rPr lang="it-IT" smtClean="0"/>
              <a:t>‹N›</a:t>
            </a:fld>
            <a:endParaRPr lang="it-IT"/>
          </a:p>
        </p:txBody>
      </p:sp>
    </p:spTree>
    <p:extLst>
      <p:ext uri="{BB962C8B-B14F-4D97-AF65-F5344CB8AC3E}">
        <p14:creationId xmlns:p14="http://schemas.microsoft.com/office/powerpoint/2010/main" val="3248591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magine 4" descr="BACKGROUND.png"/>
          <p:cNvPicPr>
            <a:picLocks noChangeAspect="1"/>
          </p:cNvPicPr>
          <p:nvPr userDrawn="1"/>
        </p:nvPicPr>
        <p:blipFill>
          <a:blip r:embed="rId13">
            <a:alphaModFix amt="43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Immagin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36207" y="164127"/>
            <a:ext cx="1206608" cy="410466"/>
          </a:xfrm>
          <a:prstGeom prst="rect">
            <a:avLst/>
          </a:prstGeom>
        </p:spPr>
      </p:pic>
      <p:pic>
        <p:nvPicPr>
          <p:cNvPr id="8" name="Immagine 7" descr="Asset 1@2x.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85201" y="162243"/>
            <a:ext cx="434099" cy="412350"/>
          </a:xfrm>
          <a:prstGeom prst="rect">
            <a:avLst/>
          </a:prstGeom>
        </p:spPr>
      </p:pic>
    </p:spTree>
    <p:extLst>
      <p:ext uri="{BB962C8B-B14F-4D97-AF65-F5344CB8AC3E}">
        <p14:creationId xmlns:p14="http://schemas.microsoft.com/office/powerpoint/2010/main" val="2132413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5800" y="1410891"/>
            <a:ext cx="8079154" cy="369332"/>
          </a:xfrm>
          <a:prstGeom prst="rect">
            <a:avLst/>
          </a:prstGeom>
          <a:noFill/>
        </p:spPr>
        <p:txBody>
          <a:bodyPr wrap="square" numCol="2" rtlCol="0">
            <a:spAutoFit/>
          </a:bodyPr>
          <a:lstStyle/>
          <a:p>
            <a:endParaRPr lang="it-IT" dirty="0"/>
          </a:p>
        </p:txBody>
      </p:sp>
      <p:sp>
        <p:nvSpPr>
          <p:cNvPr id="4" name="Titolo 1"/>
          <p:cNvSpPr>
            <a:spLocks noGrp="1"/>
          </p:cNvSpPr>
          <p:nvPr>
            <p:ph type="ctrTitle"/>
          </p:nvPr>
        </p:nvSpPr>
        <p:spPr>
          <a:xfrm>
            <a:off x="336550" y="1709341"/>
            <a:ext cx="8489950" cy="1548209"/>
          </a:xfrm>
        </p:spPr>
        <p:txBody>
          <a:bodyPr>
            <a:normAutofit/>
          </a:bodyPr>
          <a:lstStyle/>
          <a:p>
            <a:r>
              <a:rPr lang="it-IT" sz="2000" b="1" dirty="0">
                <a:solidFill>
                  <a:srgbClr val="128C3D"/>
                </a:solidFill>
                <a:latin typeface="Verdana"/>
                <a:cs typeface="Verdana"/>
              </a:rPr>
              <a:t>SINTESI</a:t>
            </a:r>
            <a:br>
              <a:rPr lang="it-IT" sz="2000" b="1" dirty="0">
                <a:solidFill>
                  <a:srgbClr val="128C3D"/>
                </a:solidFill>
                <a:latin typeface="Verdana"/>
                <a:cs typeface="Verdana"/>
              </a:rPr>
            </a:br>
            <a:br>
              <a:rPr lang="it-IT" sz="2000" b="1" dirty="0">
                <a:solidFill>
                  <a:srgbClr val="128C3D"/>
                </a:solidFill>
                <a:latin typeface="Verdana"/>
                <a:cs typeface="Verdana"/>
              </a:rPr>
            </a:br>
            <a:r>
              <a:rPr lang="it-IT" sz="2400" b="1" dirty="0">
                <a:solidFill>
                  <a:srgbClr val="0F4E94"/>
                </a:solidFill>
                <a:latin typeface="Verdana"/>
                <a:cs typeface="Verdana"/>
              </a:rPr>
              <a:t>8° RAPPORTO DONARE PER CURARE</a:t>
            </a:r>
            <a:br>
              <a:rPr lang="it-IT" sz="2400" b="1" dirty="0">
                <a:solidFill>
                  <a:srgbClr val="0F4E94"/>
                </a:solidFill>
                <a:latin typeface="Verdana"/>
                <a:cs typeface="Verdana"/>
              </a:rPr>
            </a:br>
            <a:r>
              <a:rPr lang="it-IT" sz="2400" b="1" dirty="0">
                <a:solidFill>
                  <a:srgbClr val="0F4E94"/>
                </a:solidFill>
                <a:latin typeface="Verdana"/>
                <a:cs typeface="Verdana"/>
              </a:rPr>
              <a:t>POVERTÀ SANITARIA E DONAZIONE FARMACI</a:t>
            </a:r>
          </a:p>
        </p:txBody>
      </p:sp>
    </p:spTree>
    <p:extLst>
      <p:ext uri="{BB962C8B-B14F-4D97-AF65-F5344CB8AC3E}">
        <p14:creationId xmlns:p14="http://schemas.microsoft.com/office/powerpoint/2010/main" val="393949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96057" y="696998"/>
            <a:ext cx="7751886" cy="534158"/>
          </a:xfrm>
          <a:prstGeom prst="rect">
            <a:avLst/>
          </a:prstGeom>
          <a:noFill/>
        </p:spPr>
        <p:txBody>
          <a:bodyPr wrap="square" rtlCol="0">
            <a:spAutoFit/>
          </a:bodyPr>
          <a:lstStyle/>
          <a:p>
            <a:pPr algn="ctr"/>
            <a:r>
              <a:rPr lang="it-IT" b="1" dirty="0">
                <a:solidFill>
                  <a:srgbClr val="0F4E94"/>
                </a:solidFill>
                <a:latin typeface="Verdana"/>
                <a:cs typeface="Verdana"/>
              </a:rPr>
              <a:t>Tasso di partecipazione delle farmacie GRF 2020 </a:t>
            </a:r>
          </a:p>
          <a:p>
            <a:pPr algn="ctr"/>
            <a:r>
              <a:rPr lang="it-IT" b="1" dirty="0">
                <a:solidFill>
                  <a:srgbClr val="0F4E94"/>
                </a:solidFill>
                <a:latin typeface="Verdana"/>
                <a:cs typeface="Verdana"/>
              </a:rPr>
              <a:t>su totale farmacie nelle </a:t>
            </a:r>
            <a:r>
              <a:rPr lang="it-IT" b="1" i="1" dirty="0">
                <a:solidFill>
                  <a:srgbClr val="0F4E94"/>
                </a:solidFill>
                <a:latin typeface="Verdana"/>
                <a:cs typeface="Verdana"/>
              </a:rPr>
              <a:t>Nove </a:t>
            </a:r>
            <a:r>
              <a:rPr lang="it-IT" b="1" i="1" dirty="0" err="1">
                <a:solidFill>
                  <a:srgbClr val="0F4E94"/>
                </a:solidFill>
                <a:latin typeface="Verdana"/>
                <a:cs typeface="Verdana"/>
              </a:rPr>
              <a:t>Italie</a:t>
            </a:r>
            <a:r>
              <a:rPr lang="it-IT" b="1" i="1" dirty="0">
                <a:solidFill>
                  <a:srgbClr val="0F4E94"/>
                </a:solidFill>
                <a:latin typeface="Verdana"/>
                <a:cs typeface="Verdana"/>
              </a:rPr>
              <a:t> </a:t>
            </a:r>
            <a:r>
              <a:rPr lang="it-IT" sz="1200" i="1" dirty="0">
                <a:solidFill>
                  <a:srgbClr val="0F4E94"/>
                </a:solidFill>
                <a:latin typeface="Verdana"/>
                <a:cs typeface="Verdana"/>
              </a:rPr>
              <a:t>(valori %)</a:t>
            </a:r>
            <a:endParaRPr lang="it-IT" sz="1200" dirty="0">
              <a:solidFill>
                <a:srgbClr val="0F4E94"/>
              </a:solidFill>
              <a:latin typeface="Verdana"/>
              <a:cs typeface="Verdana"/>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616" y="1389434"/>
            <a:ext cx="5724769" cy="3793142"/>
          </a:xfrm>
          <a:prstGeom prst="rect">
            <a:avLst/>
          </a:prstGeom>
        </p:spPr>
      </p:pic>
    </p:spTree>
    <p:extLst>
      <p:ext uri="{BB962C8B-B14F-4D97-AF65-F5344CB8AC3E}">
        <p14:creationId xmlns:p14="http://schemas.microsoft.com/office/powerpoint/2010/main" val="1378635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96057" y="765231"/>
            <a:ext cx="7751886" cy="369332"/>
          </a:xfrm>
          <a:prstGeom prst="rect">
            <a:avLst/>
          </a:prstGeom>
          <a:noFill/>
        </p:spPr>
        <p:txBody>
          <a:bodyPr wrap="square" rtlCol="0">
            <a:spAutoFit/>
          </a:bodyPr>
          <a:lstStyle/>
          <a:p>
            <a:pPr algn="ctr"/>
            <a:r>
              <a:rPr lang="it-IT" b="1" dirty="0">
                <a:solidFill>
                  <a:srgbClr val="0F4E94"/>
                </a:solidFill>
                <a:latin typeface="Verdana"/>
                <a:cs typeface="Verdana"/>
              </a:rPr>
              <a:t>Numero assistiti nelle </a:t>
            </a:r>
            <a:r>
              <a:rPr lang="it-IT" b="1" i="1" dirty="0">
                <a:solidFill>
                  <a:srgbClr val="0F4E94"/>
                </a:solidFill>
                <a:latin typeface="Verdana"/>
                <a:cs typeface="Verdana"/>
              </a:rPr>
              <a:t>Nove </a:t>
            </a:r>
            <a:r>
              <a:rPr lang="it-IT" b="1" i="1" dirty="0" err="1">
                <a:solidFill>
                  <a:srgbClr val="0F4E94"/>
                </a:solidFill>
                <a:latin typeface="Verdana"/>
                <a:cs typeface="Verdana"/>
              </a:rPr>
              <a:t>Italie</a:t>
            </a:r>
            <a:endParaRPr lang="it-IT" sz="1200" i="1" dirty="0">
              <a:solidFill>
                <a:srgbClr val="0F4E94"/>
              </a:solidFill>
              <a:latin typeface="Verdana"/>
              <a:cs typeface="Verdana"/>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693" y="1282679"/>
            <a:ext cx="6470614" cy="3821211"/>
          </a:xfrm>
          <a:prstGeom prst="rect">
            <a:avLst/>
          </a:prstGeom>
        </p:spPr>
      </p:pic>
    </p:spTree>
    <p:extLst>
      <p:ext uri="{BB962C8B-B14F-4D97-AF65-F5344CB8AC3E}">
        <p14:creationId xmlns:p14="http://schemas.microsoft.com/office/powerpoint/2010/main" val="1910856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96057" y="806040"/>
            <a:ext cx="7751886" cy="646331"/>
          </a:xfrm>
          <a:prstGeom prst="rect">
            <a:avLst/>
          </a:prstGeom>
          <a:noFill/>
        </p:spPr>
        <p:txBody>
          <a:bodyPr wrap="square" rtlCol="0">
            <a:spAutoFit/>
          </a:bodyPr>
          <a:lstStyle/>
          <a:p>
            <a:pPr algn="ctr"/>
            <a:r>
              <a:rPr lang="it-IT" b="1" dirty="0">
                <a:solidFill>
                  <a:srgbClr val="0F4E94"/>
                </a:solidFill>
                <a:latin typeface="Verdana"/>
                <a:cs typeface="Verdana"/>
              </a:rPr>
              <a:t>Composizione % degli assistiti nelle </a:t>
            </a:r>
            <a:r>
              <a:rPr lang="it-IT" b="1" i="1" dirty="0">
                <a:solidFill>
                  <a:srgbClr val="0F4E94"/>
                </a:solidFill>
                <a:latin typeface="Verdana"/>
                <a:cs typeface="Verdana"/>
              </a:rPr>
              <a:t>Nove </a:t>
            </a:r>
            <a:r>
              <a:rPr lang="it-IT" b="1" i="1" dirty="0" err="1">
                <a:solidFill>
                  <a:srgbClr val="0F4E94"/>
                </a:solidFill>
                <a:latin typeface="Verdana"/>
                <a:cs typeface="Verdana"/>
              </a:rPr>
              <a:t>Italie</a:t>
            </a:r>
            <a:r>
              <a:rPr lang="it-IT" b="1" i="1" dirty="0">
                <a:solidFill>
                  <a:srgbClr val="0F4E94"/>
                </a:solidFill>
                <a:latin typeface="Verdana"/>
                <a:cs typeface="Verdana"/>
              </a:rPr>
              <a:t> </a:t>
            </a:r>
          </a:p>
          <a:p>
            <a:pPr algn="ctr"/>
            <a:r>
              <a:rPr lang="it-IT" b="1" dirty="0">
                <a:solidFill>
                  <a:srgbClr val="0F4E94"/>
                </a:solidFill>
                <a:latin typeface="Verdana"/>
                <a:cs typeface="Verdana"/>
              </a:rPr>
              <a:t>per cittadinanza</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772" y="1452371"/>
            <a:ext cx="6138457" cy="3503049"/>
          </a:xfrm>
          <a:prstGeom prst="rect">
            <a:avLst/>
          </a:prstGeom>
        </p:spPr>
      </p:pic>
    </p:spTree>
    <p:extLst>
      <p:ext uri="{BB962C8B-B14F-4D97-AF65-F5344CB8AC3E}">
        <p14:creationId xmlns:p14="http://schemas.microsoft.com/office/powerpoint/2010/main" val="592164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96056" y="734217"/>
            <a:ext cx="8145097" cy="646331"/>
          </a:xfrm>
          <a:prstGeom prst="rect">
            <a:avLst/>
          </a:prstGeom>
          <a:noFill/>
        </p:spPr>
        <p:txBody>
          <a:bodyPr wrap="square" rtlCol="0">
            <a:spAutoFit/>
          </a:bodyPr>
          <a:lstStyle/>
          <a:p>
            <a:pPr algn="ctr"/>
            <a:r>
              <a:rPr lang="it-IT" b="1" dirty="0">
                <a:solidFill>
                  <a:srgbClr val="0F4E94"/>
                </a:solidFill>
                <a:latin typeface="Verdana"/>
                <a:cs typeface="Verdana"/>
              </a:rPr>
              <a:t>Tasso di copertura della popolazione in povertà assoluta da parte della rete banco farmaceutico nelle </a:t>
            </a:r>
            <a:r>
              <a:rPr lang="it-IT" b="1" i="1" dirty="0">
                <a:solidFill>
                  <a:srgbClr val="0F4E94"/>
                </a:solidFill>
                <a:latin typeface="Verdana"/>
                <a:cs typeface="Verdana"/>
              </a:rPr>
              <a:t>Nove </a:t>
            </a:r>
            <a:r>
              <a:rPr lang="it-IT" b="1" i="1" dirty="0" err="1">
                <a:solidFill>
                  <a:srgbClr val="0F4E94"/>
                </a:solidFill>
                <a:latin typeface="Verdana"/>
                <a:cs typeface="Verdana"/>
              </a:rPr>
              <a:t>Italie</a:t>
            </a:r>
            <a:r>
              <a:rPr lang="it-IT" b="1" i="1" dirty="0">
                <a:solidFill>
                  <a:srgbClr val="0F4E94"/>
                </a:solidFill>
                <a:latin typeface="Verdana"/>
                <a:cs typeface="Verdana"/>
              </a:rPr>
              <a:t> </a:t>
            </a:r>
            <a:r>
              <a:rPr lang="it-IT" sz="1200" i="1" dirty="0">
                <a:solidFill>
                  <a:srgbClr val="0F4E94"/>
                </a:solidFill>
                <a:latin typeface="Verdana"/>
                <a:cs typeface="Verdana"/>
              </a:rPr>
              <a:t>(valori %)</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081" y="1468472"/>
            <a:ext cx="5489839" cy="3578286"/>
          </a:xfrm>
          <a:prstGeom prst="rect">
            <a:avLst/>
          </a:prstGeom>
        </p:spPr>
      </p:pic>
    </p:spTree>
    <p:extLst>
      <p:ext uri="{BB962C8B-B14F-4D97-AF65-F5344CB8AC3E}">
        <p14:creationId xmlns:p14="http://schemas.microsoft.com/office/powerpoint/2010/main" val="415444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96057" y="764006"/>
            <a:ext cx="7751886" cy="738664"/>
          </a:xfrm>
          <a:prstGeom prst="rect">
            <a:avLst/>
          </a:prstGeom>
          <a:noFill/>
        </p:spPr>
        <p:txBody>
          <a:bodyPr wrap="square" rtlCol="0">
            <a:spAutoFit/>
          </a:bodyPr>
          <a:lstStyle/>
          <a:p>
            <a:pPr algn="ctr"/>
            <a:r>
              <a:rPr lang="it-IT" sz="1400" b="1" dirty="0">
                <a:solidFill>
                  <a:srgbClr val="0F4E94"/>
                </a:solidFill>
                <a:latin typeface="Verdana"/>
                <a:cs typeface="Verdana"/>
              </a:rPr>
              <a:t>Distribuzione territoriale degli enti che hanno aderito alla GRF 2020 all’interno della mappa dei contagiati dal Covid-19 per 1.000 residenti in ciascuna provincia registrati dal 24 febbraio 2020 al 23 novembre 2020 </a:t>
            </a:r>
            <a:endParaRPr lang="it-IT" sz="1400" i="1" dirty="0">
              <a:solidFill>
                <a:srgbClr val="0F4E94"/>
              </a:solidFill>
              <a:latin typeface="Verdana"/>
              <a:cs typeface="Verdana"/>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4823" y="1502670"/>
            <a:ext cx="3034355" cy="3578286"/>
          </a:xfrm>
          <a:prstGeom prst="rect">
            <a:avLst/>
          </a:prstGeom>
        </p:spPr>
      </p:pic>
      <p:pic>
        <p:nvPicPr>
          <p:cNvPr id="2" name="Immagine 1" descr="Asset 2@2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850" y="1895231"/>
            <a:ext cx="2090217" cy="2653565"/>
          </a:xfrm>
          <a:prstGeom prst="rect">
            <a:avLst/>
          </a:prstGeom>
        </p:spPr>
      </p:pic>
    </p:spTree>
    <p:extLst>
      <p:ext uri="{BB962C8B-B14F-4D97-AF65-F5344CB8AC3E}">
        <p14:creationId xmlns:p14="http://schemas.microsoft.com/office/powerpoint/2010/main" val="999907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ctrTitle"/>
          </p:nvPr>
        </p:nvSpPr>
        <p:spPr>
          <a:xfrm>
            <a:off x="685800" y="1410891"/>
            <a:ext cx="7772400" cy="1102519"/>
          </a:xfrm>
        </p:spPr>
        <p:txBody>
          <a:bodyPr>
            <a:normAutofit fontScale="90000"/>
          </a:bodyPr>
          <a:lstStyle/>
          <a:p>
            <a:r>
              <a:rPr lang="it-IT" b="1" dirty="0">
                <a:solidFill>
                  <a:srgbClr val="128C3D"/>
                </a:solidFill>
                <a:latin typeface="Verdana"/>
                <a:cs typeface="Verdana"/>
              </a:rPr>
              <a:t>AUDIT 2020</a:t>
            </a:r>
            <a:br>
              <a:rPr lang="it-IT" dirty="0">
                <a:solidFill>
                  <a:srgbClr val="0C5295"/>
                </a:solidFill>
                <a:latin typeface="Verdana"/>
                <a:cs typeface="Verdana"/>
              </a:rPr>
            </a:br>
            <a:r>
              <a:rPr lang="it-IT" sz="3100" b="1" dirty="0">
                <a:solidFill>
                  <a:srgbClr val="0C5295"/>
                </a:solidFill>
                <a:latin typeface="Verdana"/>
                <a:cs typeface="Verdana"/>
              </a:rPr>
              <a:t>Conoscere di più per aiutare meglio</a:t>
            </a:r>
          </a:p>
        </p:txBody>
      </p:sp>
      <p:sp>
        <p:nvSpPr>
          <p:cNvPr id="3" name="Sottotitolo 2"/>
          <p:cNvSpPr>
            <a:spLocks noGrp="1"/>
          </p:cNvSpPr>
          <p:nvPr>
            <p:ph type="subTitle" idx="1"/>
          </p:nvPr>
        </p:nvSpPr>
        <p:spPr>
          <a:xfrm>
            <a:off x="1371600" y="3274867"/>
            <a:ext cx="6400800" cy="518392"/>
          </a:xfrm>
        </p:spPr>
        <p:txBody>
          <a:bodyPr/>
          <a:lstStyle/>
          <a:p>
            <a:r>
              <a:rPr lang="it-IT" sz="2200" dirty="0">
                <a:solidFill>
                  <a:schemeClr val="tx1"/>
                </a:solidFill>
                <a:latin typeface="Verdana"/>
                <a:cs typeface="Verdana"/>
              </a:rPr>
              <a:t>Luca Pesenti</a:t>
            </a:r>
          </a:p>
        </p:txBody>
      </p:sp>
    </p:spTree>
    <p:extLst>
      <p:ext uri="{BB962C8B-B14F-4D97-AF65-F5344CB8AC3E}">
        <p14:creationId xmlns:p14="http://schemas.microsoft.com/office/powerpoint/2010/main" val="3324139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96057" y="1082676"/>
            <a:ext cx="7751886" cy="646331"/>
          </a:xfrm>
          <a:prstGeom prst="rect">
            <a:avLst/>
          </a:prstGeom>
          <a:noFill/>
        </p:spPr>
        <p:txBody>
          <a:bodyPr wrap="square" rtlCol="0">
            <a:spAutoFit/>
          </a:bodyPr>
          <a:lstStyle/>
          <a:p>
            <a:pPr algn="ctr"/>
            <a:r>
              <a:rPr lang="it-IT" b="1" dirty="0">
                <a:solidFill>
                  <a:srgbClr val="0F4E94"/>
                </a:solidFill>
                <a:latin typeface="Verdana"/>
                <a:cs typeface="Verdana"/>
              </a:rPr>
              <a:t>La rappresentatività del campione</a:t>
            </a:r>
            <a:br>
              <a:rPr lang="it-IT" b="1" dirty="0">
                <a:solidFill>
                  <a:srgbClr val="0F4E94"/>
                </a:solidFill>
                <a:latin typeface="Verdana"/>
                <a:cs typeface="Verdana"/>
              </a:rPr>
            </a:br>
            <a:r>
              <a:rPr lang="it-IT" i="1" dirty="0">
                <a:solidFill>
                  <a:srgbClr val="0F4E94"/>
                </a:solidFill>
                <a:latin typeface="Verdana"/>
                <a:cs typeface="Verdana"/>
              </a:rPr>
              <a:t>Precisazioni metodologiche</a:t>
            </a:r>
            <a:endParaRPr lang="it-IT" sz="1200" i="1" dirty="0">
              <a:solidFill>
                <a:srgbClr val="0F4E94"/>
              </a:solidFill>
              <a:latin typeface="Verdana"/>
              <a:cs typeface="Verdana"/>
            </a:endParaRPr>
          </a:p>
        </p:txBody>
      </p:sp>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6900"/>
            <a:ext cx="3244850" cy="901700"/>
          </a:xfrm>
          <a:prstGeom prst="rect">
            <a:avLst/>
          </a:prstGeom>
        </p:spPr>
      </p:pic>
      <p:pic>
        <p:nvPicPr>
          <p:cNvPr id="11" name="Immagin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9250" y="1866900"/>
            <a:ext cx="3244850" cy="901700"/>
          </a:xfrm>
          <a:prstGeom prst="rect">
            <a:avLst/>
          </a:prstGeom>
        </p:spPr>
      </p:pic>
      <p:pic>
        <p:nvPicPr>
          <p:cNvPr id="12" name="Immagin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850" y="1866900"/>
            <a:ext cx="3244850" cy="901700"/>
          </a:xfrm>
          <a:prstGeom prst="rect">
            <a:avLst/>
          </a:prstGeom>
        </p:spPr>
      </p:pic>
      <p:sp>
        <p:nvSpPr>
          <p:cNvPr id="5" name="CasellaDiTesto 4"/>
          <p:cNvSpPr txBox="1"/>
          <p:nvPr/>
        </p:nvSpPr>
        <p:spPr>
          <a:xfrm>
            <a:off x="203200" y="2082800"/>
            <a:ext cx="2794000" cy="2400657"/>
          </a:xfrm>
          <a:prstGeom prst="rect">
            <a:avLst/>
          </a:prstGeom>
          <a:noFill/>
        </p:spPr>
        <p:txBody>
          <a:bodyPr wrap="square" rtlCol="0">
            <a:spAutoFit/>
          </a:bodyPr>
          <a:lstStyle/>
          <a:p>
            <a:pPr algn="ctr"/>
            <a:r>
              <a:rPr lang="it-IT" sz="1200" b="1" dirty="0">
                <a:solidFill>
                  <a:srgbClr val="0C5295"/>
                </a:solidFill>
                <a:latin typeface="Verdana"/>
                <a:cs typeface="Verdana"/>
              </a:rPr>
              <a:t>Criteri di selezione degli Enti </a:t>
            </a:r>
          </a:p>
          <a:p>
            <a:pPr algn="ctr"/>
            <a:r>
              <a:rPr lang="it-IT" sz="1100" i="1" dirty="0">
                <a:solidFill>
                  <a:srgbClr val="0C5295"/>
                </a:solidFill>
                <a:latin typeface="Verdana"/>
                <a:cs typeface="Verdana"/>
              </a:rPr>
              <a:t>(universo iniziale: 1.859 enti)</a:t>
            </a:r>
            <a:r>
              <a:rPr lang="it-IT" sz="1100" i="1" dirty="0">
                <a:solidFill>
                  <a:srgbClr val="005DB4"/>
                </a:solidFill>
                <a:latin typeface="Verdana"/>
                <a:cs typeface="Verdana"/>
              </a:rPr>
              <a:t>: </a:t>
            </a:r>
          </a:p>
          <a:p>
            <a:endParaRPr lang="it-IT" sz="1100" i="1" dirty="0">
              <a:solidFill>
                <a:srgbClr val="005DB4"/>
              </a:solidFill>
              <a:latin typeface="Verdana"/>
              <a:cs typeface="Verdana"/>
            </a:endParaRPr>
          </a:p>
          <a:p>
            <a:pPr marL="342900" indent="-342900">
              <a:buFont typeface="Arial"/>
              <a:buChar char="•"/>
            </a:pPr>
            <a:r>
              <a:rPr lang="it-IT" sz="1200" dirty="0">
                <a:solidFill>
                  <a:srgbClr val="3D9941"/>
                </a:solidFill>
                <a:latin typeface="Verdana"/>
                <a:cs typeface="Verdana"/>
              </a:rPr>
              <a:t>Esclusi tutti gli Enti attivi verso paesi esteri</a:t>
            </a:r>
          </a:p>
          <a:p>
            <a:pPr marL="342900" indent="-342900">
              <a:buFont typeface="Arial"/>
              <a:buChar char="•"/>
            </a:pPr>
            <a:endParaRPr lang="it-IT" sz="1200" dirty="0">
              <a:solidFill>
                <a:srgbClr val="3D9941"/>
              </a:solidFill>
              <a:latin typeface="Verdana"/>
              <a:cs typeface="Verdana"/>
            </a:endParaRPr>
          </a:p>
          <a:p>
            <a:pPr marL="342900" indent="-342900">
              <a:buFont typeface="Arial"/>
              <a:buChar char="•"/>
            </a:pPr>
            <a:r>
              <a:rPr lang="it-IT" sz="1200" dirty="0">
                <a:solidFill>
                  <a:srgbClr val="3D9941"/>
                </a:solidFill>
                <a:latin typeface="Verdana"/>
                <a:cs typeface="Verdana"/>
              </a:rPr>
              <a:t>Inclusi soltanto gli Enti nella cui anagrafica è presente un medico</a:t>
            </a:r>
          </a:p>
          <a:p>
            <a:pPr marL="800100" lvl="1" indent="-400050">
              <a:buFont typeface="Arial"/>
              <a:buChar char="•"/>
            </a:pPr>
            <a:r>
              <a:rPr lang="it-IT" sz="1000" dirty="0">
                <a:solidFill>
                  <a:srgbClr val="0C5295"/>
                </a:solidFill>
                <a:latin typeface="Verdana"/>
                <a:cs typeface="Verdana"/>
              </a:rPr>
              <a:t>Di questi, esclusi gli Enti gestori di Residenze Sanitarie Assistenziali</a:t>
            </a:r>
          </a:p>
          <a:p>
            <a:endParaRPr lang="it-IT" sz="1400" dirty="0">
              <a:latin typeface="Verdana"/>
              <a:cs typeface="Verdana"/>
            </a:endParaRPr>
          </a:p>
        </p:txBody>
      </p:sp>
      <p:sp>
        <p:nvSpPr>
          <p:cNvPr id="6" name="CasellaDiTesto 5"/>
          <p:cNvSpPr txBox="1"/>
          <p:nvPr/>
        </p:nvSpPr>
        <p:spPr>
          <a:xfrm>
            <a:off x="3079750" y="2082800"/>
            <a:ext cx="2794000" cy="1461939"/>
          </a:xfrm>
          <a:prstGeom prst="rect">
            <a:avLst/>
          </a:prstGeom>
          <a:noFill/>
        </p:spPr>
        <p:txBody>
          <a:bodyPr wrap="square" rtlCol="0">
            <a:spAutoFit/>
          </a:bodyPr>
          <a:lstStyle/>
          <a:p>
            <a:pPr algn="ctr"/>
            <a:r>
              <a:rPr lang="it-IT" sz="1200" b="1" dirty="0">
                <a:solidFill>
                  <a:srgbClr val="0C5295"/>
                </a:solidFill>
                <a:latin typeface="Verdana"/>
                <a:cs typeface="Verdana"/>
              </a:rPr>
              <a:t>Criterio di campionamento utilizzato</a:t>
            </a:r>
          </a:p>
          <a:p>
            <a:endParaRPr lang="it-IT" sz="1100" i="1" dirty="0">
              <a:solidFill>
                <a:srgbClr val="005DB4"/>
              </a:solidFill>
              <a:latin typeface="Verdana"/>
              <a:cs typeface="Verdana"/>
            </a:endParaRPr>
          </a:p>
          <a:p>
            <a:pPr marL="342900" indent="-342900">
              <a:buFont typeface="Arial"/>
              <a:buChar char="•"/>
            </a:pPr>
            <a:r>
              <a:rPr lang="it-IT" sz="1200" dirty="0">
                <a:solidFill>
                  <a:srgbClr val="0C5295"/>
                </a:solidFill>
                <a:latin typeface="Verdana"/>
                <a:cs typeface="Verdana"/>
              </a:rPr>
              <a:t>Sub-universo di riferimento: 892 enti</a:t>
            </a:r>
            <a:endParaRPr lang="it-IT" sz="1200" dirty="0">
              <a:solidFill>
                <a:srgbClr val="3D9941"/>
              </a:solidFill>
              <a:latin typeface="Verdana"/>
              <a:cs typeface="Verdana"/>
            </a:endParaRPr>
          </a:p>
          <a:p>
            <a:pPr marL="800100" lvl="1" indent="-342900">
              <a:buFont typeface="Arial"/>
              <a:buChar char="•"/>
            </a:pPr>
            <a:r>
              <a:rPr lang="it-IT" sz="1000" dirty="0">
                <a:solidFill>
                  <a:srgbClr val="3D9941"/>
                </a:solidFill>
                <a:latin typeface="Verdana"/>
                <a:cs typeface="Verdana"/>
              </a:rPr>
              <a:t>Estrazione per area geografica </a:t>
            </a:r>
          </a:p>
          <a:p>
            <a:r>
              <a:rPr lang="it-IT" sz="1000" dirty="0">
                <a:solidFill>
                  <a:srgbClr val="3D9941"/>
                </a:solidFill>
                <a:latin typeface="Verdana"/>
                <a:cs typeface="Verdana"/>
              </a:rPr>
              <a:t>	        (Nord-Centro–Sud)</a:t>
            </a:r>
          </a:p>
        </p:txBody>
      </p:sp>
      <p:sp>
        <p:nvSpPr>
          <p:cNvPr id="8" name="CasellaDiTesto 7"/>
          <p:cNvSpPr txBox="1"/>
          <p:nvPr/>
        </p:nvSpPr>
        <p:spPr>
          <a:xfrm>
            <a:off x="5994400" y="2082800"/>
            <a:ext cx="2794000" cy="1923604"/>
          </a:xfrm>
          <a:prstGeom prst="rect">
            <a:avLst/>
          </a:prstGeom>
          <a:noFill/>
        </p:spPr>
        <p:txBody>
          <a:bodyPr wrap="square" rtlCol="0">
            <a:spAutoFit/>
          </a:bodyPr>
          <a:lstStyle/>
          <a:p>
            <a:pPr algn="ctr"/>
            <a:r>
              <a:rPr lang="it-IT" sz="1200" b="1" dirty="0">
                <a:solidFill>
                  <a:srgbClr val="0C5295"/>
                </a:solidFill>
                <a:latin typeface="Verdana"/>
                <a:cs typeface="Verdana"/>
              </a:rPr>
              <a:t>Criteri di ponderazione utilizzati ex post:</a:t>
            </a:r>
          </a:p>
          <a:p>
            <a:endParaRPr lang="it-IT" sz="1100" i="1" dirty="0">
              <a:solidFill>
                <a:srgbClr val="005DB4"/>
              </a:solidFill>
              <a:latin typeface="Verdana"/>
              <a:cs typeface="Verdana"/>
            </a:endParaRPr>
          </a:p>
          <a:p>
            <a:pPr marL="342900" indent="-342900">
              <a:buFont typeface="Arial"/>
              <a:buChar char="•"/>
            </a:pPr>
            <a:r>
              <a:rPr lang="it-IT" sz="1200" dirty="0">
                <a:solidFill>
                  <a:srgbClr val="0C5295"/>
                </a:solidFill>
                <a:latin typeface="Verdana"/>
                <a:cs typeface="Verdana"/>
              </a:rPr>
              <a:t>Riporto all’universo per area geografica</a:t>
            </a:r>
          </a:p>
          <a:p>
            <a:pPr marL="342900" indent="-342900">
              <a:buFont typeface="Arial"/>
              <a:buChar char="•"/>
            </a:pPr>
            <a:endParaRPr lang="it-IT" sz="1200" dirty="0">
              <a:solidFill>
                <a:srgbClr val="0C5295"/>
              </a:solidFill>
              <a:latin typeface="Verdana"/>
              <a:cs typeface="Verdana"/>
            </a:endParaRPr>
          </a:p>
          <a:p>
            <a:pPr marL="342900" indent="-342900">
              <a:buFont typeface="Arial"/>
              <a:buChar char="•"/>
            </a:pPr>
            <a:r>
              <a:rPr lang="it-IT" sz="1200" dirty="0">
                <a:solidFill>
                  <a:srgbClr val="0C5295"/>
                </a:solidFill>
                <a:latin typeface="Verdana"/>
                <a:cs typeface="Verdana"/>
              </a:rPr>
              <a:t>Correzione per dimensioni (sul dichiarato utenti GRF 2020)</a:t>
            </a:r>
          </a:p>
          <a:p>
            <a:pPr marL="342900" indent="-342900">
              <a:buFont typeface="Arial"/>
              <a:buChar char="•"/>
            </a:pPr>
            <a:endParaRPr lang="it-IT" sz="1200" dirty="0">
              <a:solidFill>
                <a:srgbClr val="0C5295"/>
              </a:solidFill>
              <a:latin typeface="Verdana"/>
              <a:cs typeface="Verdana"/>
            </a:endParaRPr>
          </a:p>
        </p:txBody>
      </p:sp>
    </p:spTree>
    <p:extLst>
      <p:ext uri="{BB962C8B-B14F-4D97-AF65-F5344CB8AC3E}">
        <p14:creationId xmlns:p14="http://schemas.microsoft.com/office/powerpoint/2010/main" val="3002146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52499" y="1171576"/>
            <a:ext cx="4582298" cy="646331"/>
          </a:xfrm>
          <a:prstGeom prst="rect">
            <a:avLst/>
          </a:prstGeom>
          <a:noFill/>
        </p:spPr>
        <p:txBody>
          <a:bodyPr wrap="square" rtlCol="0">
            <a:spAutoFit/>
          </a:bodyPr>
          <a:lstStyle/>
          <a:p>
            <a:r>
              <a:rPr lang="it-IT" b="1" dirty="0">
                <a:solidFill>
                  <a:srgbClr val="0F4E94"/>
                </a:solidFill>
                <a:latin typeface="Verdana"/>
                <a:cs typeface="Verdana"/>
              </a:rPr>
              <a:t>NOTA BENE: </a:t>
            </a:r>
          </a:p>
          <a:p>
            <a:r>
              <a:rPr lang="it-IT" i="1" dirty="0">
                <a:solidFill>
                  <a:srgbClr val="0F4E94"/>
                </a:solidFill>
                <a:latin typeface="Verdana"/>
                <a:cs typeface="Verdana"/>
              </a:rPr>
              <a:t>un elemento di complessità</a:t>
            </a:r>
            <a:endParaRPr lang="it-IT" sz="1200" i="1" dirty="0">
              <a:solidFill>
                <a:srgbClr val="0F4E94"/>
              </a:solidFill>
              <a:latin typeface="Verdana"/>
              <a:cs typeface="Verdana"/>
            </a:endParaRPr>
          </a:p>
        </p:txBody>
      </p:sp>
      <p:sp>
        <p:nvSpPr>
          <p:cNvPr id="5" name="CasellaDiTesto 4"/>
          <p:cNvSpPr txBox="1"/>
          <p:nvPr/>
        </p:nvSpPr>
        <p:spPr>
          <a:xfrm>
            <a:off x="958850" y="2133600"/>
            <a:ext cx="3663950" cy="2585323"/>
          </a:xfrm>
          <a:prstGeom prst="rect">
            <a:avLst/>
          </a:prstGeom>
          <a:noFill/>
        </p:spPr>
        <p:txBody>
          <a:bodyPr wrap="square" rtlCol="0">
            <a:spAutoFit/>
          </a:bodyPr>
          <a:lstStyle/>
          <a:p>
            <a:r>
              <a:rPr lang="it-IT" sz="1400" dirty="0">
                <a:solidFill>
                  <a:srgbClr val="0C5295"/>
                </a:solidFill>
                <a:latin typeface="Verdana"/>
                <a:cs typeface="Verdana"/>
              </a:rPr>
              <a:t>Ci siamo imbattuti </a:t>
            </a:r>
          </a:p>
          <a:p>
            <a:r>
              <a:rPr lang="it-IT" sz="1400" dirty="0">
                <a:solidFill>
                  <a:srgbClr val="0C5295"/>
                </a:solidFill>
                <a:latin typeface="Verdana"/>
                <a:cs typeface="Verdana"/>
              </a:rPr>
              <a:t>in una condizione «a </a:t>
            </a:r>
            <a:r>
              <a:rPr lang="it-IT" sz="1400" b="1" dirty="0">
                <a:solidFill>
                  <a:srgbClr val="0C5295"/>
                </a:solidFill>
                <a:latin typeface="Verdana"/>
                <a:cs typeface="Verdana"/>
              </a:rPr>
              <a:t>porta girevole</a:t>
            </a:r>
            <a:r>
              <a:rPr lang="it-IT" sz="1400" dirty="0">
                <a:solidFill>
                  <a:srgbClr val="0C5295"/>
                </a:solidFill>
                <a:latin typeface="Verdana"/>
                <a:cs typeface="Verdana"/>
              </a:rPr>
              <a:t>» da parte di molti enti</a:t>
            </a:r>
          </a:p>
          <a:p>
            <a:endParaRPr lang="it-IT" sz="1200" dirty="0">
              <a:solidFill>
                <a:srgbClr val="005DB4"/>
              </a:solidFill>
              <a:latin typeface="Verdana"/>
              <a:cs typeface="Verdana"/>
            </a:endParaRPr>
          </a:p>
          <a:p>
            <a:pPr marL="171450" indent="-171450">
              <a:buFont typeface="Arial"/>
              <a:buChar char="•"/>
            </a:pPr>
            <a:r>
              <a:rPr lang="it-IT" sz="1200" dirty="0">
                <a:solidFill>
                  <a:srgbClr val="0C5295"/>
                </a:solidFill>
                <a:latin typeface="Verdana"/>
                <a:cs typeface="Verdana"/>
              </a:rPr>
              <a:t>Chiusure e riduzioni di attività tra febbraio e agosto</a:t>
            </a:r>
          </a:p>
          <a:p>
            <a:pPr marL="171450" indent="-171450">
              <a:buFont typeface="Arial"/>
              <a:buChar char="•"/>
            </a:pPr>
            <a:endParaRPr lang="it-IT" sz="1200" dirty="0">
              <a:solidFill>
                <a:srgbClr val="005DB4"/>
              </a:solidFill>
              <a:latin typeface="Verdana"/>
              <a:cs typeface="Verdana"/>
            </a:endParaRPr>
          </a:p>
          <a:p>
            <a:pPr marL="171450" indent="-171450">
              <a:buFont typeface="Arial"/>
              <a:buChar char="•"/>
            </a:pPr>
            <a:r>
              <a:rPr lang="it-IT" sz="1200" dirty="0">
                <a:solidFill>
                  <a:srgbClr val="00B050"/>
                </a:solidFill>
                <a:latin typeface="Verdana"/>
                <a:cs typeface="Verdana"/>
              </a:rPr>
              <a:t>Riapertura «a geometria variabile» da settembre</a:t>
            </a:r>
          </a:p>
          <a:p>
            <a:pPr marL="171450" indent="-171450">
              <a:buFont typeface="Arial"/>
              <a:buChar char="•"/>
            </a:pPr>
            <a:endParaRPr lang="it-IT" sz="1200" dirty="0">
              <a:solidFill>
                <a:srgbClr val="00B050"/>
              </a:solidFill>
              <a:latin typeface="Verdana"/>
              <a:cs typeface="Verdana"/>
            </a:endParaRPr>
          </a:p>
          <a:p>
            <a:pPr marL="171450" indent="-171450">
              <a:buFont typeface="Arial"/>
              <a:buChar char="•"/>
            </a:pPr>
            <a:r>
              <a:rPr lang="it-IT" sz="1200" dirty="0">
                <a:solidFill>
                  <a:srgbClr val="0C5295"/>
                </a:solidFill>
                <a:latin typeface="Verdana"/>
                <a:cs typeface="Verdana"/>
              </a:rPr>
              <a:t>Ma da novembre è iniziata una nuova fase di chiusure e riduzioni di attività</a:t>
            </a:r>
          </a:p>
          <a:p>
            <a:pPr lvl="2"/>
            <a:endParaRPr lang="it-IT" sz="1200" dirty="0">
              <a:solidFill>
                <a:srgbClr val="005DB4"/>
              </a:solidFill>
              <a:latin typeface="Verdana"/>
              <a:cs typeface="Verdana"/>
            </a:endParaRPr>
          </a:p>
        </p:txBody>
      </p:sp>
      <p:pic>
        <p:nvPicPr>
          <p:cNvPr id="7" name="Immagine 6"/>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6197600" y="944565"/>
            <a:ext cx="2946401" cy="4198935"/>
          </a:xfrm>
          <a:prstGeom prst="rect">
            <a:avLst/>
          </a:prstGeom>
        </p:spPr>
      </p:pic>
    </p:spTree>
    <p:extLst>
      <p:ext uri="{BB962C8B-B14F-4D97-AF65-F5344CB8AC3E}">
        <p14:creationId xmlns:p14="http://schemas.microsoft.com/office/powerpoint/2010/main" val="594412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96057" y="561976"/>
            <a:ext cx="7751886" cy="369332"/>
          </a:xfrm>
          <a:prstGeom prst="rect">
            <a:avLst/>
          </a:prstGeom>
          <a:noFill/>
        </p:spPr>
        <p:txBody>
          <a:bodyPr wrap="square" rtlCol="0">
            <a:spAutoFit/>
          </a:bodyPr>
          <a:lstStyle/>
          <a:p>
            <a:pPr algn="ctr"/>
            <a:r>
              <a:rPr lang="it-IT" b="1" dirty="0">
                <a:solidFill>
                  <a:srgbClr val="0F4E94"/>
                </a:solidFill>
                <a:latin typeface="Verdana"/>
                <a:cs typeface="Verdana"/>
              </a:rPr>
              <a:t>Caratteristiche generali</a:t>
            </a:r>
            <a:endParaRPr lang="it-IT" sz="1200" i="1" dirty="0">
              <a:solidFill>
                <a:srgbClr val="0F4E94"/>
              </a:solidFill>
              <a:latin typeface="Verdana"/>
              <a:cs typeface="Verdana"/>
            </a:endParaRPr>
          </a:p>
        </p:txBody>
      </p:sp>
      <p:pic>
        <p:nvPicPr>
          <p:cNvPr id="11" name="Immagine 10" descr="Asset 20@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5277" y="1334467"/>
            <a:ext cx="2559975" cy="2224646"/>
          </a:xfrm>
          <a:prstGeom prst="rect">
            <a:avLst/>
          </a:prstGeom>
        </p:spPr>
      </p:pic>
      <p:pic>
        <p:nvPicPr>
          <p:cNvPr id="12" name="Immagine 11" descr="Asset 21@2x.png"/>
          <p:cNvPicPr>
            <a:picLocks noChangeAspect="1"/>
          </p:cNvPicPr>
          <p:nvPr/>
        </p:nvPicPr>
        <p:blipFill rotWithShape="1">
          <a:blip r:embed="rId3">
            <a:extLst>
              <a:ext uri="{28A0092B-C50C-407E-A947-70E740481C1C}">
                <a14:useLocalDpi xmlns:a14="http://schemas.microsoft.com/office/drawing/2010/main" val="0"/>
              </a:ext>
            </a:extLst>
          </a:blip>
          <a:srcRect b="72782"/>
          <a:stretch/>
        </p:blipFill>
        <p:spPr>
          <a:xfrm>
            <a:off x="6565900" y="3668868"/>
            <a:ext cx="1066800" cy="225592"/>
          </a:xfrm>
          <a:prstGeom prst="rect">
            <a:avLst/>
          </a:prstGeom>
        </p:spPr>
      </p:pic>
      <p:pic>
        <p:nvPicPr>
          <p:cNvPr id="15" name="Immagine 14" descr="Asset 21@2x.png"/>
          <p:cNvPicPr>
            <a:picLocks noChangeAspect="1"/>
          </p:cNvPicPr>
          <p:nvPr/>
        </p:nvPicPr>
        <p:blipFill rotWithShape="1">
          <a:blip r:embed="rId3">
            <a:extLst>
              <a:ext uri="{28A0092B-C50C-407E-A947-70E740481C1C}">
                <a14:useLocalDpi xmlns:a14="http://schemas.microsoft.com/office/drawing/2010/main" val="0"/>
              </a:ext>
            </a:extLst>
          </a:blip>
          <a:srcRect t="36411" b="35242"/>
          <a:stretch/>
        </p:blipFill>
        <p:spPr>
          <a:xfrm>
            <a:off x="7397750" y="3664189"/>
            <a:ext cx="1066800" cy="234950"/>
          </a:xfrm>
          <a:prstGeom prst="rect">
            <a:avLst/>
          </a:prstGeom>
        </p:spPr>
      </p:pic>
      <p:pic>
        <p:nvPicPr>
          <p:cNvPr id="18" name="Immagine 17" descr="Asset 21@2x.png"/>
          <p:cNvPicPr>
            <a:picLocks noChangeAspect="1"/>
          </p:cNvPicPr>
          <p:nvPr/>
        </p:nvPicPr>
        <p:blipFill rotWithShape="1">
          <a:blip r:embed="rId3">
            <a:extLst>
              <a:ext uri="{28A0092B-C50C-407E-A947-70E740481C1C}">
                <a14:useLocalDpi xmlns:a14="http://schemas.microsoft.com/office/drawing/2010/main" val="0"/>
              </a:ext>
            </a:extLst>
          </a:blip>
          <a:srcRect t="73951"/>
          <a:stretch/>
        </p:blipFill>
        <p:spPr>
          <a:xfrm>
            <a:off x="8337550" y="3673714"/>
            <a:ext cx="1066800" cy="215900"/>
          </a:xfrm>
          <a:prstGeom prst="rect">
            <a:avLst/>
          </a:prstGeom>
        </p:spPr>
      </p:pic>
      <p:pic>
        <p:nvPicPr>
          <p:cNvPr id="19" name="Immagine 18" descr="Asset 23@2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3284" y="1066593"/>
            <a:ext cx="2813716" cy="2155792"/>
          </a:xfrm>
          <a:prstGeom prst="rect">
            <a:avLst/>
          </a:prstGeom>
        </p:spPr>
      </p:pic>
      <p:pic>
        <p:nvPicPr>
          <p:cNvPr id="20" name="Immagine 19" descr="Asset 24@2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3284" y="3459017"/>
            <a:ext cx="2682143" cy="1449441"/>
          </a:xfrm>
          <a:prstGeom prst="rect">
            <a:avLst/>
          </a:prstGeom>
        </p:spPr>
      </p:pic>
      <p:pic>
        <p:nvPicPr>
          <p:cNvPr id="21" name="Immagine 20" descr="Asset 22@2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206" y="1162050"/>
            <a:ext cx="3475551" cy="1912983"/>
          </a:xfrm>
          <a:prstGeom prst="rect">
            <a:avLst/>
          </a:prstGeom>
        </p:spPr>
      </p:pic>
      <p:pic>
        <p:nvPicPr>
          <p:cNvPr id="22" name="Immagine 21" descr="Asset 25@2x.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82" y="3459017"/>
            <a:ext cx="3418817" cy="1063224"/>
          </a:xfrm>
          <a:prstGeom prst="rect">
            <a:avLst/>
          </a:prstGeom>
        </p:spPr>
      </p:pic>
    </p:spTree>
    <p:extLst>
      <p:ext uri="{BB962C8B-B14F-4D97-AF65-F5344CB8AC3E}">
        <p14:creationId xmlns:p14="http://schemas.microsoft.com/office/powerpoint/2010/main" val="380221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96057" y="628677"/>
            <a:ext cx="7751886" cy="369332"/>
          </a:xfrm>
          <a:prstGeom prst="rect">
            <a:avLst/>
          </a:prstGeom>
          <a:noFill/>
        </p:spPr>
        <p:txBody>
          <a:bodyPr wrap="square" rtlCol="0">
            <a:spAutoFit/>
          </a:bodyPr>
          <a:lstStyle/>
          <a:p>
            <a:pPr algn="ctr"/>
            <a:r>
              <a:rPr lang="it-IT" b="1" dirty="0">
                <a:solidFill>
                  <a:srgbClr val="0F4E94"/>
                </a:solidFill>
                <a:latin typeface="Verdana"/>
                <a:cs typeface="Verdana"/>
              </a:rPr>
              <a:t>L’impatto di COVID-19</a:t>
            </a:r>
          </a:p>
        </p:txBody>
      </p:sp>
      <p:sp>
        <p:nvSpPr>
          <p:cNvPr id="11" name="CasellaDiTesto 10"/>
          <p:cNvSpPr txBox="1"/>
          <p:nvPr/>
        </p:nvSpPr>
        <p:spPr>
          <a:xfrm>
            <a:off x="1047750" y="1714500"/>
            <a:ext cx="3663950" cy="2185214"/>
          </a:xfrm>
          <a:prstGeom prst="rect">
            <a:avLst/>
          </a:prstGeom>
          <a:noFill/>
        </p:spPr>
        <p:txBody>
          <a:bodyPr wrap="square" rtlCol="0">
            <a:spAutoFit/>
          </a:bodyPr>
          <a:lstStyle/>
          <a:p>
            <a:r>
              <a:rPr lang="it-IT" sz="1400" dirty="0">
                <a:solidFill>
                  <a:srgbClr val="0C5295"/>
                </a:solidFill>
                <a:latin typeface="Verdana"/>
                <a:cs typeface="Verdana"/>
              </a:rPr>
              <a:t>Quasi 1 ente su 2 ha subìto l’impatto della pandemia</a:t>
            </a:r>
          </a:p>
          <a:p>
            <a:endParaRPr lang="it-IT" sz="1200" dirty="0">
              <a:solidFill>
                <a:srgbClr val="008000"/>
              </a:solidFill>
              <a:latin typeface="Verdana"/>
              <a:cs typeface="Verdana"/>
            </a:endParaRPr>
          </a:p>
          <a:p>
            <a:pPr marL="171450" indent="-171450">
              <a:buFont typeface="Arial"/>
              <a:buChar char="•"/>
            </a:pPr>
            <a:r>
              <a:rPr lang="it-IT" sz="1200" dirty="0">
                <a:solidFill>
                  <a:srgbClr val="008000"/>
                </a:solidFill>
                <a:latin typeface="Verdana"/>
                <a:cs typeface="Verdana"/>
              </a:rPr>
              <a:t>Il 40,6% ha dovuto limitare la propria azione, chiudere qualche servizio per un periodo più o meno lungo</a:t>
            </a:r>
          </a:p>
          <a:p>
            <a:pPr marL="171450" indent="-171450">
              <a:buFont typeface="Arial"/>
              <a:buChar char="•"/>
            </a:pPr>
            <a:endParaRPr lang="it-IT" sz="1200" dirty="0">
              <a:solidFill>
                <a:srgbClr val="008000"/>
              </a:solidFill>
              <a:latin typeface="Verdana"/>
              <a:cs typeface="Verdana"/>
            </a:endParaRPr>
          </a:p>
          <a:p>
            <a:pPr marL="171450" indent="-171450">
              <a:buFont typeface="Arial"/>
              <a:buChar char="•"/>
            </a:pPr>
            <a:r>
              <a:rPr lang="it-IT" sz="1200" dirty="0">
                <a:solidFill>
                  <a:srgbClr val="008000"/>
                </a:solidFill>
                <a:latin typeface="Verdana"/>
                <a:cs typeface="Verdana"/>
              </a:rPr>
              <a:t>Il 5,9% degli Enti ha chiuso e non ha ancora ripreso le attività al momento della rilevazione</a:t>
            </a:r>
          </a:p>
          <a:p>
            <a:pPr lvl="2"/>
            <a:endParaRPr lang="it-IT" sz="1200" dirty="0">
              <a:solidFill>
                <a:srgbClr val="0C5295"/>
              </a:solidFill>
              <a:latin typeface="Verdana"/>
              <a:cs typeface="Verdana"/>
            </a:endParaRPr>
          </a:p>
        </p:txBody>
      </p:sp>
      <p:pic>
        <p:nvPicPr>
          <p:cNvPr id="5" name="Immagine 4" descr="Asset 26@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4927" y="1080559"/>
            <a:ext cx="2946400" cy="2542943"/>
          </a:xfrm>
          <a:prstGeom prst="rect">
            <a:avLst/>
          </a:prstGeom>
        </p:spPr>
      </p:pic>
      <p:pic>
        <p:nvPicPr>
          <p:cNvPr id="6" name="Immagine 5" descr="Asset 28@2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3160" y="3721100"/>
            <a:ext cx="3129935" cy="1212850"/>
          </a:xfrm>
          <a:prstGeom prst="rect">
            <a:avLst/>
          </a:prstGeom>
        </p:spPr>
      </p:pic>
    </p:spTree>
    <p:extLst>
      <p:ext uri="{BB962C8B-B14F-4D97-AF65-F5344CB8AC3E}">
        <p14:creationId xmlns:p14="http://schemas.microsoft.com/office/powerpoint/2010/main" val="468516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8000" y="1045308"/>
            <a:ext cx="8079154" cy="369332"/>
          </a:xfrm>
          <a:prstGeom prst="rect">
            <a:avLst/>
          </a:prstGeom>
          <a:noFill/>
        </p:spPr>
        <p:txBody>
          <a:bodyPr wrap="square" numCol="2" rtlCol="0">
            <a:spAutoFit/>
          </a:bodyPr>
          <a:lstStyle/>
          <a:p>
            <a:endParaRPr lang="it-IT" dirty="0"/>
          </a:p>
        </p:txBody>
      </p:sp>
      <p:sp>
        <p:nvSpPr>
          <p:cNvPr id="3" name="Rettangolo 2"/>
          <p:cNvSpPr/>
          <p:nvPr/>
        </p:nvSpPr>
        <p:spPr>
          <a:xfrm>
            <a:off x="957385" y="1502563"/>
            <a:ext cx="7160846" cy="2490939"/>
          </a:xfrm>
          <a:prstGeom prst="rect">
            <a:avLst/>
          </a:prstGeom>
        </p:spPr>
        <p:txBody>
          <a:bodyPr wrap="square" numCol="1" spcCol="180000">
            <a:spAutoFit/>
          </a:bodyPr>
          <a:lstStyle/>
          <a:p>
            <a:pPr algn="just">
              <a:lnSpc>
                <a:spcPct val="140000"/>
              </a:lnSpc>
            </a:pPr>
            <a:r>
              <a:rPr lang="it-IT" sz="1400" dirty="0">
                <a:solidFill>
                  <a:srgbClr val="0C5295"/>
                </a:solidFill>
                <a:latin typeface="Verdana"/>
                <a:cs typeface="Verdana"/>
              </a:rPr>
              <a:t>Attraverso le informazioni contenute nella banca dati </a:t>
            </a:r>
            <a:r>
              <a:rPr lang="it-IT" sz="1400" b="1" dirty="0" err="1">
                <a:solidFill>
                  <a:srgbClr val="0C5295"/>
                </a:solidFill>
                <a:latin typeface="Verdana"/>
                <a:cs typeface="Verdana"/>
              </a:rPr>
              <a:t>BFOnline</a:t>
            </a:r>
            <a:r>
              <a:rPr lang="it-IT" sz="1400" dirty="0">
                <a:solidFill>
                  <a:srgbClr val="0C5295"/>
                </a:solidFill>
                <a:latin typeface="Verdana"/>
                <a:cs typeface="Verdana"/>
              </a:rPr>
              <a:t> messa a punto nel corso di due decenni dalla Fondazione Banco Farmaceutico, il </a:t>
            </a:r>
            <a:r>
              <a:rPr lang="it-IT" sz="1400" b="1" dirty="0">
                <a:solidFill>
                  <a:srgbClr val="0C5295"/>
                </a:solidFill>
                <a:latin typeface="Verdana"/>
                <a:cs typeface="Verdana"/>
              </a:rPr>
              <a:t>Rapporto </a:t>
            </a:r>
            <a:r>
              <a:rPr lang="it-IT" sz="1400" b="1" dirty="0" err="1">
                <a:solidFill>
                  <a:srgbClr val="0C5295"/>
                </a:solidFill>
                <a:latin typeface="Verdana"/>
                <a:cs typeface="Verdana"/>
              </a:rPr>
              <a:t>OPSan</a:t>
            </a:r>
            <a:r>
              <a:rPr lang="it-IT" sz="1400" b="1" dirty="0">
                <a:solidFill>
                  <a:srgbClr val="0C5295"/>
                </a:solidFill>
                <a:latin typeface="Verdana"/>
                <a:cs typeface="Verdana"/>
              </a:rPr>
              <a:t> 2020</a:t>
            </a:r>
            <a:r>
              <a:rPr lang="it-IT" sz="1400" dirty="0">
                <a:solidFill>
                  <a:srgbClr val="0C5295"/>
                </a:solidFill>
                <a:latin typeface="Verdana"/>
                <a:cs typeface="Verdana"/>
              </a:rPr>
              <a:t> compie un viaggio metaforico nelle </a:t>
            </a:r>
            <a:r>
              <a:rPr lang="it-IT" sz="1400" b="1" dirty="0">
                <a:solidFill>
                  <a:srgbClr val="0C5295"/>
                </a:solidFill>
                <a:latin typeface="Verdana"/>
                <a:cs typeface="Verdana"/>
              </a:rPr>
              <a:t>Nove </a:t>
            </a:r>
            <a:r>
              <a:rPr lang="it-IT" sz="1400" b="1" dirty="0" err="1">
                <a:solidFill>
                  <a:srgbClr val="0C5295"/>
                </a:solidFill>
                <a:latin typeface="Verdana"/>
                <a:cs typeface="Verdana"/>
              </a:rPr>
              <a:t>Italie</a:t>
            </a:r>
            <a:r>
              <a:rPr lang="it-IT" sz="1400" dirty="0">
                <a:solidFill>
                  <a:srgbClr val="0C5295"/>
                </a:solidFill>
                <a:latin typeface="Verdana"/>
                <a:cs typeface="Verdana"/>
              </a:rPr>
              <a:t> identificate dall’Istat per lo studio della povertà assoluta per presentare le mete raggiunte dai protagonisti del recupero e della donazione dei farmaci a favore di chi è povero di reddito e di salute prima e dopo che la pandemia Covid-19 sconvolgesse il nostro Paese. Destabilizzando molte certezze. Tra cui anche quella della inviolabile solidità delle opere di carità. </a:t>
            </a:r>
          </a:p>
        </p:txBody>
      </p:sp>
    </p:spTree>
    <p:extLst>
      <p:ext uri="{BB962C8B-B14F-4D97-AF65-F5344CB8AC3E}">
        <p14:creationId xmlns:p14="http://schemas.microsoft.com/office/powerpoint/2010/main" val="1476651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96057" y="561976"/>
            <a:ext cx="7751886" cy="369332"/>
          </a:xfrm>
          <a:prstGeom prst="rect">
            <a:avLst/>
          </a:prstGeom>
          <a:noFill/>
        </p:spPr>
        <p:txBody>
          <a:bodyPr wrap="square" rtlCol="0">
            <a:spAutoFit/>
          </a:bodyPr>
          <a:lstStyle/>
          <a:p>
            <a:pPr algn="ctr"/>
            <a:r>
              <a:rPr lang="it-IT" b="1" dirty="0">
                <a:solidFill>
                  <a:srgbClr val="0F4E94"/>
                </a:solidFill>
                <a:latin typeface="Verdana"/>
                <a:cs typeface="Verdana"/>
              </a:rPr>
              <a:t>L’impatto di COVID-19</a:t>
            </a:r>
          </a:p>
        </p:txBody>
      </p:sp>
      <p:pic>
        <p:nvPicPr>
          <p:cNvPr id="2" name="Immagine 1" descr="Asset 29@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38" y="1458856"/>
            <a:ext cx="8289925" cy="3074060"/>
          </a:xfrm>
          <a:prstGeom prst="rect">
            <a:avLst/>
          </a:prstGeom>
        </p:spPr>
      </p:pic>
    </p:spTree>
    <p:extLst>
      <p:ext uri="{BB962C8B-B14F-4D97-AF65-F5344CB8AC3E}">
        <p14:creationId xmlns:p14="http://schemas.microsoft.com/office/powerpoint/2010/main" val="1756378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96057" y="932384"/>
            <a:ext cx="7751886" cy="369332"/>
          </a:xfrm>
          <a:prstGeom prst="rect">
            <a:avLst/>
          </a:prstGeom>
          <a:noFill/>
        </p:spPr>
        <p:txBody>
          <a:bodyPr wrap="square" rtlCol="0">
            <a:spAutoFit/>
          </a:bodyPr>
          <a:lstStyle/>
          <a:p>
            <a:pPr algn="ctr"/>
            <a:r>
              <a:rPr lang="it-IT" b="1" dirty="0">
                <a:solidFill>
                  <a:srgbClr val="0F4E94"/>
                </a:solidFill>
                <a:latin typeface="Verdana"/>
                <a:cs typeface="Verdana"/>
              </a:rPr>
              <a:t>L’impatto di COVID-19 sugli utenti assistiti</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8675" y="1354658"/>
            <a:ext cx="2406650" cy="1123950"/>
          </a:xfrm>
          <a:prstGeom prst="rect">
            <a:avLst/>
          </a:prstGeom>
        </p:spPr>
      </p:pic>
      <p:sp>
        <p:nvSpPr>
          <p:cNvPr id="3" name="Rettangolo 2"/>
          <p:cNvSpPr/>
          <p:nvPr/>
        </p:nvSpPr>
        <p:spPr>
          <a:xfrm>
            <a:off x="3744227" y="1652592"/>
            <a:ext cx="1655546" cy="477054"/>
          </a:xfrm>
          <a:prstGeom prst="rect">
            <a:avLst/>
          </a:prstGeom>
        </p:spPr>
        <p:txBody>
          <a:bodyPr wrap="none">
            <a:spAutoFit/>
          </a:bodyPr>
          <a:lstStyle/>
          <a:p>
            <a:r>
              <a:rPr lang="it-IT" sz="2500" b="1" dirty="0">
                <a:solidFill>
                  <a:srgbClr val="008000"/>
                </a:solidFill>
                <a:latin typeface="Verdana"/>
                <a:cs typeface="Verdana"/>
              </a:rPr>
              <a:t>- 55,5%</a:t>
            </a:r>
          </a:p>
        </p:txBody>
      </p:sp>
      <p:pic>
        <p:nvPicPr>
          <p:cNvPr id="6" name="Immagine 5" descr="Asset 31@2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0" y="2540000"/>
            <a:ext cx="3744227" cy="1440087"/>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1477" y="2540000"/>
            <a:ext cx="3744226" cy="1440087"/>
          </a:xfrm>
          <a:prstGeom prst="rect">
            <a:avLst/>
          </a:prstGeom>
        </p:spPr>
      </p:pic>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0975" y="3310458"/>
            <a:ext cx="2406650" cy="1123950"/>
          </a:xfrm>
          <a:prstGeom prst="rect">
            <a:avLst/>
          </a:prstGeom>
        </p:spPr>
      </p:pic>
      <p:pic>
        <p:nvPicPr>
          <p:cNvPr id="9" name="Immagin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9773" y="3310458"/>
            <a:ext cx="2406650" cy="1123950"/>
          </a:xfrm>
          <a:prstGeom prst="rect">
            <a:avLst/>
          </a:prstGeom>
        </p:spPr>
      </p:pic>
      <p:sp>
        <p:nvSpPr>
          <p:cNvPr id="10" name="Rettangolo 9"/>
          <p:cNvSpPr/>
          <p:nvPr/>
        </p:nvSpPr>
        <p:spPr>
          <a:xfrm>
            <a:off x="1794777" y="3621092"/>
            <a:ext cx="1655546" cy="477054"/>
          </a:xfrm>
          <a:prstGeom prst="rect">
            <a:avLst/>
          </a:prstGeom>
        </p:spPr>
        <p:txBody>
          <a:bodyPr wrap="none">
            <a:spAutoFit/>
          </a:bodyPr>
          <a:lstStyle/>
          <a:p>
            <a:r>
              <a:rPr lang="hr-HR" sz="2500" b="1" dirty="0">
                <a:solidFill>
                  <a:srgbClr val="0C5295"/>
                </a:solidFill>
                <a:latin typeface="Verdana"/>
                <a:cs typeface="Verdana"/>
              </a:rPr>
              <a:t>312.536</a:t>
            </a:r>
          </a:p>
        </p:txBody>
      </p:sp>
      <p:sp>
        <p:nvSpPr>
          <p:cNvPr id="12" name="Rettangolo 11"/>
          <p:cNvSpPr/>
          <p:nvPr/>
        </p:nvSpPr>
        <p:spPr>
          <a:xfrm>
            <a:off x="5775325" y="3621092"/>
            <a:ext cx="1655546" cy="477054"/>
          </a:xfrm>
          <a:prstGeom prst="rect">
            <a:avLst/>
          </a:prstGeom>
        </p:spPr>
        <p:txBody>
          <a:bodyPr wrap="none">
            <a:spAutoFit/>
          </a:bodyPr>
          <a:lstStyle/>
          <a:p>
            <a:r>
              <a:rPr lang="hr-HR" sz="2500" b="1" dirty="0">
                <a:solidFill>
                  <a:srgbClr val="008000"/>
                </a:solidFill>
                <a:latin typeface="Verdana"/>
                <a:cs typeface="Verdana"/>
              </a:rPr>
              <a:t>138.920</a:t>
            </a:r>
          </a:p>
        </p:txBody>
      </p:sp>
      <p:sp>
        <p:nvSpPr>
          <p:cNvPr id="13" name="Rettangolo 12"/>
          <p:cNvSpPr/>
          <p:nvPr/>
        </p:nvSpPr>
        <p:spPr>
          <a:xfrm>
            <a:off x="1750327" y="2776482"/>
            <a:ext cx="1796185" cy="707886"/>
          </a:xfrm>
          <a:prstGeom prst="rect">
            <a:avLst/>
          </a:prstGeom>
        </p:spPr>
        <p:txBody>
          <a:bodyPr wrap="none">
            <a:spAutoFit/>
          </a:bodyPr>
          <a:lstStyle/>
          <a:p>
            <a:pPr algn="ctr"/>
            <a:r>
              <a:rPr lang="hr-HR" sz="2000" b="1" dirty="0">
                <a:solidFill>
                  <a:schemeClr val="bg1"/>
                </a:solidFill>
                <a:latin typeface="Verdana"/>
                <a:cs typeface="Verdana"/>
              </a:rPr>
              <a:t>Utenti ante </a:t>
            </a:r>
          </a:p>
          <a:p>
            <a:pPr algn="ctr"/>
            <a:r>
              <a:rPr lang="hr-HR" sz="2000" b="1" dirty="0">
                <a:solidFill>
                  <a:schemeClr val="bg1"/>
                </a:solidFill>
                <a:latin typeface="Verdana"/>
                <a:cs typeface="Verdana"/>
              </a:rPr>
              <a:t>COVID-19</a:t>
            </a:r>
          </a:p>
        </p:txBody>
      </p:sp>
      <p:sp>
        <p:nvSpPr>
          <p:cNvPr id="14" name="Rettangolo 13"/>
          <p:cNvSpPr/>
          <p:nvPr/>
        </p:nvSpPr>
        <p:spPr>
          <a:xfrm>
            <a:off x="5293627" y="2776482"/>
            <a:ext cx="2446027" cy="707886"/>
          </a:xfrm>
          <a:prstGeom prst="rect">
            <a:avLst/>
          </a:prstGeom>
        </p:spPr>
        <p:txBody>
          <a:bodyPr wrap="none">
            <a:spAutoFit/>
          </a:bodyPr>
          <a:lstStyle/>
          <a:p>
            <a:pPr algn="ctr"/>
            <a:r>
              <a:rPr lang="hr-HR" sz="2000" b="1" dirty="0">
                <a:solidFill>
                  <a:schemeClr val="bg1"/>
                </a:solidFill>
                <a:latin typeface="Verdana"/>
                <a:cs typeface="Verdana"/>
              </a:rPr>
              <a:t>Utenti marzo/</a:t>
            </a:r>
          </a:p>
          <a:p>
            <a:pPr algn="ctr"/>
            <a:r>
              <a:rPr lang="hr-HR" sz="2000" b="1" dirty="0">
                <a:solidFill>
                  <a:schemeClr val="bg1"/>
                </a:solidFill>
                <a:latin typeface="Verdana"/>
                <a:cs typeface="Verdana"/>
              </a:rPr>
              <a:t>novembre 2020</a:t>
            </a:r>
          </a:p>
        </p:txBody>
      </p:sp>
      <p:pic>
        <p:nvPicPr>
          <p:cNvPr id="15" name="Immagine 14" descr="Asset 32@2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 y="2326208"/>
            <a:ext cx="641350" cy="641350"/>
          </a:xfrm>
          <a:prstGeom prst="rect">
            <a:avLst/>
          </a:prstGeom>
          <a:effectLst>
            <a:outerShdw blurRad="50800" dist="38100" dir="2700000" algn="tl" rotWithShape="0">
              <a:prstClr val="black">
                <a:alpha val="40000"/>
              </a:prstClr>
            </a:outerShdw>
          </a:effectLst>
        </p:spPr>
      </p:pic>
      <p:pic>
        <p:nvPicPr>
          <p:cNvPr id="16" name="Immagin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0871" y="2545222"/>
            <a:ext cx="641350" cy="20332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89388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arrotondato 22"/>
          <p:cNvSpPr/>
          <p:nvPr/>
        </p:nvSpPr>
        <p:spPr>
          <a:xfrm>
            <a:off x="5414969" y="1412109"/>
            <a:ext cx="3018524" cy="908397"/>
          </a:xfrm>
          <a:prstGeom prst="roundRect">
            <a:avLst/>
          </a:prstGeom>
          <a:solidFill>
            <a:srgbClr val="128C3D"/>
          </a:solidFill>
          <a:ln>
            <a:noFill/>
          </a:ln>
          <a:effectLst>
            <a:outerShdw blurRad="40005" dist="22987" dir="5400000" algn="tl"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CasellaDiTesto 3"/>
          <p:cNvSpPr txBox="1"/>
          <p:nvPr/>
        </p:nvSpPr>
        <p:spPr>
          <a:xfrm>
            <a:off x="696057" y="673022"/>
            <a:ext cx="7751886" cy="369332"/>
          </a:xfrm>
          <a:prstGeom prst="rect">
            <a:avLst/>
          </a:prstGeom>
          <a:noFill/>
        </p:spPr>
        <p:txBody>
          <a:bodyPr wrap="square" rtlCol="0">
            <a:spAutoFit/>
          </a:bodyPr>
          <a:lstStyle/>
          <a:p>
            <a:pPr algn="ctr"/>
            <a:r>
              <a:rPr lang="it-IT" b="1" dirty="0">
                <a:solidFill>
                  <a:srgbClr val="0F4E94"/>
                </a:solidFill>
                <a:latin typeface="Verdana"/>
                <a:cs typeface="Verdana"/>
              </a:rPr>
              <a:t>L’impatto di COVID-19 sugli utenti assistiti</a:t>
            </a:r>
          </a:p>
        </p:txBody>
      </p:sp>
      <p:pic>
        <p:nvPicPr>
          <p:cNvPr id="2" name="Immagine 1" descr="Asset 34@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50" y="1085271"/>
            <a:ext cx="3301999" cy="1366345"/>
          </a:xfrm>
          <a:prstGeom prst="rect">
            <a:avLst/>
          </a:prstGeom>
        </p:spPr>
      </p:pic>
      <p:pic>
        <p:nvPicPr>
          <p:cNvPr id="11" name="Immagine 10" descr="Asset 35@2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551" y="2693767"/>
            <a:ext cx="6868216" cy="2360833"/>
          </a:xfrm>
          <a:prstGeom prst="rect">
            <a:avLst/>
          </a:prstGeom>
        </p:spPr>
      </p:pic>
      <p:sp>
        <p:nvSpPr>
          <p:cNvPr id="22" name="Freccia a inversione 21"/>
          <p:cNvSpPr/>
          <p:nvPr/>
        </p:nvSpPr>
        <p:spPr>
          <a:xfrm rot="5400000">
            <a:off x="7352783" y="1907819"/>
            <a:ext cx="1563134" cy="1753510"/>
          </a:xfrm>
          <a:prstGeom prst="uturnArrow">
            <a:avLst>
              <a:gd name="adj1" fmla="val 20179"/>
              <a:gd name="adj2" fmla="val 25000"/>
              <a:gd name="adj3" fmla="val 25000"/>
              <a:gd name="adj4" fmla="val 50000"/>
              <a:gd name="adj5" fmla="val 75000"/>
            </a:avLst>
          </a:prstGeom>
          <a:solidFill>
            <a:srgbClr val="128C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chemeClr val="tx1"/>
              </a:solidFill>
            </a:endParaRPr>
          </a:p>
        </p:txBody>
      </p:sp>
      <p:sp>
        <p:nvSpPr>
          <p:cNvPr id="18" name="Rettangolo 17"/>
          <p:cNvSpPr/>
          <p:nvPr/>
        </p:nvSpPr>
        <p:spPr>
          <a:xfrm>
            <a:off x="5414969" y="1443513"/>
            <a:ext cx="3018524" cy="646331"/>
          </a:xfrm>
          <a:prstGeom prst="rect">
            <a:avLst/>
          </a:prstGeom>
        </p:spPr>
        <p:txBody>
          <a:bodyPr wrap="square">
            <a:spAutoFit/>
          </a:bodyPr>
          <a:lstStyle/>
          <a:p>
            <a:pPr algn="ctr"/>
            <a:r>
              <a:rPr lang="it-IT" sz="1200" b="1" dirty="0">
                <a:solidFill>
                  <a:srgbClr val="FFFFFF"/>
                </a:solidFill>
                <a:latin typeface="Verdana"/>
                <a:cs typeface="Verdana"/>
              </a:rPr>
              <a:t>37% di enti </a:t>
            </a:r>
          </a:p>
          <a:p>
            <a:pPr algn="ctr"/>
            <a:r>
              <a:rPr lang="it-IT" sz="1200" b="1" dirty="0">
                <a:solidFill>
                  <a:srgbClr val="FFFFFF"/>
                </a:solidFill>
                <a:latin typeface="Verdana"/>
                <a:cs typeface="Verdana"/>
              </a:rPr>
              <a:t>segnalano un calo di assistiti, </a:t>
            </a:r>
            <a:r>
              <a:rPr lang="it-IT" sz="1200" dirty="0">
                <a:solidFill>
                  <a:srgbClr val="FFFFFF"/>
                </a:solidFill>
                <a:latin typeface="Verdana"/>
                <a:cs typeface="Verdana"/>
              </a:rPr>
              <a:t>soprattutto tra gli italiani</a:t>
            </a:r>
          </a:p>
        </p:txBody>
      </p:sp>
    </p:spTree>
    <p:extLst>
      <p:ext uri="{BB962C8B-B14F-4D97-AF65-F5344CB8AC3E}">
        <p14:creationId xmlns:p14="http://schemas.microsoft.com/office/powerpoint/2010/main" val="1471730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96057" y="561976"/>
            <a:ext cx="7751886" cy="369332"/>
          </a:xfrm>
          <a:prstGeom prst="rect">
            <a:avLst/>
          </a:prstGeom>
          <a:noFill/>
        </p:spPr>
        <p:txBody>
          <a:bodyPr wrap="square" rtlCol="0">
            <a:spAutoFit/>
          </a:bodyPr>
          <a:lstStyle/>
          <a:p>
            <a:pPr algn="ctr"/>
            <a:r>
              <a:rPr lang="it-IT" b="1" dirty="0">
                <a:solidFill>
                  <a:srgbClr val="0F4E94"/>
                </a:solidFill>
                <a:latin typeface="Verdana"/>
                <a:cs typeface="Verdana"/>
              </a:rPr>
              <a:t>Caratteristiche degli utenti assistiti</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403" y="1068833"/>
            <a:ext cx="8079194" cy="3989203"/>
          </a:xfrm>
          <a:prstGeom prst="rect">
            <a:avLst/>
          </a:prstGeom>
        </p:spPr>
      </p:pic>
    </p:spTree>
    <p:extLst>
      <p:ext uri="{BB962C8B-B14F-4D97-AF65-F5344CB8AC3E}">
        <p14:creationId xmlns:p14="http://schemas.microsoft.com/office/powerpoint/2010/main" val="3954555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ctrTitle"/>
          </p:nvPr>
        </p:nvSpPr>
        <p:spPr>
          <a:xfrm>
            <a:off x="336550" y="1113418"/>
            <a:ext cx="8489950" cy="2393736"/>
          </a:xfrm>
        </p:spPr>
        <p:txBody>
          <a:bodyPr>
            <a:normAutofit/>
          </a:bodyPr>
          <a:lstStyle/>
          <a:p>
            <a:r>
              <a:rPr lang="it-IT" sz="2000" dirty="0">
                <a:solidFill>
                  <a:srgbClr val="128C3D"/>
                </a:solidFill>
                <a:latin typeface="Verdana"/>
                <a:cs typeface="Verdana"/>
              </a:rPr>
              <a:t>AUDIT 2020</a:t>
            </a:r>
            <a:br>
              <a:rPr lang="it-IT" sz="3000" b="1" dirty="0">
                <a:solidFill>
                  <a:srgbClr val="128C3D"/>
                </a:solidFill>
                <a:latin typeface="Verdana"/>
                <a:cs typeface="Verdana"/>
              </a:rPr>
            </a:br>
            <a:r>
              <a:rPr lang="it-IT" sz="3000" b="1" dirty="0">
                <a:solidFill>
                  <a:srgbClr val="128C3D"/>
                </a:solidFill>
                <a:latin typeface="Verdana"/>
                <a:cs typeface="Verdana"/>
              </a:rPr>
              <a:t>CONOSCERE DI PIÙ </a:t>
            </a:r>
            <a:br>
              <a:rPr lang="it-IT" sz="3000" b="1" dirty="0">
                <a:solidFill>
                  <a:srgbClr val="128C3D"/>
                </a:solidFill>
                <a:latin typeface="Verdana"/>
                <a:cs typeface="Verdana"/>
              </a:rPr>
            </a:br>
            <a:r>
              <a:rPr lang="it-IT" sz="3000" b="1" dirty="0">
                <a:solidFill>
                  <a:srgbClr val="128C3D"/>
                </a:solidFill>
                <a:latin typeface="Verdana"/>
                <a:cs typeface="Verdana"/>
              </a:rPr>
              <a:t>PER AIUTARE MEGLIO</a:t>
            </a:r>
            <a:br>
              <a:rPr lang="it-IT" sz="3000" b="1" dirty="0">
                <a:solidFill>
                  <a:srgbClr val="128C3D"/>
                </a:solidFill>
                <a:latin typeface="Verdana"/>
                <a:cs typeface="Verdana"/>
              </a:rPr>
            </a:br>
            <a:br>
              <a:rPr lang="it-IT" sz="3000" b="1" dirty="0">
                <a:solidFill>
                  <a:srgbClr val="128C3D"/>
                </a:solidFill>
                <a:latin typeface="Verdana"/>
                <a:cs typeface="Verdana"/>
              </a:rPr>
            </a:br>
            <a:r>
              <a:rPr lang="it-IT" sz="2400" b="1" dirty="0">
                <a:solidFill>
                  <a:srgbClr val="0F4E94"/>
                </a:solidFill>
                <a:latin typeface="Verdana"/>
                <a:cs typeface="Verdana"/>
              </a:rPr>
              <a:t>Dati preliminari </a:t>
            </a:r>
          </a:p>
        </p:txBody>
      </p:sp>
      <p:sp>
        <p:nvSpPr>
          <p:cNvPr id="2" name="Rettangolo 1"/>
          <p:cNvSpPr/>
          <p:nvPr/>
        </p:nvSpPr>
        <p:spPr>
          <a:xfrm>
            <a:off x="603250" y="4032893"/>
            <a:ext cx="7937500" cy="830997"/>
          </a:xfrm>
          <a:prstGeom prst="rect">
            <a:avLst/>
          </a:prstGeom>
        </p:spPr>
        <p:txBody>
          <a:bodyPr wrap="square">
            <a:spAutoFit/>
          </a:bodyPr>
          <a:lstStyle/>
          <a:p>
            <a:pPr algn="ctr"/>
            <a:r>
              <a:rPr lang="it-IT" sz="1600" dirty="0">
                <a:latin typeface="Verdana"/>
                <a:cs typeface="Verdana"/>
              </a:rPr>
              <a:t>Mirella Pontello</a:t>
            </a:r>
          </a:p>
          <a:p>
            <a:pPr algn="ctr"/>
            <a:r>
              <a:rPr lang="it-IT" sz="1600" dirty="0">
                <a:latin typeface="Verdana"/>
                <a:cs typeface="Verdana"/>
              </a:rPr>
              <a:t>Membro dell’Osservatorio Povertà Sanitaria</a:t>
            </a:r>
          </a:p>
          <a:p>
            <a:pPr algn="ctr"/>
            <a:r>
              <a:rPr lang="it-IT" sz="1600" dirty="0">
                <a:latin typeface="Verdana"/>
                <a:cs typeface="Verdana"/>
              </a:rPr>
              <a:t>già Docente di Sanità Pubblica - Università degli Studi di Milano </a:t>
            </a:r>
          </a:p>
        </p:txBody>
      </p:sp>
    </p:spTree>
    <p:extLst>
      <p:ext uri="{BB962C8B-B14F-4D97-AF65-F5344CB8AC3E}">
        <p14:creationId xmlns:p14="http://schemas.microsoft.com/office/powerpoint/2010/main" val="3338467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96057" y="886630"/>
            <a:ext cx="7751886" cy="369332"/>
          </a:xfrm>
          <a:prstGeom prst="rect">
            <a:avLst/>
          </a:prstGeom>
          <a:noFill/>
        </p:spPr>
        <p:txBody>
          <a:bodyPr wrap="square" rtlCol="0">
            <a:spAutoFit/>
          </a:bodyPr>
          <a:lstStyle/>
          <a:p>
            <a:pPr algn="ctr"/>
            <a:r>
              <a:rPr lang="it-IT" b="1" dirty="0">
                <a:solidFill>
                  <a:srgbClr val="0F4E94"/>
                </a:solidFill>
                <a:latin typeface="Verdana"/>
                <a:cs typeface="Verdana"/>
              </a:rPr>
              <a:t>% enti richiedenti farmaci per patologie croniche</a:t>
            </a:r>
            <a:endParaRPr lang="it-IT" sz="1200" i="1" dirty="0">
              <a:solidFill>
                <a:srgbClr val="0F4E94"/>
              </a:solidFill>
              <a:latin typeface="Verdana"/>
              <a:cs typeface="Verdana"/>
            </a:endParaRPr>
          </a:p>
        </p:txBody>
      </p:sp>
      <p:pic>
        <p:nvPicPr>
          <p:cNvPr id="2" name="Immagine 1" descr="1Asset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4856" y="1465384"/>
            <a:ext cx="6314288" cy="3315673"/>
          </a:xfrm>
          <a:prstGeom prst="rect">
            <a:avLst/>
          </a:prstGeom>
        </p:spPr>
      </p:pic>
    </p:spTree>
    <p:extLst>
      <p:ext uri="{BB962C8B-B14F-4D97-AF65-F5344CB8AC3E}">
        <p14:creationId xmlns:p14="http://schemas.microsoft.com/office/powerpoint/2010/main" val="64524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96057" y="886630"/>
            <a:ext cx="7751886" cy="646331"/>
          </a:xfrm>
          <a:prstGeom prst="rect">
            <a:avLst/>
          </a:prstGeom>
          <a:noFill/>
        </p:spPr>
        <p:txBody>
          <a:bodyPr wrap="square" rtlCol="0">
            <a:spAutoFit/>
          </a:bodyPr>
          <a:lstStyle/>
          <a:p>
            <a:pPr algn="ctr"/>
            <a:r>
              <a:rPr lang="it-IT" b="1" dirty="0">
                <a:solidFill>
                  <a:srgbClr val="0F4E94"/>
                </a:solidFill>
                <a:latin typeface="Verdana"/>
                <a:cs typeface="Verdana"/>
              </a:rPr>
              <a:t>Fabbisogno stimato dagli Enti nelle tre ripartizioni geografiche per due macro-categorie di farmaci</a:t>
            </a:r>
            <a:endParaRPr lang="it-IT" sz="1200" i="1" dirty="0">
              <a:solidFill>
                <a:srgbClr val="0F4E94"/>
              </a:solidFill>
              <a:latin typeface="Verdana"/>
              <a:cs typeface="Verdana"/>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038" y="1602153"/>
            <a:ext cx="4871924" cy="3315673"/>
          </a:xfrm>
          <a:prstGeom prst="rect">
            <a:avLst/>
          </a:prstGeom>
        </p:spPr>
      </p:pic>
    </p:spTree>
    <p:extLst>
      <p:ext uri="{BB962C8B-B14F-4D97-AF65-F5344CB8AC3E}">
        <p14:creationId xmlns:p14="http://schemas.microsoft.com/office/powerpoint/2010/main" val="2907306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696057" y="710786"/>
            <a:ext cx="7751886" cy="369332"/>
          </a:xfrm>
          <a:prstGeom prst="rect">
            <a:avLst/>
          </a:prstGeom>
          <a:noFill/>
        </p:spPr>
        <p:txBody>
          <a:bodyPr wrap="square" rtlCol="0">
            <a:spAutoFit/>
          </a:bodyPr>
          <a:lstStyle/>
          <a:p>
            <a:pPr algn="ctr"/>
            <a:r>
              <a:rPr lang="it-IT" b="1" dirty="0">
                <a:solidFill>
                  <a:srgbClr val="0F4E94"/>
                </a:solidFill>
                <a:latin typeface="Verdana"/>
                <a:cs typeface="Verdana"/>
              </a:rPr>
              <a:t>Disponibilità di operatori sanitari presso gli Enti</a:t>
            </a:r>
            <a:endParaRPr lang="it-IT" sz="1200" i="1" dirty="0">
              <a:solidFill>
                <a:srgbClr val="0F4E94"/>
              </a:solidFill>
              <a:latin typeface="Verdana"/>
              <a:cs typeface="Verdana"/>
            </a:endParaRPr>
          </a:p>
        </p:txBody>
      </p:sp>
      <p:pic>
        <p:nvPicPr>
          <p:cNvPr id="7" name="Immagine 6"/>
          <p:cNvPicPr>
            <a:picLocks noChangeAspect="1"/>
          </p:cNvPicPr>
          <p:nvPr/>
        </p:nvPicPr>
        <p:blipFill rotWithShape="1">
          <a:blip r:embed="rId2">
            <a:extLst>
              <a:ext uri="{28A0092B-C50C-407E-A947-70E740481C1C}">
                <a14:useLocalDpi xmlns:a14="http://schemas.microsoft.com/office/drawing/2010/main" val="0"/>
              </a:ext>
            </a:extLst>
          </a:blip>
          <a:srcRect t="8857"/>
          <a:stretch/>
        </p:blipFill>
        <p:spPr>
          <a:xfrm>
            <a:off x="1107096" y="1119194"/>
            <a:ext cx="6929808" cy="3424116"/>
          </a:xfrm>
          <a:prstGeom prst="rect">
            <a:avLst/>
          </a:prstGeom>
        </p:spPr>
      </p:pic>
      <p:pic>
        <p:nvPicPr>
          <p:cNvPr id="2" name="Immagine 1" descr="1Asset 4@2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4680076"/>
            <a:ext cx="8128000" cy="251123"/>
          </a:xfrm>
          <a:prstGeom prst="rect">
            <a:avLst/>
          </a:prstGeom>
        </p:spPr>
      </p:pic>
    </p:spTree>
    <p:extLst>
      <p:ext uri="{BB962C8B-B14F-4D97-AF65-F5344CB8AC3E}">
        <p14:creationId xmlns:p14="http://schemas.microsoft.com/office/powerpoint/2010/main" val="1144811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696057" y="710786"/>
            <a:ext cx="7751886" cy="369332"/>
          </a:xfrm>
          <a:prstGeom prst="rect">
            <a:avLst/>
          </a:prstGeom>
          <a:noFill/>
        </p:spPr>
        <p:txBody>
          <a:bodyPr wrap="square" rtlCol="0">
            <a:spAutoFit/>
          </a:bodyPr>
          <a:lstStyle/>
          <a:p>
            <a:pPr algn="ctr"/>
            <a:r>
              <a:rPr lang="it-IT" b="1" dirty="0">
                <a:solidFill>
                  <a:srgbClr val="0F4E94"/>
                </a:solidFill>
                <a:latin typeface="Verdana"/>
                <a:cs typeface="Verdana"/>
              </a:rPr>
              <a:t>Numero totale di operatori disponibili</a:t>
            </a:r>
            <a:endParaRPr lang="it-IT" sz="1200" i="1" dirty="0">
              <a:solidFill>
                <a:srgbClr val="0F4E94"/>
              </a:solidFill>
              <a:latin typeface="Verdana"/>
              <a:cs typeface="Verdana"/>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424" y="1304808"/>
            <a:ext cx="6535152" cy="3568395"/>
          </a:xfrm>
          <a:prstGeom prst="rect">
            <a:avLst/>
          </a:prstGeom>
        </p:spPr>
      </p:pic>
    </p:spTree>
    <p:extLst>
      <p:ext uri="{BB962C8B-B14F-4D97-AF65-F5344CB8AC3E}">
        <p14:creationId xmlns:p14="http://schemas.microsoft.com/office/powerpoint/2010/main" val="2327505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696057" y="992197"/>
            <a:ext cx="7751886" cy="369332"/>
          </a:xfrm>
          <a:prstGeom prst="rect">
            <a:avLst/>
          </a:prstGeom>
          <a:noFill/>
        </p:spPr>
        <p:txBody>
          <a:bodyPr wrap="square" rtlCol="0">
            <a:spAutoFit/>
          </a:bodyPr>
          <a:lstStyle/>
          <a:p>
            <a:pPr algn="ctr"/>
            <a:r>
              <a:rPr lang="it-IT" b="1" dirty="0">
                <a:solidFill>
                  <a:srgbClr val="0F4E94"/>
                </a:solidFill>
                <a:latin typeface="Verdana"/>
                <a:cs typeface="Verdana"/>
              </a:rPr>
              <a:t>Disponibilità di operatori sanitari presso gli Enti</a:t>
            </a:r>
            <a:endParaRPr lang="it-IT" sz="1200" i="1" dirty="0">
              <a:solidFill>
                <a:srgbClr val="0F4E94"/>
              </a:solidFill>
              <a:latin typeface="Verdana"/>
              <a:cs typeface="Verdana"/>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424" y="1587614"/>
            <a:ext cx="6535152" cy="3002783"/>
          </a:xfrm>
          <a:prstGeom prst="rect">
            <a:avLst/>
          </a:prstGeom>
        </p:spPr>
      </p:pic>
    </p:spTree>
    <p:extLst>
      <p:ext uri="{BB962C8B-B14F-4D97-AF65-F5344CB8AC3E}">
        <p14:creationId xmlns:p14="http://schemas.microsoft.com/office/powerpoint/2010/main" val="281410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8000" y="1045308"/>
            <a:ext cx="8079154" cy="369332"/>
          </a:xfrm>
          <a:prstGeom prst="rect">
            <a:avLst/>
          </a:prstGeom>
          <a:noFill/>
        </p:spPr>
        <p:txBody>
          <a:bodyPr wrap="square" numCol="2" rtlCol="0">
            <a:spAutoFit/>
          </a:bodyPr>
          <a:lstStyle/>
          <a:p>
            <a:endParaRPr lang="it-IT" dirty="0"/>
          </a:p>
        </p:txBody>
      </p:sp>
      <p:sp>
        <p:nvSpPr>
          <p:cNvPr id="3" name="Rettangolo 2"/>
          <p:cNvSpPr/>
          <p:nvPr/>
        </p:nvSpPr>
        <p:spPr>
          <a:xfrm>
            <a:off x="957385" y="1502563"/>
            <a:ext cx="7160846" cy="3094181"/>
          </a:xfrm>
          <a:prstGeom prst="rect">
            <a:avLst/>
          </a:prstGeom>
        </p:spPr>
        <p:txBody>
          <a:bodyPr wrap="square" numCol="1" spcCol="180000">
            <a:spAutoFit/>
          </a:bodyPr>
          <a:lstStyle/>
          <a:p>
            <a:pPr algn="just">
              <a:lnSpc>
                <a:spcPct val="140000"/>
              </a:lnSpc>
            </a:pPr>
            <a:r>
              <a:rPr lang="it-IT" sz="1400" dirty="0">
                <a:solidFill>
                  <a:srgbClr val="198937"/>
                </a:solidFill>
                <a:latin typeface="Verdana"/>
                <a:cs typeface="Verdana"/>
              </a:rPr>
              <a:t>Prima della pandemia si poteva registrare un primo segnale di speranza dopo anni difficili. Nel 2019 la povertà assoluta ha coinvolto 1 milione 674 mila famiglie (4 milioni 593 mila persone). </a:t>
            </a:r>
          </a:p>
          <a:p>
            <a:pPr algn="just">
              <a:lnSpc>
                <a:spcPct val="140000"/>
              </a:lnSpc>
            </a:pPr>
            <a:r>
              <a:rPr lang="it-IT" sz="1400" dirty="0">
                <a:solidFill>
                  <a:srgbClr val="198937"/>
                </a:solidFill>
                <a:latin typeface="Verdana"/>
                <a:cs typeface="Verdana"/>
              </a:rPr>
              <a:t>Dopo il costante aumento avvenuto nell’ultimo decennio, si registra finalmente una significativa riduzione a livello nazionale </a:t>
            </a:r>
            <a:r>
              <a:rPr lang="it-IT" sz="1400" i="1" dirty="0">
                <a:solidFill>
                  <a:srgbClr val="198937"/>
                </a:solidFill>
                <a:latin typeface="Verdana"/>
                <a:cs typeface="Verdana"/>
              </a:rPr>
              <a:t>(-0,6 punti percentuali)</a:t>
            </a:r>
            <a:r>
              <a:rPr lang="it-IT" sz="1400" dirty="0">
                <a:solidFill>
                  <a:srgbClr val="198937"/>
                </a:solidFill>
                <a:latin typeface="Verdana"/>
                <a:cs typeface="Verdana"/>
              </a:rPr>
              <a:t> grazie all' andamento favorevole avvenuto nelle regioni del Mezzogiorno </a:t>
            </a:r>
            <a:r>
              <a:rPr lang="it-IT" sz="1400" i="1" dirty="0">
                <a:solidFill>
                  <a:srgbClr val="198937"/>
                </a:solidFill>
                <a:latin typeface="Verdana"/>
                <a:cs typeface="Verdana"/>
              </a:rPr>
              <a:t>(- 1,4 punti percentuali medi con picchi in particolare nelle aree metropolitane) </a:t>
            </a:r>
            <a:r>
              <a:rPr lang="it-IT" sz="1400" dirty="0">
                <a:solidFill>
                  <a:srgbClr val="198937"/>
                </a:solidFill>
                <a:latin typeface="Verdana"/>
                <a:cs typeface="Verdana"/>
              </a:rPr>
              <a:t>e nelle regioni del Centro </a:t>
            </a:r>
            <a:r>
              <a:rPr lang="it-IT" sz="1400" i="1" dirty="0">
                <a:solidFill>
                  <a:srgbClr val="198937"/>
                </a:solidFill>
                <a:latin typeface="Verdana"/>
                <a:cs typeface="Verdana"/>
              </a:rPr>
              <a:t>(- 0,9 punti percentuali)</a:t>
            </a:r>
            <a:r>
              <a:rPr lang="it-IT" sz="1400" dirty="0">
                <a:solidFill>
                  <a:srgbClr val="198937"/>
                </a:solidFill>
                <a:latin typeface="Verdana"/>
                <a:cs typeface="Verdana"/>
              </a:rPr>
              <a:t>, mentre resta stazionaria la situazione nelle regioni del Nord (ma in crescita nei Comuni sotto i 50mila abitanti). </a:t>
            </a:r>
          </a:p>
        </p:txBody>
      </p:sp>
    </p:spTree>
    <p:extLst>
      <p:ext uri="{BB962C8B-B14F-4D97-AF65-F5344CB8AC3E}">
        <p14:creationId xmlns:p14="http://schemas.microsoft.com/office/powerpoint/2010/main" val="155724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8000" y="1045308"/>
            <a:ext cx="8079154" cy="369332"/>
          </a:xfrm>
          <a:prstGeom prst="rect">
            <a:avLst/>
          </a:prstGeom>
          <a:noFill/>
        </p:spPr>
        <p:txBody>
          <a:bodyPr wrap="square" numCol="2" rtlCol="0">
            <a:spAutoFit/>
          </a:bodyPr>
          <a:lstStyle/>
          <a:p>
            <a:endParaRPr lang="it-IT" dirty="0"/>
          </a:p>
        </p:txBody>
      </p:sp>
      <p:sp>
        <p:nvSpPr>
          <p:cNvPr id="3" name="Rettangolo 2"/>
          <p:cNvSpPr/>
          <p:nvPr/>
        </p:nvSpPr>
        <p:spPr>
          <a:xfrm>
            <a:off x="957385" y="1502563"/>
            <a:ext cx="7160846" cy="2792560"/>
          </a:xfrm>
          <a:prstGeom prst="rect">
            <a:avLst/>
          </a:prstGeom>
        </p:spPr>
        <p:txBody>
          <a:bodyPr wrap="square" numCol="1" spcCol="180000">
            <a:spAutoFit/>
          </a:bodyPr>
          <a:lstStyle/>
          <a:p>
            <a:pPr algn="just">
              <a:lnSpc>
                <a:spcPct val="140000"/>
              </a:lnSpc>
            </a:pPr>
            <a:r>
              <a:rPr lang="it-IT" sz="1400" dirty="0">
                <a:solidFill>
                  <a:srgbClr val="0F4E94"/>
                </a:solidFill>
                <a:latin typeface="Verdana"/>
                <a:cs typeface="Verdana"/>
              </a:rPr>
              <a:t>Un campanello d’allarme giunge tuttavia dall’ammontare assoluto e relativo della spesa dedicata alle cure mediche da parte dei poveri e non poveri. Mentre quest’ultimi hanno una capacità di spese pro-capite mensile di 65 euro, le persone non povere possono spendere solo 10,15 euro, meno di 1/5 dei non poveri. Il confronto territoriale mostra una sensibile variazione della spesa sanitaria mensile dei poveri che tocca il suo valore minimo </a:t>
            </a:r>
            <a:r>
              <a:rPr lang="it-IT" sz="1400" i="1" dirty="0">
                <a:solidFill>
                  <a:srgbClr val="0F4E94"/>
                </a:solidFill>
                <a:latin typeface="Verdana"/>
                <a:cs typeface="Verdana"/>
              </a:rPr>
              <a:t>(6,22 €) </a:t>
            </a:r>
            <a:r>
              <a:rPr lang="it-IT" sz="1400" dirty="0">
                <a:solidFill>
                  <a:srgbClr val="0F4E94"/>
                </a:solidFill>
                <a:latin typeface="Verdana"/>
                <a:cs typeface="Verdana"/>
              </a:rPr>
              <a:t>nei comuni intermedi del Centro (quelli situati alla periferia delle città metropolitane e nei comuni con oltre 50 mila abitanti) e il suo valore massimo </a:t>
            </a:r>
            <a:r>
              <a:rPr lang="it-IT" sz="1400" i="1" dirty="0">
                <a:solidFill>
                  <a:srgbClr val="0F4E94"/>
                </a:solidFill>
                <a:latin typeface="Verdana"/>
                <a:cs typeface="Verdana"/>
              </a:rPr>
              <a:t>(14,60 €) </a:t>
            </a:r>
            <a:r>
              <a:rPr lang="it-IT" sz="1400" dirty="0">
                <a:solidFill>
                  <a:srgbClr val="0F4E94"/>
                </a:solidFill>
                <a:latin typeface="Verdana"/>
                <a:cs typeface="Verdana"/>
              </a:rPr>
              <a:t>nei comuni metropolitani del Nord.</a:t>
            </a:r>
          </a:p>
        </p:txBody>
      </p:sp>
    </p:spTree>
    <p:extLst>
      <p:ext uri="{BB962C8B-B14F-4D97-AF65-F5344CB8AC3E}">
        <p14:creationId xmlns:p14="http://schemas.microsoft.com/office/powerpoint/2010/main" val="1667156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8000" y="1045308"/>
            <a:ext cx="8079154" cy="369332"/>
          </a:xfrm>
          <a:prstGeom prst="rect">
            <a:avLst/>
          </a:prstGeom>
          <a:noFill/>
        </p:spPr>
        <p:txBody>
          <a:bodyPr wrap="square" numCol="2" rtlCol="0">
            <a:spAutoFit/>
          </a:bodyPr>
          <a:lstStyle/>
          <a:p>
            <a:endParaRPr lang="it-IT" dirty="0"/>
          </a:p>
        </p:txBody>
      </p:sp>
      <p:sp>
        <p:nvSpPr>
          <p:cNvPr id="3" name="Rettangolo 2"/>
          <p:cNvSpPr/>
          <p:nvPr/>
        </p:nvSpPr>
        <p:spPr>
          <a:xfrm>
            <a:off x="957385" y="1502563"/>
            <a:ext cx="7160846" cy="2792560"/>
          </a:xfrm>
          <a:prstGeom prst="rect">
            <a:avLst/>
          </a:prstGeom>
        </p:spPr>
        <p:txBody>
          <a:bodyPr wrap="square" numCol="1" spcCol="180000">
            <a:spAutoFit/>
          </a:bodyPr>
          <a:lstStyle/>
          <a:p>
            <a:pPr algn="just">
              <a:lnSpc>
                <a:spcPct val="140000"/>
              </a:lnSpc>
            </a:pPr>
            <a:r>
              <a:rPr lang="it-IT" sz="1400" dirty="0">
                <a:solidFill>
                  <a:srgbClr val="198937"/>
                </a:solidFill>
                <a:latin typeface="Verdana"/>
                <a:cs typeface="Verdana"/>
              </a:rPr>
              <a:t>Il calo della povertà assoluta ha portato con sé, finalmente, una diminuzione nel numero dei bisognosi che si sono rivolti agli oltre 1.859 enti della rete che fa capo al Banco Farmaceutico, scesi a circa 434mila dopo essere stati negli anni passati stabilmente sopra la quota dei 500mila. Per aiutare questi bisognosi, subito prima dell’inizio della pandemia si era registrata la consueta, generosa mobilitazione del mondo delle farmacie </a:t>
            </a:r>
            <a:r>
              <a:rPr lang="it-IT" sz="1400" i="1" dirty="0">
                <a:solidFill>
                  <a:srgbClr val="198937"/>
                </a:solidFill>
                <a:latin typeface="Verdana"/>
                <a:cs typeface="Verdana"/>
              </a:rPr>
              <a:t>(4.944 quelle che a febbraio 2020 hanno aderito alla GRF)</a:t>
            </a:r>
            <a:r>
              <a:rPr lang="it-IT" sz="1400" dirty="0">
                <a:solidFill>
                  <a:srgbClr val="198937"/>
                </a:solidFill>
                <a:latin typeface="Verdana"/>
                <a:cs typeface="Verdana"/>
              </a:rPr>
              <a:t>, attivatesi in ciascuna delle Nove </a:t>
            </a:r>
            <a:r>
              <a:rPr lang="it-IT" sz="1400" dirty="0" err="1">
                <a:solidFill>
                  <a:srgbClr val="198937"/>
                </a:solidFill>
                <a:latin typeface="Verdana"/>
                <a:cs typeface="Verdana"/>
              </a:rPr>
              <a:t>Italie</a:t>
            </a:r>
            <a:r>
              <a:rPr lang="it-IT" sz="1400" dirty="0">
                <a:solidFill>
                  <a:srgbClr val="198937"/>
                </a:solidFill>
                <a:latin typeface="Verdana"/>
                <a:cs typeface="Verdana"/>
              </a:rPr>
              <a:t> con proporzioni che ricalcano il diverso grado di sviluppo della Rete Banco Farmaceutico (più al Nord e nelle grandi aree metropolitane).</a:t>
            </a:r>
          </a:p>
        </p:txBody>
      </p:sp>
    </p:spTree>
    <p:extLst>
      <p:ext uri="{BB962C8B-B14F-4D97-AF65-F5344CB8AC3E}">
        <p14:creationId xmlns:p14="http://schemas.microsoft.com/office/powerpoint/2010/main" val="4082899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8000" y="1045308"/>
            <a:ext cx="8079154" cy="369332"/>
          </a:xfrm>
          <a:prstGeom prst="rect">
            <a:avLst/>
          </a:prstGeom>
          <a:noFill/>
        </p:spPr>
        <p:txBody>
          <a:bodyPr wrap="square" numCol="2" rtlCol="0">
            <a:spAutoFit/>
          </a:bodyPr>
          <a:lstStyle/>
          <a:p>
            <a:endParaRPr lang="it-IT" dirty="0"/>
          </a:p>
        </p:txBody>
      </p:sp>
      <p:sp>
        <p:nvSpPr>
          <p:cNvPr id="3" name="Rettangolo 2"/>
          <p:cNvSpPr/>
          <p:nvPr/>
        </p:nvSpPr>
        <p:spPr>
          <a:xfrm>
            <a:off x="957385" y="791308"/>
            <a:ext cx="7160846" cy="3999044"/>
          </a:xfrm>
          <a:prstGeom prst="rect">
            <a:avLst/>
          </a:prstGeom>
        </p:spPr>
        <p:txBody>
          <a:bodyPr wrap="square" numCol="1" spcCol="180000">
            <a:spAutoFit/>
          </a:bodyPr>
          <a:lstStyle/>
          <a:p>
            <a:pPr algn="just">
              <a:lnSpc>
                <a:spcPct val="140000"/>
              </a:lnSpc>
            </a:pPr>
            <a:r>
              <a:rPr lang="it-IT" sz="1400" dirty="0">
                <a:solidFill>
                  <a:srgbClr val="0C5295"/>
                </a:solidFill>
                <a:latin typeface="Verdana"/>
                <a:cs typeface="Verdana"/>
              </a:rPr>
              <a:t>Di fronte a questa situazione in chiaroscuro, la pandemia ha rappresentato un severo </a:t>
            </a:r>
            <a:r>
              <a:rPr lang="it-IT" sz="1400" i="1" dirty="0">
                <a:solidFill>
                  <a:srgbClr val="0C5295"/>
                </a:solidFill>
                <a:latin typeface="Verdana"/>
                <a:cs typeface="Verdana"/>
              </a:rPr>
              <a:t>“stress test” </a:t>
            </a:r>
            <a:r>
              <a:rPr lang="it-IT" sz="1400" dirty="0">
                <a:solidFill>
                  <a:srgbClr val="0C5295"/>
                </a:solidFill>
                <a:latin typeface="Verdana"/>
                <a:cs typeface="Verdana"/>
              </a:rPr>
              <a:t>per l’intero sistema delle donazioni. L’analisi svolta sulla componente più strutturata degli enti della rete di BF (circa 900 enti) segnala che, per la prima volta, il mondo della carità ha dovuto cedere il passo: oltre il 40% di questi enti ha dovuto ridurre o limitare fortemente le attività, mentre quasi 6 su 100 hanno chiuso i battenti in modo definitivo. Il risultato è drammatico: gli utenti dichiarati da questo gruppo particolarmente rilevante di enti sono calati di oltre il 55% rispetto a quelli dichiarati a inizio anno. Da cui il grande, drammatico paradosso di questo lungo 2020: mentre la crisi economica mordeva, facendo probabilmente rialzare il numero dei poveri dopo il segnale positivo del 2019, la prima linea della risposta ai bisogni di queste persone è venuta meno. Una sorta di “pandemia sociale” che per la prima volta viene registrata grazie alla ricerca qui presentata. </a:t>
            </a:r>
          </a:p>
        </p:txBody>
      </p:sp>
    </p:spTree>
    <p:extLst>
      <p:ext uri="{BB962C8B-B14F-4D97-AF65-F5344CB8AC3E}">
        <p14:creationId xmlns:p14="http://schemas.microsoft.com/office/powerpoint/2010/main" val="385942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952500" y="843915"/>
            <a:ext cx="7239000" cy="800219"/>
          </a:xfrm>
          <a:prstGeom prst="rect">
            <a:avLst/>
          </a:prstGeom>
          <a:noFill/>
        </p:spPr>
        <p:txBody>
          <a:bodyPr wrap="square" rtlCol="0">
            <a:spAutoFit/>
          </a:bodyPr>
          <a:lstStyle/>
          <a:p>
            <a:pPr algn="ctr"/>
            <a:r>
              <a:rPr lang="it-IT" b="1" dirty="0">
                <a:solidFill>
                  <a:srgbClr val="0F4E94"/>
                </a:solidFill>
                <a:latin typeface="Verdana"/>
                <a:cs typeface="Verdana"/>
              </a:rPr>
              <a:t>Andamento della povertà assoluta e relativa in Italia: </a:t>
            </a:r>
          </a:p>
          <a:p>
            <a:pPr algn="ctr"/>
            <a:r>
              <a:rPr lang="it-IT" sz="2800" b="1" dirty="0">
                <a:solidFill>
                  <a:srgbClr val="0F4E94"/>
                </a:solidFill>
                <a:latin typeface="Verdana"/>
                <a:cs typeface="Verdana"/>
              </a:rPr>
              <a:t>2007-2019 </a:t>
            </a:r>
            <a:r>
              <a:rPr lang="it-IT" sz="1200" i="1" dirty="0">
                <a:solidFill>
                  <a:srgbClr val="0F4E94"/>
                </a:solidFill>
                <a:latin typeface="Verdana"/>
                <a:cs typeface="Verdana"/>
              </a:rPr>
              <a:t>(valori %)</a:t>
            </a:r>
            <a:endParaRPr lang="it-IT" sz="1200" dirty="0">
              <a:solidFill>
                <a:srgbClr val="0F4E94"/>
              </a:solidFill>
              <a:latin typeface="Verdana"/>
              <a:cs typeface="Verdana"/>
            </a:endParaRPr>
          </a:p>
        </p:txBody>
      </p:sp>
      <p:pic>
        <p:nvPicPr>
          <p:cNvPr id="6" name="Immagine 5" descr="Asset 1@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569" y="1639004"/>
            <a:ext cx="6450862" cy="3333534"/>
          </a:xfrm>
          <a:prstGeom prst="rect">
            <a:avLst/>
          </a:prstGeom>
        </p:spPr>
      </p:pic>
    </p:spTree>
    <p:extLst>
      <p:ext uri="{BB962C8B-B14F-4D97-AF65-F5344CB8AC3E}">
        <p14:creationId xmlns:p14="http://schemas.microsoft.com/office/powerpoint/2010/main" val="3365527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952499" y="701964"/>
            <a:ext cx="7751886" cy="646331"/>
          </a:xfrm>
          <a:prstGeom prst="rect">
            <a:avLst/>
          </a:prstGeom>
          <a:noFill/>
        </p:spPr>
        <p:txBody>
          <a:bodyPr wrap="square" rtlCol="0">
            <a:spAutoFit/>
          </a:bodyPr>
          <a:lstStyle/>
          <a:p>
            <a:pPr algn="ctr"/>
            <a:r>
              <a:rPr lang="it-IT" b="1" dirty="0">
                <a:solidFill>
                  <a:srgbClr val="0F4E94"/>
                </a:solidFill>
                <a:latin typeface="Verdana"/>
                <a:cs typeface="Verdana"/>
              </a:rPr>
              <a:t>Variazione incidenza povertà assoluta </a:t>
            </a:r>
          </a:p>
          <a:p>
            <a:pPr algn="ctr"/>
            <a:r>
              <a:rPr lang="it-IT" b="1" dirty="0">
                <a:solidFill>
                  <a:srgbClr val="0F4E94"/>
                </a:solidFill>
                <a:latin typeface="Verdana"/>
                <a:cs typeface="Verdana"/>
              </a:rPr>
              <a:t>2019 su 2018 nelle </a:t>
            </a:r>
            <a:r>
              <a:rPr lang="it-IT" b="1" i="1" dirty="0">
                <a:solidFill>
                  <a:srgbClr val="0F4E94"/>
                </a:solidFill>
                <a:latin typeface="Verdana"/>
                <a:cs typeface="Verdana"/>
              </a:rPr>
              <a:t>Nove </a:t>
            </a:r>
            <a:r>
              <a:rPr lang="it-IT" b="1" i="1" dirty="0" err="1">
                <a:solidFill>
                  <a:srgbClr val="0F4E94"/>
                </a:solidFill>
                <a:latin typeface="Verdana"/>
                <a:cs typeface="Verdana"/>
              </a:rPr>
              <a:t>Italie</a:t>
            </a:r>
            <a:r>
              <a:rPr lang="it-IT" b="1" i="1" dirty="0">
                <a:solidFill>
                  <a:srgbClr val="0F4E94"/>
                </a:solidFill>
                <a:latin typeface="Verdana"/>
                <a:cs typeface="Verdana"/>
              </a:rPr>
              <a:t> </a:t>
            </a:r>
            <a:r>
              <a:rPr lang="it-IT" sz="1200" i="1" dirty="0">
                <a:solidFill>
                  <a:srgbClr val="0F4E94"/>
                </a:solidFill>
                <a:latin typeface="Verdana"/>
                <a:cs typeface="Verdana"/>
              </a:rPr>
              <a:t>(punti percentuali) </a:t>
            </a: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548" y="1025131"/>
            <a:ext cx="6586904" cy="3959102"/>
          </a:xfrm>
          <a:prstGeom prst="rect">
            <a:avLst/>
          </a:prstGeom>
        </p:spPr>
      </p:pic>
    </p:spTree>
    <p:extLst>
      <p:ext uri="{BB962C8B-B14F-4D97-AF65-F5344CB8AC3E}">
        <p14:creationId xmlns:p14="http://schemas.microsoft.com/office/powerpoint/2010/main" val="2299439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696057" y="741286"/>
            <a:ext cx="7751886" cy="646331"/>
          </a:xfrm>
          <a:prstGeom prst="rect">
            <a:avLst/>
          </a:prstGeom>
          <a:noFill/>
        </p:spPr>
        <p:txBody>
          <a:bodyPr wrap="square" rtlCol="0">
            <a:spAutoFit/>
          </a:bodyPr>
          <a:lstStyle/>
          <a:p>
            <a:pPr algn="ctr"/>
            <a:r>
              <a:rPr lang="it-IT" b="1" dirty="0">
                <a:solidFill>
                  <a:srgbClr val="0F4E94"/>
                </a:solidFill>
                <a:latin typeface="Verdana"/>
                <a:cs typeface="Verdana"/>
              </a:rPr>
              <a:t>Spesa pro-capite mensile in medicinali della famiglie povere nelle </a:t>
            </a:r>
            <a:r>
              <a:rPr lang="it-IT" b="1" i="1" dirty="0">
                <a:solidFill>
                  <a:srgbClr val="0F4E94"/>
                </a:solidFill>
                <a:latin typeface="Verdana"/>
                <a:cs typeface="Verdana"/>
              </a:rPr>
              <a:t>Nove </a:t>
            </a:r>
            <a:r>
              <a:rPr lang="it-IT" b="1" i="1" dirty="0" err="1">
                <a:solidFill>
                  <a:srgbClr val="0F4E94"/>
                </a:solidFill>
                <a:latin typeface="Verdana"/>
                <a:cs typeface="Verdana"/>
              </a:rPr>
              <a:t>Italie</a:t>
            </a:r>
            <a:r>
              <a:rPr lang="it-IT" b="1" dirty="0">
                <a:solidFill>
                  <a:srgbClr val="0F4E94"/>
                </a:solidFill>
                <a:latin typeface="Verdana"/>
                <a:cs typeface="Verdana"/>
              </a:rPr>
              <a:t>, valori in euro, anno 2019. </a:t>
            </a:r>
            <a:endParaRPr lang="it-IT" sz="1200" i="1" dirty="0">
              <a:solidFill>
                <a:srgbClr val="0F4E94"/>
              </a:solidFill>
              <a:latin typeface="Verdana"/>
              <a:cs typeface="Verdana"/>
            </a:endParaRPr>
          </a:p>
        </p:txBody>
      </p:sp>
      <p:pic>
        <p:nvPicPr>
          <p:cNvPr id="4" name="Immagine 3" descr="Asset 10@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922" y="1436462"/>
            <a:ext cx="5614303" cy="3633184"/>
          </a:xfrm>
          <a:prstGeom prst="rect">
            <a:avLst/>
          </a:prstGeom>
        </p:spPr>
      </p:pic>
    </p:spTree>
    <p:extLst>
      <p:ext uri="{BB962C8B-B14F-4D97-AF65-F5344CB8AC3E}">
        <p14:creationId xmlns:p14="http://schemas.microsoft.com/office/powerpoint/2010/main" val="360985305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602</TotalTime>
  <Words>1083</Words>
  <Application>Microsoft Office PowerPoint</Application>
  <PresentationFormat>Presentazione su schermo (16:9)</PresentationFormat>
  <Paragraphs>78</Paragraphs>
  <Slides>29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29</vt:i4>
      </vt:variant>
    </vt:vector>
  </HeadingPairs>
  <TitlesOfParts>
    <vt:vector size="33" baseType="lpstr">
      <vt:lpstr>Arial</vt:lpstr>
      <vt:lpstr>Calibri</vt:lpstr>
      <vt:lpstr>Verdana</vt:lpstr>
      <vt:lpstr>Tema di Office</vt:lpstr>
      <vt:lpstr>SINTESI  8° RAPPORTO DONARE PER CURARE POVERTÀ SANITARIA E DONAZIONE FARMACI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AUDIT 2020 Conoscere di più per aiutare meglio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AUDIT 2020 CONOSCERE DI PIÙ  PER AIUTARE MEGLIO  Dati preliminari </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cla prova</dc:creator>
  <cp:lastModifiedBy>Paolo Nessi</cp:lastModifiedBy>
  <cp:revision>36</cp:revision>
  <dcterms:created xsi:type="dcterms:W3CDTF">2020-12-01T16:40:28Z</dcterms:created>
  <dcterms:modified xsi:type="dcterms:W3CDTF">2020-12-09T08:55:58Z</dcterms:modified>
</cp:coreProperties>
</file>