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289" r:id="rId3"/>
    <p:sldId id="331" r:id="rId4"/>
    <p:sldId id="332" r:id="rId5"/>
    <p:sldId id="318" r:id="rId6"/>
    <p:sldId id="298" r:id="rId7"/>
    <p:sldId id="300" r:id="rId8"/>
    <p:sldId id="333" r:id="rId9"/>
    <p:sldId id="256" r:id="rId10"/>
    <p:sldId id="280" r:id="rId11"/>
    <p:sldId id="32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9242" autoAdjust="0"/>
  </p:normalViewPr>
  <p:slideViewPr>
    <p:cSldViewPr>
      <p:cViewPr varScale="1">
        <p:scale>
          <a:sx n="100" d="100"/>
          <a:sy n="100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77EE8-15FA-4CC9-8EC8-1FDA5D3BD426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BE5D2-F583-4FAB-B1DC-65CFF3BA7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61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E5D2-F583-4FAB-B1DC-65CFF3BA78B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7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4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28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3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12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89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6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6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84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82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59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8AC4-067F-46CB-A6B2-E2E34E0781F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923A-BAAD-4EB5-A4D9-532AB4A95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/>
          </a:bodyPr>
          <a:lstStyle/>
          <a:p>
            <a:r>
              <a:rPr lang="it-IT" sz="5300" b="1" dirty="0" smtClean="0">
                <a:solidFill>
                  <a:srgbClr val="002060"/>
                </a:solidFill>
              </a:rPr>
              <a:t>Conferenza Stampa </a:t>
            </a:r>
            <a:endParaRPr lang="it-IT" sz="3600" b="1" i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6976864" cy="2100436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Auditorium Ministero della Salute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novembre 2017 </a:t>
            </a:r>
            <a:endParaRPr lang="it-IT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6" y="188640"/>
            <a:ext cx="1482725" cy="1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229" y="170570"/>
            <a:ext cx="7211144" cy="122899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it-IT" sz="3200" b="1" i="1" dirty="0">
                <a:solidFill>
                  <a:srgbClr val="002060"/>
                </a:solidFill>
              </a:rPr>
              <a:t>Ricadute economiche </a:t>
            </a:r>
            <a:r>
              <a:rPr lang="it-IT" sz="3200" b="1" i="1" dirty="0" smtClean="0">
                <a:solidFill>
                  <a:srgbClr val="002060"/>
                </a:solidFill>
              </a:rPr>
              <a:t>dell’inattività fisica </a:t>
            </a:r>
            <a:endParaRPr lang="it-IT" sz="3200" b="1" i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43"/>
            <a:ext cx="1482725" cy="1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86011" y="2060848"/>
            <a:ext cx="8578477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stime basate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sulle persone affette da patologie cardiovascolari, diabete e tumori consentono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affermare che </a:t>
            </a: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aumento dell’attività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fisica determinerebbe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minor costo per il Servizio sanitario nazionale pari a 2.331.669.947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 in termini di prestazioni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specialistiche e diagnostiche ambulatoriali,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trattamenti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ospedalieri e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terapie farmacologiche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2" y="6453336"/>
            <a:ext cx="5004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/>
              <a:t>Elaborazione Ministero della Salute</a:t>
            </a:r>
            <a:endParaRPr lang="it-IT" sz="1600" i="1" dirty="0"/>
          </a:p>
        </p:txBody>
      </p:sp>
      <p:sp>
        <p:nvSpPr>
          <p:cNvPr id="3" name="Freccia in giù 2"/>
          <p:cNvSpPr/>
          <p:nvPr/>
        </p:nvSpPr>
        <p:spPr>
          <a:xfrm>
            <a:off x="4408560" y="30998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9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85010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sz="3600" b="1" i="1" dirty="0" smtClean="0">
                <a:solidFill>
                  <a:srgbClr val="002060"/>
                </a:solidFill>
              </a:rPr>
              <a:t>Conclusioni</a:t>
            </a:r>
            <a:endParaRPr lang="it-IT" sz="3600" b="1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L’attività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fisica contribuisce in modo determinante non solo a prevenire le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Malattie Croniche non Trasmissibili (MCNT), ma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anche a sostenere e rafforzare il benessere psico-fisico e la qualità della vita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tutte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fasce di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età 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it-IT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pratica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dell’attività fisica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dovrebbe essere accessibile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tutti come indicato dalle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raccomandazioni internazionali sull’attività fisica per la salute dell’OMS del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2010 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confermate nel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it-IT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Nell’ottica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della promozione della salute è opportuno attuare interventi intersettoriali a più livelli: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gruppo 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comunità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it-IT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molto importante l’impegno del mondo sanitario non solo per migliorare le conoscenze delle persone ma anche per attivare processi di consapevolezza e motivazioni necessari per scelte di vita salutari e per il cambiamento dei comportamenti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43"/>
            <a:ext cx="1482725" cy="1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1590228" y="274638"/>
            <a:ext cx="7473627" cy="113813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it-IT" altLang="it-IT" sz="3200" b="1" i="1" dirty="0" smtClean="0">
                <a:solidFill>
                  <a:srgbClr val="002060"/>
                </a:solidFill>
              </a:rPr>
              <a:t>L’inattività fisica nel mondo e in Italia secondo i dati PASSI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179512" y="1628801"/>
            <a:ext cx="8856984" cy="4608512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L’Organizzazione Mondiale della Sanità (OMS) ha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stimato che nel mondo 1 adulto su 4 non è sufficientemente attivo e l’80% degli adolescenti non raggiunge i livelli raccomandati di attività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in Europa oltre un terzo della popolazione adulta e due terzi degli adolescenti non svolgono abbastanza attività fisica 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Italia secondo i dati PASSI solo il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 degli adulti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raggiunge i livelli raccomandati di attività fisica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sedentarietà cresce con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l'età</a:t>
            </a:r>
          </a:p>
          <a:p>
            <a:pPr lvl="1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 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maggiore fra le donne rispetto agli </a:t>
            </a: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uomini e fra 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persone con uno status socioeconomico più svantaggiato per difficoltà economiche o per basso livello di </a:t>
            </a: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istruzione</a:t>
            </a:r>
          </a:p>
          <a:p>
            <a:pPr lvl="1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 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maggiore fra i cittadini </a:t>
            </a: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italiani 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rispetto agli </a:t>
            </a: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stranieri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centrali 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meridionali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sedentarietà è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significativamente più elevata rispetto a quanto si osserva nelle regioni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settentrionali 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it-IT" alt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43"/>
            <a:ext cx="1482725" cy="1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314709"/>
            <a:ext cx="7098159" cy="12289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sz="3200" b="1" i="1" dirty="0">
                <a:solidFill>
                  <a:srgbClr val="002060"/>
                </a:solidFill>
              </a:rPr>
              <a:t>La sedentarietà nei bambini secondo i dati di </a:t>
            </a:r>
            <a:r>
              <a:rPr lang="it-IT" sz="3200" b="1" i="1" dirty="0" err="1">
                <a:solidFill>
                  <a:srgbClr val="002060"/>
                </a:solidFill>
              </a:rPr>
              <a:t>OKkio</a:t>
            </a:r>
            <a:r>
              <a:rPr lang="it-IT" sz="3200" b="1" i="1" dirty="0">
                <a:solidFill>
                  <a:srgbClr val="002060"/>
                </a:solidFill>
              </a:rPr>
              <a:t> alla </a:t>
            </a:r>
            <a:r>
              <a:rPr lang="it-IT" sz="3200" b="1" i="1" dirty="0" smtClean="0">
                <a:solidFill>
                  <a:srgbClr val="002060"/>
                </a:solidFill>
              </a:rPr>
              <a:t>Salute</a:t>
            </a:r>
            <a:endParaRPr lang="it-IT" sz="3200" b="1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024" y="1907911"/>
            <a:ext cx="4139952" cy="2889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Secondo i dati di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OKkio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alla Salute quasi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bambino su 4 dedica al massimo un giorno a settimana (almeno 1 ora) allo svolgimento di giochi di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movimento 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41% dei bambini trascorre più di 2 ore al giorno davanti a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TV/videogiochi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Tablet e cellulari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4811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90" y="1844824"/>
            <a:ext cx="4620055" cy="288924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59832" y="487438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Tendenzialmente i bambini che vivono nelle regioni del Sud sono meno attivi dei coetanei che vivono nelle regioni del Nord e le femmine risultano meno attive dei maschi</a:t>
            </a:r>
          </a:p>
          <a:p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314709"/>
            <a:ext cx="7098159" cy="12289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sz="3200" b="1" i="1" dirty="0">
                <a:solidFill>
                  <a:srgbClr val="002060"/>
                </a:solidFill>
              </a:rPr>
              <a:t>La sedentarietà </a:t>
            </a:r>
            <a:r>
              <a:rPr lang="it-IT" sz="3200" b="1" i="1" dirty="0" smtClean="0">
                <a:solidFill>
                  <a:srgbClr val="002060"/>
                </a:solidFill>
              </a:rPr>
              <a:t>negli adolescenti secondo </a:t>
            </a:r>
            <a:r>
              <a:rPr lang="it-IT" sz="3200" b="1" i="1" dirty="0">
                <a:solidFill>
                  <a:srgbClr val="002060"/>
                </a:solidFill>
              </a:rPr>
              <a:t>i dati di </a:t>
            </a:r>
            <a:r>
              <a:rPr lang="it-IT" sz="3200" b="1" i="1" dirty="0" smtClean="0">
                <a:solidFill>
                  <a:srgbClr val="002060"/>
                </a:solidFill>
              </a:rPr>
              <a:t>HBSC</a:t>
            </a:r>
            <a:endParaRPr lang="it-IT" sz="3200" b="1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281339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dati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HBSC sulla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sedentarietà evidenziano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sono in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diminuzione il numero dei ragazzi che trascorrono tre ore o più al giorno davanti alla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</a:t>
            </a:r>
          </a:p>
          <a:p>
            <a:pPr marL="0" indent="0">
              <a:buClr>
                <a:srgbClr val="0000FF"/>
              </a:buClr>
              <a:buNone/>
            </a:pP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Aumenta però la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percentuale di adolescenti che passano tre ore o più al giorno a giocare con il PC, lo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smartphone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il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tra i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15enni</a:t>
            </a:r>
          </a:p>
          <a:p>
            <a:pPr marL="0" indent="0">
              <a:buClr>
                <a:srgbClr val="0000FF"/>
              </a:buClr>
              <a:buNone/>
            </a:pP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L’aumento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 più sensibile tra le ragazze, in particolare è raddoppiato tra le 11enni (da 8,7% a 16,5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%)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4811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91323"/>
            <a:ext cx="7797552" cy="107743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it-IT" sz="3200" b="1" i="1" dirty="0" smtClean="0">
                <a:solidFill>
                  <a:srgbClr val="002060"/>
                </a:solidFill>
              </a:rPr>
              <a:t>L’attività fisica praticata dagli ultra64enni secondo i dati PASSI d’Argento</a:t>
            </a:r>
            <a:endParaRPr lang="it-IT" sz="3200" b="1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988" y="1556792"/>
            <a:ext cx="8892508" cy="456937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Secondo gli ultimi dati disponibili dell’indagine PASSI d’Argento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sia gli uomini che le donne ultra64enni tra le attività di svago scelgono la camminata all’aperto (rispettivamente il 70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e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55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%)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Questo valore diminuisce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all’avanzare dell’età (52% fra gli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ultra 85enni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Seguono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attività di moderata intensità (ginnastica dolce, riabilitativa, bocce, ecc.) per il 17% degli intervistati, mentre poco meno del 4% riferisce di fare attività fisica intensa (nuoto, corsa, ciclismo, ginnastica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aerobica)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quota di anziani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fisicamente inattiva è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maggiore fra le regioni del Sud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Italia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8" y="159275"/>
            <a:ext cx="936104" cy="9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229" y="281012"/>
            <a:ext cx="7408589" cy="987747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it-IT" sz="3200" b="1" i="1" dirty="0" smtClean="0">
                <a:solidFill>
                  <a:srgbClr val="002060"/>
                </a:solidFill>
              </a:rPr>
              <a:t>L’importanza </a:t>
            </a:r>
            <a:r>
              <a:rPr lang="it-IT" sz="3200" b="1" i="1" dirty="0">
                <a:solidFill>
                  <a:srgbClr val="002060"/>
                </a:solidFill>
              </a:rPr>
              <a:t>di politiche nazionali intersettoriali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38145"/>
            <a:ext cx="8712968" cy="4599167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 l'OMS ha pubblicato le raccomandazioni internazionali sull’attività fisica per la salute 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“Global </a:t>
            </a:r>
            <a:r>
              <a:rPr lang="it-IT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recommendations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it-IT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Physical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activity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it-IT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cui ha fornito indicazioni sui livelli di attività fisica raccomandati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distinguendo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 gruppi di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età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bambini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ragazzi dai 5 ai 17 anni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adulti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dai 18 ai 64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anni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adulti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dai 65 anni in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 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raccomandazioni sono orientate alla prevenzione primaria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si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rivolgono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 decisori per fornire un orientamento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le politiche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nazionali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raccomandazioni OMS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sottolineano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necessità di politiche nazionali intersettoriali per poter sostenere e implementare i programmi e le iniziative di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promozione 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dell’attività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43"/>
            <a:ext cx="1482725" cy="1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229" y="274638"/>
            <a:ext cx="7374258" cy="1138138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it-IT" sz="2800" b="1" i="1" dirty="0" smtClean="0">
                <a:solidFill>
                  <a:srgbClr val="002060"/>
                </a:solidFill>
              </a:rPr>
              <a:t>Quantità </a:t>
            </a:r>
            <a:r>
              <a:rPr lang="it-IT" sz="2800" b="1" i="1" dirty="0">
                <a:solidFill>
                  <a:srgbClr val="002060"/>
                </a:solidFill>
              </a:rPr>
              <a:t>raccomandabili di attività </a:t>
            </a:r>
            <a:r>
              <a:rPr lang="it-IT" sz="2800" b="1" i="1" dirty="0" smtClean="0">
                <a:solidFill>
                  <a:srgbClr val="002060"/>
                </a:solidFill>
              </a:rPr>
              <a:t>fisica secondo le indicazioni </a:t>
            </a:r>
            <a:r>
              <a:rPr lang="it-IT" sz="2800" b="1" i="1" dirty="0" smtClean="0">
                <a:solidFill>
                  <a:srgbClr val="002060"/>
                </a:solidFill>
              </a:rPr>
              <a:t>dell’OMS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26996"/>
            <a:ext cx="8784975" cy="49983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Nell’</a:t>
            </a:r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infanzia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nell’adolescenza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(5-17 anni) è indicato praticare non meno di un’ora di esercizio fisico moderato al giorno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(es. gioco all’aperto) e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minimo 3 sedute la settimana di attività aerobica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(es. correre o andare in bicicletta)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Nell’</a:t>
            </a:r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adulto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(18-64 anni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l’attività fisica deve essere praticata per almeno 150 minuti complessivamente nell’arco della settimana con intensità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moderata (es. camminata veloce, lavori domestici) e con frazioni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almeno 10 minuti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continuativi 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Nell’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adulto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dopo i 65 anni valgono le medesime indicazioni dell’adulto. Ad esse si aggiunge quella della pratica di esercizio per l’equilibrio almeno 3 volte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settimana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modo da prevenire le cadute.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le condizioni di salute generali non consentono di raggiungere i livelli consigliati di attività fisica, il programma va impostato su base </a:t>
            </a:r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individuale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43"/>
            <a:ext cx="1482725" cy="1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13756"/>
              </p:ext>
            </p:extLst>
          </p:nvPr>
        </p:nvGraphicFramePr>
        <p:xfrm>
          <a:off x="3851920" y="44624"/>
          <a:ext cx="4752975" cy="672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667119" imgH="8019915" progId="AcroExch.Document.DC">
                  <p:embed/>
                </p:oleObj>
              </mc:Choice>
              <mc:Fallback>
                <p:oleObj name="Acrobat Document" r:id="rId3" imgW="5667119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44624"/>
                        <a:ext cx="4752975" cy="6726238"/>
                      </a:xfrm>
                      <a:prstGeom prst="rect">
                        <a:avLst/>
                      </a:prstGeom>
                      <a:ln w="28575"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23528" y="1053530"/>
            <a:ext cx="3139380" cy="3785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4000" i="1" dirty="0" smtClean="0">
                <a:solidFill>
                  <a:srgbClr val="002060"/>
                </a:solidFill>
              </a:rPr>
              <a:t>Livelli di attività fisica</a:t>
            </a:r>
          </a:p>
          <a:p>
            <a:r>
              <a:rPr lang="it-IT" sz="4000" i="1" dirty="0" smtClean="0">
                <a:solidFill>
                  <a:srgbClr val="002060"/>
                </a:solidFill>
              </a:rPr>
              <a:t>raccomandati dall’OMS</a:t>
            </a:r>
          </a:p>
          <a:p>
            <a:r>
              <a:rPr lang="it-IT" sz="4000" i="1" dirty="0" smtClean="0">
                <a:solidFill>
                  <a:srgbClr val="002060"/>
                </a:solidFill>
              </a:rPr>
              <a:t>per diverse fasce di età</a:t>
            </a:r>
            <a:endParaRPr lang="it-IT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6" y="97216"/>
            <a:ext cx="1482725" cy="1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115699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it-IT" sz="3200" b="1" i="1" dirty="0" smtClean="0">
                <a:solidFill>
                  <a:srgbClr val="002060"/>
                </a:solidFill>
              </a:rPr>
              <a:t>L’importanza dell'attività fisica per la salute</a:t>
            </a:r>
            <a:endParaRPr lang="it-IT" sz="3200" b="1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L’incremento dell’attività fisica contribuisce a prevenire e a tenere sotto controllo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diverse malattie tra cui diabete,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patologie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cardiovascolari, patologie muscolo-scheletriche come l’osteoporosi e tumori, riducendo la mortalità</a:t>
            </a:r>
          </a:p>
          <a:p>
            <a:pPr marL="3429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Un’attività fisica costante, anche moderata, consente di mantenere un peso stabile e contribuisce a far vivere meglio e più 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lungo</a:t>
            </a:r>
          </a:p>
          <a:p>
            <a:pPr marL="3429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Nelle persone già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sovrappeso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l’esercizio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moderato, in associazione a stili di vita corretti e in particolare a un’adeguata alimentazione, favoriscono un calo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peso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L’attività fisica favorisce anche il benessere psico-fisico apportando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punto di vista psicologico e sociale a tutte le età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riducendo il rischio di depressione e demenza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1003</Words>
  <Application>Microsoft Office PowerPoint</Application>
  <PresentationFormat>Presentazione su schermo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Acrobat Document</vt:lpstr>
      <vt:lpstr>Conferenza Stampa </vt:lpstr>
      <vt:lpstr>L’inattività fisica nel mondo e in Italia secondo i dati PASSI</vt:lpstr>
      <vt:lpstr>La sedentarietà nei bambini secondo i dati di OKkio alla Salute</vt:lpstr>
      <vt:lpstr>La sedentarietà negli adolescenti secondo i dati di HBSC</vt:lpstr>
      <vt:lpstr>L’attività fisica praticata dagli ultra64enni secondo i dati PASSI d’Argento</vt:lpstr>
      <vt:lpstr>L’importanza di politiche nazionali intersettoriali </vt:lpstr>
      <vt:lpstr>Quantità raccomandabili di attività fisica secondo le indicazioni dell’OMS</vt:lpstr>
      <vt:lpstr>Presentazione standard di PowerPoint</vt:lpstr>
      <vt:lpstr>L’importanza dell'attività fisica per la salute</vt:lpstr>
      <vt:lpstr>Ricadute economiche dell’inattività fisica 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Giuliano Fabiola</dc:creator>
  <cp:lastModifiedBy>De Mei Barbara</cp:lastModifiedBy>
  <cp:revision>120</cp:revision>
  <dcterms:created xsi:type="dcterms:W3CDTF">2017-06-21T07:57:04Z</dcterms:created>
  <dcterms:modified xsi:type="dcterms:W3CDTF">2017-11-14T16:35:40Z</dcterms:modified>
</cp:coreProperties>
</file>