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5" r:id="rId2"/>
    <p:sldId id="733" r:id="rId3"/>
    <p:sldId id="841" r:id="rId4"/>
    <p:sldId id="818" r:id="rId5"/>
    <p:sldId id="819" r:id="rId6"/>
    <p:sldId id="820" r:id="rId7"/>
    <p:sldId id="821" r:id="rId8"/>
    <p:sldId id="822" r:id="rId9"/>
    <p:sldId id="823" r:id="rId10"/>
    <p:sldId id="824" r:id="rId11"/>
    <p:sldId id="825" r:id="rId12"/>
    <p:sldId id="826" r:id="rId13"/>
    <p:sldId id="827" r:id="rId14"/>
    <p:sldId id="828" r:id="rId15"/>
    <p:sldId id="829" r:id="rId16"/>
    <p:sldId id="830" r:id="rId17"/>
    <p:sldId id="831" r:id="rId18"/>
    <p:sldId id="834" r:id="rId19"/>
    <p:sldId id="835" r:id="rId20"/>
    <p:sldId id="838" r:id="rId21"/>
    <p:sldId id="839" r:id="rId22"/>
  </p:sldIdLst>
  <p:sldSz cx="9144000" cy="6858000" type="screen4x3"/>
  <p:notesSz cx="6797675" cy="985678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vino" initials="SF: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CECEE"/>
    <a:srgbClr val="336699"/>
    <a:srgbClr val="595959"/>
    <a:srgbClr val="7091A8"/>
    <a:srgbClr val="3E4E1E"/>
    <a:srgbClr val="37451B"/>
    <a:srgbClr val="566B2B"/>
    <a:srgbClr val="67803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2" autoAdjust="0"/>
    <p:restoredTop sz="91563" autoAdjust="0"/>
  </p:normalViewPr>
  <p:slideViewPr>
    <p:cSldViewPr>
      <p:cViewPr varScale="1">
        <p:scale>
          <a:sx n="87" d="100"/>
          <a:sy n="87" d="100"/>
        </p:scale>
        <p:origin x="1400" y="200"/>
      </p:cViewPr>
      <p:guideLst>
        <p:guide orient="horz" pos="98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.circia\Desktop\survey_CIMO_0509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.circia\Desktop\survey_CIMO_0509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.circia\Desktop\survey_CIMO_0509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.circia\Desktop\survey_CIMO_0509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.circia\Desktop\survey_CIMO_0509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.circia\Desktop\survey_CIMO_0509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.circia\Desktop\survey_CIMO_0509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.circia\Desktop\survey_CIMO_0509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.circia\Desktop\survey_CIMO_0509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survey_CIMO_050917_riassuntivo!$B$12:$D$12</c:f>
              <c:strCache>
                <c:ptCount val="3"/>
                <c:pt idx="0">
                  <c:v>sono d'accordo con l'attuale inquadramento dirigente della PA</c:v>
                </c:pt>
                <c:pt idx="1">
                  <c:v>ritengo che per il medico debbano prevalere gli aspetti professionali rispetto a quelli gestionali</c:v>
                </c:pt>
                <c:pt idx="2">
                  <c:v>ritengo che il medico anche se dipendente sia un professionista</c:v>
                </c:pt>
              </c:strCache>
            </c:strRef>
          </c:cat>
          <c:val>
            <c:numRef>
              <c:f>survey_CIMO_050917_riassuntivo!$B$14:$D$14</c:f>
              <c:numCache>
                <c:formatCode>0.0%</c:formatCode>
                <c:ptCount val="3"/>
                <c:pt idx="0">
                  <c:v>0.061877452460006</c:v>
                </c:pt>
                <c:pt idx="1">
                  <c:v>0.48173860549351</c:v>
                </c:pt>
                <c:pt idx="2">
                  <c:v>0.456383942046484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9E-4508-B3D0-409A9B3A0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1902748268875"/>
          <c:y val="0.209435282792158"/>
          <c:w val="0.306358044779685"/>
          <c:h val="0.624988948749828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64301845499"/>
          <c:y val="0.0820964778163978"/>
          <c:w val="0.438142988295897"/>
          <c:h val="0.813410943757572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survey_CIMO_050917_riassuntivo!$B$253:$D$253</c:f>
              <c:strCache>
                <c:ptCount val="3"/>
                <c:pt idx="0">
                  <c:v>area autonoma</c:v>
                </c:pt>
                <c:pt idx="1">
                  <c:v>unica area</c:v>
                </c:pt>
                <c:pt idx="2">
                  <c:v>non so</c:v>
                </c:pt>
              </c:strCache>
            </c:strRef>
          </c:cat>
          <c:val>
            <c:numRef>
              <c:f>survey_CIMO_050917_riassuntivo!$B$255:$D$255</c:f>
              <c:numCache>
                <c:formatCode>0.0%</c:formatCode>
                <c:ptCount val="3"/>
                <c:pt idx="0">
                  <c:v>0.907032900694235</c:v>
                </c:pt>
                <c:pt idx="1">
                  <c:v>0.0325988530033202</c:v>
                </c:pt>
                <c:pt idx="2">
                  <c:v>0.0603682463024449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16-454E-821A-B4300AEC2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3228466763967"/>
          <c:y val="0.173399406155312"/>
          <c:w val="0.238094045075258"/>
          <c:h val="0.319764514701188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66863753567441"/>
          <c:y val="0.133047716920342"/>
          <c:w val="0.415699161387242"/>
          <c:h val="0.810331259489686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survey_CIMO_050917_riassuntivo!$B$48:$D$48</c:f>
              <c:strCache>
                <c:ptCount val="3"/>
                <c:pt idx="0">
                  <c:v>per nulla vincolato</c:v>
                </c:pt>
                <c:pt idx="1">
                  <c:v>solo negli atti non clinici</c:v>
                </c:pt>
                <c:pt idx="2">
                  <c:v>in ogni atto quotidiano sia di tipo amministrativo che clinico</c:v>
                </c:pt>
              </c:strCache>
            </c:strRef>
          </c:cat>
          <c:val>
            <c:numRef>
              <c:f>survey_CIMO_050917_riassuntivo!$B$50:$D$50</c:f>
              <c:numCache>
                <c:formatCode>0.0%</c:formatCode>
                <c:ptCount val="3"/>
                <c:pt idx="0">
                  <c:v>0.0211288862058557</c:v>
                </c:pt>
                <c:pt idx="1">
                  <c:v>0.178690009055237</c:v>
                </c:pt>
                <c:pt idx="2">
                  <c:v>0.800181104738907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51-4D49-9D27-986D1CD5F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9471113607769"/>
          <c:y val="0.20943535018649"/>
          <c:w val="0.374561683893762"/>
          <c:h val="0.357495463467022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5416625306756"/>
          <c:y val="0.0787801355404955"/>
          <c:w val="0.45310546041061"/>
          <c:h val="0.815305991641954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survey_CIMO_050917_riassuntivo!$B$68:$E$68</c:f>
              <c:strCache>
                <c:ptCount val="4"/>
                <c:pt idx="0">
                  <c:v>non ho chiaro quale sarà il futuro del medico</c:v>
                </c:pt>
                <c:pt idx="1">
                  <c:v>immagino una involuzione della professione medica</c:v>
                </c:pt>
                <c:pt idx="2">
                  <c:v>credo che l'attuale contesto non condizioni la professione del medico</c:v>
                </c:pt>
                <c:pt idx="3">
                  <c:v>credo che il Patto della Salute e gli standard possano valorizzare la figura del medico</c:v>
                </c:pt>
              </c:strCache>
            </c:strRef>
          </c:cat>
          <c:val>
            <c:numRef>
              <c:f>survey_CIMO_050917_riassuntivo!$B$70:$E$70</c:f>
              <c:numCache>
                <c:formatCode>0.0%</c:formatCode>
                <c:ptCount val="4"/>
                <c:pt idx="0">
                  <c:v>0.299124660428615</c:v>
                </c:pt>
                <c:pt idx="1">
                  <c:v>0.613643223664353</c:v>
                </c:pt>
                <c:pt idx="2">
                  <c:v>0.0208270449743435</c:v>
                </c:pt>
                <c:pt idx="3">
                  <c:v>0.0664050709326894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C6-49F2-87DB-61CA38741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9471113607769"/>
          <c:y val="0.20943535018649"/>
          <c:w val="0.407736685947905"/>
          <c:h val="0.530020809653628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8761178455864"/>
          <c:y val="0.0960940406974181"/>
          <c:w val="0.438142988295897"/>
          <c:h val="0.813410943757572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survey_CIMO_050917_riassuntivo!$B$89:$D$89</c:f>
              <c:strCache>
                <c:ptCount val="3"/>
                <c:pt idx="0">
                  <c:v>Funzione Pubblica</c:v>
                </c:pt>
                <c:pt idx="1">
                  <c:v>Regioni</c:v>
                </c:pt>
                <c:pt idx="2">
                  <c:v>Ministero Salute</c:v>
                </c:pt>
              </c:strCache>
            </c:strRef>
          </c:cat>
          <c:val>
            <c:numRef>
              <c:f>survey_CIMO_050917_riassuntivo!$B$91:$D$91</c:f>
              <c:numCache>
                <c:formatCode>0.0%</c:formatCode>
                <c:ptCount val="3"/>
                <c:pt idx="0">
                  <c:v>0.0923634168427407</c:v>
                </c:pt>
                <c:pt idx="1">
                  <c:v>0.220645940235436</c:v>
                </c:pt>
                <c:pt idx="2">
                  <c:v>0.686990642921823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4A-4807-BC60-5B14A02BD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443144513559"/>
          <c:y val="0.168251401007307"/>
          <c:w val="0.277728317393343"/>
          <c:h val="0.308644057185886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030960327257"/>
          <c:y val="0.0790346211532052"/>
          <c:w val="0.445624105616668"/>
          <c:h val="0.814373055771581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survey_CIMO_050917_riassuntivo!$B$109:$F$109</c:f>
              <c:strCache>
                <c:ptCount val="5"/>
                <c:pt idx="0">
                  <c:v>di contrasto</c:v>
                </c:pt>
                <c:pt idx="1">
                  <c:v>di diffidenza</c:v>
                </c:pt>
                <c:pt idx="2">
                  <c:v>di difesa</c:v>
                </c:pt>
                <c:pt idx="3">
                  <c:v>di rispetto</c:v>
                </c:pt>
                <c:pt idx="4">
                  <c:v>di reciproca fiducia</c:v>
                </c:pt>
              </c:strCache>
            </c:strRef>
          </c:cat>
          <c:val>
            <c:numRef>
              <c:f>survey_CIMO_050917_riassuntivo!$B$111:$F$111</c:f>
              <c:numCache>
                <c:formatCode>0.0%</c:formatCode>
                <c:ptCount val="5"/>
                <c:pt idx="0">
                  <c:v>0.0126773317235134</c:v>
                </c:pt>
                <c:pt idx="1">
                  <c:v>0.19951705402958</c:v>
                </c:pt>
                <c:pt idx="2">
                  <c:v>0.178388167823725</c:v>
                </c:pt>
                <c:pt idx="3">
                  <c:v>0.196196800482946</c:v>
                </c:pt>
                <c:pt idx="4">
                  <c:v>0.413220645940235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20-4261-836C-AED8E3F27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443144513559"/>
          <c:y val="0.168251401007307"/>
          <c:w val="0.286776045226291"/>
          <c:h val="0.473421572950228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87539592714513"/>
          <c:y val="0.0928134721142095"/>
          <c:w val="0.445624105616668"/>
          <c:h val="0.814373055771581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survey_CIMO_050917_riassuntivo!$B$130:$F$130</c:f>
              <c:strCache>
                <c:ptCount val="5"/>
                <c:pt idx="0">
                  <c:v>di contrasto</c:v>
                </c:pt>
                <c:pt idx="1">
                  <c:v>di diffidenza</c:v>
                </c:pt>
                <c:pt idx="2">
                  <c:v>di difesa</c:v>
                </c:pt>
                <c:pt idx="3">
                  <c:v>di rispetto</c:v>
                </c:pt>
                <c:pt idx="4">
                  <c:v>di collaborazione</c:v>
                </c:pt>
              </c:strCache>
            </c:strRef>
          </c:cat>
          <c:val>
            <c:numRef>
              <c:f>survey_CIMO_050917_riassuntivo!$B$132:$F$132</c:f>
              <c:numCache>
                <c:formatCode>0.0%</c:formatCode>
                <c:ptCount val="5"/>
                <c:pt idx="0">
                  <c:v>0.173558708119529</c:v>
                </c:pt>
                <c:pt idx="1">
                  <c:v>0.30938726230003</c:v>
                </c:pt>
                <c:pt idx="2">
                  <c:v>0.201328101418654</c:v>
                </c:pt>
                <c:pt idx="3">
                  <c:v>0.128584364624208</c:v>
                </c:pt>
                <c:pt idx="4">
                  <c:v>0.187141563537579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EE-477D-8AEF-5EFC94EFE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443144513559"/>
          <c:y val="0.168251401007307"/>
          <c:w val="0.319951047280434"/>
          <c:h val="0.426573479682813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57939606772925"/>
          <c:y val="0.0790346211532052"/>
          <c:w val="0.445624105616668"/>
          <c:h val="0.814373055771581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survey_CIMO_050917_riassuntivo!$B$150:$F$150</c:f>
              <c:strCache>
                <c:ptCount val="5"/>
                <c:pt idx="0">
                  <c:v>assolutamente NO</c:v>
                </c:pt>
                <c:pt idx="1">
                  <c:v>NO</c:v>
                </c:pt>
                <c:pt idx="2">
                  <c:v>è correlata alla organizzazione della struttura sanitaria</c:v>
                </c:pt>
                <c:pt idx="3">
                  <c:v>SI</c:v>
                </c:pt>
                <c:pt idx="4">
                  <c:v>assolutamente SI</c:v>
                </c:pt>
              </c:strCache>
            </c:strRef>
          </c:cat>
          <c:val>
            <c:numRef>
              <c:f>survey_CIMO_050917_riassuntivo!$B$152:$F$152</c:f>
              <c:numCache>
                <c:formatCode>0.0%</c:formatCode>
                <c:ptCount val="5"/>
                <c:pt idx="0">
                  <c:v>0.248113492303049</c:v>
                </c:pt>
                <c:pt idx="1">
                  <c:v>0.182915786296408</c:v>
                </c:pt>
                <c:pt idx="2">
                  <c:v>0.385149411409599</c:v>
                </c:pt>
                <c:pt idx="3">
                  <c:v>0.114699667974645</c:v>
                </c:pt>
                <c:pt idx="4">
                  <c:v>0.0691216420162994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5F-43EF-8BA6-AC9EA8073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443144513559"/>
          <c:y val="0.168251401007307"/>
          <c:w val="0.372224829149927"/>
          <c:h val="0.488865603474614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49366872777548"/>
          <c:y val="0.0928134721142095"/>
          <c:w val="0.445624105616668"/>
          <c:h val="0.814373055771581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survey_CIMO_050917_riassuntivo!$B$171:$F$171</c:f>
              <c:strCache>
                <c:ptCount val="5"/>
                <c:pt idx="0">
                  <c:v>deve essere abolita</c:v>
                </c:pt>
                <c:pt idx="1">
                  <c:v>occorrono regole più rigide</c:v>
                </c:pt>
                <c:pt idx="2">
                  <c:v>va bene l'attuale modello</c:v>
                </c:pt>
                <c:pt idx="3">
                  <c:v>occorre potenziarla per ridurre i tempi di attesa</c:v>
                </c:pt>
                <c:pt idx="4">
                  <c:v>occorre liberalizzare la professione</c:v>
                </c:pt>
              </c:strCache>
            </c:strRef>
          </c:cat>
          <c:val>
            <c:numRef>
              <c:f>survey_CIMO_050917_riassuntivo!$B$173:$F$173</c:f>
              <c:numCache>
                <c:formatCode>0.0%</c:formatCode>
                <c:ptCount val="5"/>
                <c:pt idx="0">
                  <c:v>0.0727437367944461</c:v>
                </c:pt>
                <c:pt idx="1">
                  <c:v>0.116510715363719</c:v>
                </c:pt>
                <c:pt idx="2">
                  <c:v>0.117114397826743</c:v>
                </c:pt>
                <c:pt idx="3">
                  <c:v>0.111077573196499</c:v>
                </c:pt>
                <c:pt idx="4">
                  <c:v>0.582553576818594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7-4BB3-AE8F-1DE4528C3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443144513559"/>
          <c:y val="0.168251401007307"/>
          <c:w val="0.367700965233453"/>
          <c:h val="0.566027168856238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94491477325349"/>
          <c:y val="0.0966359920582301"/>
          <c:w val="0.430661633501955"/>
          <c:h val="0.812417347893245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survey_CIMO_050917_riassuntivo!$B$212:$F$212</c:f>
              <c:strCache>
                <c:ptCount val="5"/>
                <c:pt idx="0">
                  <c:v>certamente SI</c:v>
                </c:pt>
                <c:pt idx="1">
                  <c:v>SI ma vorrei</c:v>
                </c:pt>
                <c:pt idx="2">
                  <c:v>non saprei</c:v>
                </c:pt>
                <c:pt idx="3">
                  <c:v>NO</c:v>
                </c:pt>
                <c:pt idx="4">
                  <c:v>certamente NO</c:v>
                </c:pt>
              </c:strCache>
            </c:strRef>
          </c:cat>
          <c:val>
            <c:numRef>
              <c:f>survey_CIMO_050917_riassuntivo!$B$214:$F$214</c:f>
              <c:numCache>
                <c:formatCode>0.0%</c:formatCode>
                <c:ptCount val="5"/>
                <c:pt idx="0">
                  <c:v>0.410504074856625</c:v>
                </c:pt>
                <c:pt idx="1">
                  <c:v>0.283730757621491</c:v>
                </c:pt>
                <c:pt idx="2">
                  <c:v>0.146392997283429</c:v>
                </c:pt>
                <c:pt idx="3">
                  <c:v>0.103531542408693</c:v>
                </c:pt>
                <c:pt idx="4">
                  <c:v>0.0558406278297616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6-47B2-A7BF-8A311635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443144513559"/>
          <c:y val="0.168251401007307"/>
          <c:w val="0.303840511118257"/>
          <c:h val="0.444150918715125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2304"/>
          </a:xfrm>
          <a:prstGeom prst="rect">
            <a:avLst/>
          </a:prstGeom>
        </p:spPr>
        <p:txBody>
          <a:bodyPr vert="horz" lIns="95157" tIns="47578" rIns="95157" bIns="47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2304"/>
          </a:xfrm>
          <a:prstGeom prst="rect">
            <a:avLst/>
          </a:prstGeom>
        </p:spPr>
        <p:txBody>
          <a:bodyPr vert="horz" lIns="95157" tIns="47578" rIns="95157" bIns="475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A028A0-B3DB-4B0B-9BF0-3CE5AEA3981F}" type="datetimeFigureOut">
              <a:rPr lang="it-IT"/>
              <a:pPr>
                <a:defRPr/>
              </a:pPr>
              <a:t>18/09/17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62955"/>
            <a:ext cx="2945862" cy="492304"/>
          </a:xfrm>
          <a:prstGeom prst="rect">
            <a:avLst/>
          </a:prstGeom>
        </p:spPr>
        <p:txBody>
          <a:bodyPr vert="horz" lIns="95157" tIns="47578" rIns="95157" bIns="47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4" y="9362955"/>
            <a:ext cx="2945862" cy="492304"/>
          </a:xfrm>
          <a:prstGeom prst="rect">
            <a:avLst/>
          </a:prstGeom>
        </p:spPr>
        <p:txBody>
          <a:bodyPr vert="horz" lIns="95157" tIns="47578" rIns="95157" bIns="475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912281-EA6D-4AD5-8EEC-288C979AAE5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731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2304"/>
          </a:xfrm>
          <a:prstGeom prst="rect">
            <a:avLst/>
          </a:prstGeom>
        </p:spPr>
        <p:txBody>
          <a:bodyPr vert="horz" lIns="95157" tIns="47578" rIns="95157" bIns="47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2304"/>
          </a:xfrm>
          <a:prstGeom prst="rect">
            <a:avLst/>
          </a:prstGeom>
        </p:spPr>
        <p:txBody>
          <a:bodyPr vert="horz" lIns="95157" tIns="47578" rIns="95157" bIns="475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07BBC2-1060-454D-AE2A-0BE73DD48B2A}" type="datetimeFigureOut">
              <a:rPr lang="it-IT"/>
              <a:pPr>
                <a:defRPr/>
              </a:pPr>
              <a:t>18/09/17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57" tIns="47578" rIns="95157" bIns="47578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64" y="4681477"/>
            <a:ext cx="5438748" cy="4435326"/>
          </a:xfrm>
          <a:prstGeom prst="rect">
            <a:avLst/>
          </a:prstGeom>
        </p:spPr>
        <p:txBody>
          <a:bodyPr vert="horz" lIns="95157" tIns="47578" rIns="95157" bIns="47578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62955"/>
            <a:ext cx="2945862" cy="492304"/>
          </a:xfrm>
          <a:prstGeom prst="rect">
            <a:avLst/>
          </a:prstGeom>
        </p:spPr>
        <p:txBody>
          <a:bodyPr vert="horz" lIns="95157" tIns="47578" rIns="95157" bIns="47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294" y="9362955"/>
            <a:ext cx="2945862" cy="492304"/>
          </a:xfrm>
          <a:prstGeom prst="rect">
            <a:avLst/>
          </a:prstGeom>
        </p:spPr>
        <p:txBody>
          <a:bodyPr vert="horz" lIns="95157" tIns="47578" rIns="95157" bIns="475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D65520-3E2E-4721-B77D-BCE1D0AC50D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91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5038" y="739775"/>
            <a:ext cx="4927600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9FBCC6-6BAE-406F-8CFE-26DE53277A7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38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42858" cy="723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611188" y="765176"/>
            <a:ext cx="7848600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38178" y="220486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orbel" panose="020B0503020204020204" pitchFamily="34" charset="0"/>
              </a:rPr>
              <a:t>Sondaggio</a:t>
            </a:r>
          </a:p>
          <a:p>
            <a:pPr algn="ctr"/>
            <a:r>
              <a:rPr lang="it-IT" sz="2400" dirty="0">
                <a:latin typeface="Corbel" panose="020B0503020204020204" pitchFamily="34" charset="0"/>
              </a:rPr>
              <a:t>Libera la professione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557338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Corbel" panose="020B0503020204020204" pitchFamily="34" charset="0"/>
              </a:rPr>
              <a:t>5. Per la tua esperienza professionale come consideri il rapporto tra il medico ed il paziente?</a:t>
            </a:r>
            <a:r>
              <a:rPr lang="it-IT" sz="16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5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62331"/>
              </p:ext>
            </p:extLst>
          </p:nvPr>
        </p:nvGraphicFramePr>
        <p:xfrm>
          <a:off x="539550" y="3205907"/>
          <a:ext cx="7670676" cy="1173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446">
                  <a:extLst>
                    <a:ext uri="{9D8B030D-6E8A-4147-A177-3AD203B41FA5}">
                      <a16:colId xmlns:a16="http://schemas.microsoft.com/office/drawing/2014/main" xmlns="" val="2620461702"/>
                    </a:ext>
                  </a:extLst>
                </a:gridCol>
                <a:gridCol w="1278446">
                  <a:extLst>
                    <a:ext uri="{9D8B030D-6E8A-4147-A177-3AD203B41FA5}">
                      <a16:colId xmlns:a16="http://schemas.microsoft.com/office/drawing/2014/main" xmlns="" val="4187899614"/>
                    </a:ext>
                  </a:extLst>
                </a:gridCol>
                <a:gridCol w="1278446">
                  <a:extLst>
                    <a:ext uri="{9D8B030D-6E8A-4147-A177-3AD203B41FA5}">
                      <a16:colId xmlns:a16="http://schemas.microsoft.com/office/drawing/2014/main" xmlns="" val="1492928494"/>
                    </a:ext>
                  </a:extLst>
                </a:gridCol>
                <a:gridCol w="1278446">
                  <a:extLst>
                    <a:ext uri="{9D8B030D-6E8A-4147-A177-3AD203B41FA5}">
                      <a16:colId xmlns:a16="http://schemas.microsoft.com/office/drawing/2014/main" xmlns="" val="529957757"/>
                    </a:ext>
                  </a:extLst>
                </a:gridCol>
                <a:gridCol w="1278446">
                  <a:extLst>
                    <a:ext uri="{9D8B030D-6E8A-4147-A177-3AD203B41FA5}">
                      <a16:colId xmlns:a16="http://schemas.microsoft.com/office/drawing/2014/main" xmlns="" val="4041887131"/>
                    </a:ext>
                  </a:extLst>
                </a:gridCol>
                <a:gridCol w="1278446">
                  <a:extLst>
                    <a:ext uri="{9D8B030D-6E8A-4147-A177-3AD203B41FA5}">
                      <a16:colId xmlns:a16="http://schemas.microsoft.com/office/drawing/2014/main" xmlns="" val="117259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Di contrasto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Di diffidenza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Di difesa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Di rispetto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Di reciproca fiducia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183434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Valore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42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661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591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650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1.369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70381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Percentuale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1,3%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20,0%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17,8%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19,6%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41,3%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55393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81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793469"/>
              </p:ext>
            </p:extLst>
          </p:nvPr>
        </p:nvGraphicFramePr>
        <p:xfrm>
          <a:off x="360998" y="1412776"/>
          <a:ext cx="84220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5</a:t>
            </a:r>
          </a:p>
        </p:txBody>
      </p:sp>
    </p:spTree>
    <p:extLst>
      <p:ext uri="{BB962C8B-B14F-4D97-AF65-F5344CB8AC3E}">
        <p14:creationId xmlns:p14="http://schemas.microsoft.com/office/powerpoint/2010/main" val="56024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8650" y="1628800"/>
            <a:ext cx="7886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Corbel" panose="020B0503020204020204" pitchFamily="34" charset="0"/>
              </a:rPr>
              <a:t>6. Come giudichi il tuo rapporto con la direzione?</a:t>
            </a:r>
            <a:r>
              <a:rPr lang="it-IT" sz="16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6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89242"/>
              </p:ext>
            </p:extLst>
          </p:nvPr>
        </p:nvGraphicFramePr>
        <p:xfrm>
          <a:off x="628650" y="3624274"/>
          <a:ext cx="7886700" cy="1173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31912831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1720393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345087788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26353324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132061169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411071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Di contrasto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Di diffidenza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Di difesa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Di rispetto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Di collaborazione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204893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Valore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575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1.025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667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426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620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33698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Percentuale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17,4%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30,9%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20,1%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12,9%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18,7%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1653337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65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878003"/>
              </p:ext>
            </p:extLst>
          </p:nvPr>
        </p:nvGraphicFramePr>
        <p:xfrm>
          <a:off x="360998" y="1484784"/>
          <a:ext cx="84220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6</a:t>
            </a:r>
          </a:p>
        </p:txBody>
      </p:sp>
    </p:spTree>
    <p:extLst>
      <p:ext uri="{BB962C8B-B14F-4D97-AF65-F5344CB8AC3E}">
        <p14:creationId xmlns:p14="http://schemas.microsoft.com/office/powerpoint/2010/main" val="107990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605964"/>
            <a:ext cx="8318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Corbel" panose="020B0503020204020204" pitchFamily="34" charset="0"/>
              </a:rPr>
              <a:t> 7. Esiste correlazione tra libera professione e liste di attesa?</a:t>
            </a:r>
            <a:r>
              <a:rPr lang="it-IT" sz="16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7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23914"/>
              </p:ext>
            </p:extLst>
          </p:nvPr>
        </p:nvGraphicFramePr>
        <p:xfrm>
          <a:off x="412626" y="2798280"/>
          <a:ext cx="8318748" cy="159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458">
                  <a:extLst>
                    <a:ext uri="{9D8B030D-6E8A-4147-A177-3AD203B41FA5}">
                      <a16:colId xmlns:a16="http://schemas.microsoft.com/office/drawing/2014/main" xmlns="" val="3702304398"/>
                    </a:ext>
                  </a:extLst>
                </a:gridCol>
                <a:gridCol w="1386458">
                  <a:extLst>
                    <a:ext uri="{9D8B030D-6E8A-4147-A177-3AD203B41FA5}">
                      <a16:colId xmlns:a16="http://schemas.microsoft.com/office/drawing/2014/main" xmlns="" val="2282349134"/>
                    </a:ext>
                  </a:extLst>
                </a:gridCol>
                <a:gridCol w="1386458">
                  <a:extLst>
                    <a:ext uri="{9D8B030D-6E8A-4147-A177-3AD203B41FA5}">
                      <a16:colId xmlns:a16="http://schemas.microsoft.com/office/drawing/2014/main" xmlns="" val="3358012694"/>
                    </a:ext>
                  </a:extLst>
                </a:gridCol>
                <a:gridCol w="1386458">
                  <a:extLst>
                    <a:ext uri="{9D8B030D-6E8A-4147-A177-3AD203B41FA5}">
                      <a16:colId xmlns:a16="http://schemas.microsoft.com/office/drawing/2014/main" xmlns="" val="3464875518"/>
                    </a:ext>
                  </a:extLst>
                </a:gridCol>
                <a:gridCol w="1386458">
                  <a:extLst>
                    <a:ext uri="{9D8B030D-6E8A-4147-A177-3AD203B41FA5}">
                      <a16:colId xmlns:a16="http://schemas.microsoft.com/office/drawing/2014/main" xmlns="" val="1196815668"/>
                    </a:ext>
                  </a:extLst>
                </a:gridCol>
                <a:gridCol w="1386458">
                  <a:extLst>
                    <a:ext uri="{9D8B030D-6E8A-4147-A177-3AD203B41FA5}">
                      <a16:colId xmlns:a16="http://schemas.microsoft.com/office/drawing/2014/main" xmlns="" val="861841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Assolutamente NO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NO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E’ correlata alla organizzazione della struttura sanitaria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SI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Assolutamente SI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309444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Valore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822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606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1.276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380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229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270277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Percentuale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24,8%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18,3%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38,5%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11,5%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6,9%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3918832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11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623599"/>
              </p:ext>
            </p:extLst>
          </p:nvPr>
        </p:nvGraphicFramePr>
        <p:xfrm>
          <a:off x="360998" y="1340768"/>
          <a:ext cx="84220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7</a:t>
            </a:r>
          </a:p>
        </p:txBody>
      </p:sp>
    </p:spTree>
    <p:extLst>
      <p:ext uri="{BB962C8B-B14F-4D97-AF65-F5344CB8AC3E}">
        <p14:creationId xmlns:p14="http://schemas.microsoft.com/office/powerpoint/2010/main" val="319113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626618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Corbel" panose="020B0503020204020204" pitchFamily="34" charset="0"/>
              </a:rPr>
              <a:t>8. Quale opinione hai sulla Libera Professione?</a:t>
            </a:r>
            <a:r>
              <a:rPr lang="it-IT" sz="16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8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76429"/>
              </p:ext>
            </p:extLst>
          </p:nvPr>
        </p:nvGraphicFramePr>
        <p:xfrm>
          <a:off x="539550" y="3178142"/>
          <a:ext cx="8064900" cy="159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50">
                  <a:extLst>
                    <a:ext uri="{9D8B030D-6E8A-4147-A177-3AD203B41FA5}">
                      <a16:colId xmlns:a16="http://schemas.microsoft.com/office/drawing/2014/main" xmlns="" val="1339122073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xmlns="" val="232771068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xmlns="" val="1398119440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xmlns="" val="3672611292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xmlns="" val="2908298944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xmlns="" val="1926565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Deve essere abolita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Occorrono regole più rigide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Va bene l'attuale modello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Occorre potenziarla per ridurre i tempi di attesa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Occorre liberalizzare la professione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409129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Valore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241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386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388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368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1.930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112915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Percentuale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7,3%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11,7%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11,7%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11,1%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58,3%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3175752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6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20529"/>
              </p:ext>
            </p:extLst>
          </p:nvPr>
        </p:nvGraphicFramePr>
        <p:xfrm>
          <a:off x="323528" y="1412776"/>
          <a:ext cx="856895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8</a:t>
            </a:r>
          </a:p>
        </p:txBody>
      </p:sp>
    </p:spTree>
    <p:extLst>
      <p:ext uri="{BB962C8B-B14F-4D97-AF65-F5344CB8AC3E}">
        <p14:creationId xmlns:p14="http://schemas.microsoft.com/office/powerpoint/2010/main" val="115135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56109" y="1557338"/>
            <a:ext cx="8119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Corbel" panose="020B0503020204020204" pitchFamily="34" charset="0"/>
              </a:rPr>
              <a:t>10. Se potessi tornare indietro sceglieresti sempre la professione di medico?</a:t>
            </a:r>
            <a:r>
              <a:rPr lang="it-IT" sz="16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9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28788"/>
              </p:ext>
            </p:extLst>
          </p:nvPr>
        </p:nvGraphicFramePr>
        <p:xfrm>
          <a:off x="552786" y="3663360"/>
          <a:ext cx="81198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302">
                  <a:extLst>
                    <a:ext uri="{9D8B030D-6E8A-4147-A177-3AD203B41FA5}">
                      <a16:colId xmlns:a16="http://schemas.microsoft.com/office/drawing/2014/main" xmlns="" val="691070298"/>
                    </a:ext>
                  </a:extLst>
                </a:gridCol>
                <a:gridCol w="1353302">
                  <a:extLst>
                    <a:ext uri="{9D8B030D-6E8A-4147-A177-3AD203B41FA5}">
                      <a16:colId xmlns:a16="http://schemas.microsoft.com/office/drawing/2014/main" xmlns="" val="3748789072"/>
                    </a:ext>
                  </a:extLst>
                </a:gridCol>
                <a:gridCol w="1353302">
                  <a:extLst>
                    <a:ext uri="{9D8B030D-6E8A-4147-A177-3AD203B41FA5}">
                      <a16:colId xmlns:a16="http://schemas.microsoft.com/office/drawing/2014/main" xmlns="" val="891922306"/>
                    </a:ext>
                  </a:extLst>
                </a:gridCol>
                <a:gridCol w="1353302">
                  <a:extLst>
                    <a:ext uri="{9D8B030D-6E8A-4147-A177-3AD203B41FA5}">
                      <a16:colId xmlns:a16="http://schemas.microsoft.com/office/drawing/2014/main" xmlns="" val="4251695188"/>
                    </a:ext>
                  </a:extLst>
                </a:gridCol>
                <a:gridCol w="1353302">
                  <a:extLst>
                    <a:ext uri="{9D8B030D-6E8A-4147-A177-3AD203B41FA5}">
                      <a16:colId xmlns:a16="http://schemas.microsoft.com/office/drawing/2014/main" xmlns="" val="3019580575"/>
                    </a:ext>
                  </a:extLst>
                </a:gridCol>
                <a:gridCol w="1353302">
                  <a:extLst>
                    <a:ext uri="{9D8B030D-6E8A-4147-A177-3AD203B41FA5}">
                      <a16:colId xmlns:a16="http://schemas.microsoft.com/office/drawing/2014/main" xmlns="" val="3683914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Certamente SI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SI ma vorrei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Non saprei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NO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Certamente NO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7943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Valore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1.360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940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485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343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185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216167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Percentuale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41,1%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28,4%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14,6%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10,4%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5,6%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012" marR="4751" marT="4751" marB="0" anchor="ctr"/>
                </a:tc>
                <a:extLst>
                  <a:ext uri="{0D108BD9-81ED-4DB2-BD59-A6C34878D82A}">
                    <a16:rowId xmlns:a16="http://schemas.microsoft.com/office/drawing/2014/main" xmlns="" val="3525585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7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707208"/>
              </p:ext>
            </p:extLst>
          </p:nvPr>
        </p:nvGraphicFramePr>
        <p:xfrm>
          <a:off x="360998" y="1340768"/>
          <a:ext cx="84220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9</a:t>
            </a:r>
          </a:p>
        </p:txBody>
      </p:sp>
    </p:spTree>
    <p:extLst>
      <p:ext uri="{BB962C8B-B14F-4D97-AF65-F5344CB8AC3E}">
        <p14:creationId xmlns:p14="http://schemas.microsoft.com/office/powerpoint/2010/main" val="192250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1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552" y="1557338"/>
            <a:ext cx="7981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it-IT" sz="1600" dirty="0">
                <a:latin typeface="Corbel" panose="020B0503020204020204" pitchFamily="34" charset="0"/>
              </a:rPr>
              <a:t>1. Ritieni che l’attuale inquadramento del medico dipendente quale dirigente del SSN sia in grado di rappresentare il suo lavoro o preferisti uno stato giuridico in grado di dare una maggiore valorizzazione agli aspetti professionali?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500"/>
              </p:ext>
            </p:extLst>
          </p:nvPr>
        </p:nvGraphicFramePr>
        <p:xfrm>
          <a:off x="561312" y="3002486"/>
          <a:ext cx="7981164" cy="1815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291">
                  <a:extLst>
                    <a:ext uri="{9D8B030D-6E8A-4147-A177-3AD203B41FA5}">
                      <a16:colId xmlns:a16="http://schemas.microsoft.com/office/drawing/2014/main" xmlns="" val="2969953441"/>
                    </a:ext>
                  </a:extLst>
                </a:gridCol>
                <a:gridCol w="1995291">
                  <a:extLst>
                    <a:ext uri="{9D8B030D-6E8A-4147-A177-3AD203B41FA5}">
                      <a16:colId xmlns:a16="http://schemas.microsoft.com/office/drawing/2014/main" xmlns="" val="1033873471"/>
                    </a:ext>
                  </a:extLst>
                </a:gridCol>
                <a:gridCol w="1995291">
                  <a:extLst>
                    <a:ext uri="{9D8B030D-6E8A-4147-A177-3AD203B41FA5}">
                      <a16:colId xmlns:a16="http://schemas.microsoft.com/office/drawing/2014/main" xmlns="" val="1125717099"/>
                    </a:ext>
                  </a:extLst>
                </a:gridCol>
                <a:gridCol w="1995291">
                  <a:extLst>
                    <a:ext uri="{9D8B030D-6E8A-4147-A177-3AD203B41FA5}">
                      <a16:colId xmlns:a16="http://schemas.microsoft.com/office/drawing/2014/main" xmlns="" val="4213262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Sono d'accordo con l'attuale inquadramento dirigente della PA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Ritengo che per il medico debbano prevalere gli aspetti professionali rispetto a quelli gestionali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Ritengo che il medico anche se dipendente sia un professionista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49601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Valore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205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1.596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1.512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242598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Percentuale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6,2%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48,2%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45,6%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99799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621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55733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it-IT" sz="1600" dirty="0">
                <a:solidFill>
                  <a:srgbClr val="000000"/>
                </a:solidFill>
                <a:latin typeface="Corbel" panose="020B0503020204020204" pitchFamily="34" charset="0"/>
              </a:rPr>
              <a:t>12. Ritieni che i medici per la specificità del loro lavoro debbano avere una propria area autonoma?</a:t>
            </a:r>
            <a:r>
              <a:rPr lang="it-IT" sz="16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1o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30264"/>
              </p:ext>
            </p:extLst>
          </p:nvPr>
        </p:nvGraphicFramePr>
        <p:xfrm>
          <a:off x="503548" y="3684905"/>
          <a:ext cx="81369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xmlns="" val="28216945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1703822818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72415539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3671350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Area autonoma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Unica area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Non so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44944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Valore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3.005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108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200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94415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Percentuale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90,7%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3,3%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6,0%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1621720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66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776422"/>
              </p:ext>
            </p:extLst>
          </p:nvPr>
        </p:nvGraphicFramePr>
        <p:xfrm>
          <a:off x="360998" y="1340768"/>
          <a:ext cx="84220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9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1</a:t>
            </a: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404156"/>
              </p:ext>
            </p:extLst>
          </p:nvPr>
        </p:nvGraphicFramePr>
        <p:xfrm>
          <a:off x="503548" y="1412776"/>
          <a:ext cx="8136904" cy="452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60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2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9552" y="1582653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Corbel" panose="020B0503020204020204" pitchFamily="34" charset="0"/>
              </a:rPr>
              <a:t>2. Quanto ti senti vincolato agli aspetti burocratici della professione?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43928"/>
              </p:ext>
            </p:extLst>
          </p:nvPr>
        </p:nvGraphicFramePr>
        <p:xfrm>
          <a:off x="503548" y="3428767"/>
          <a:ext cx="8136904" cy="13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xmlns="" val="296995344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103387347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xmlns="" val="112571709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4213262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Per nulla vincolato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Solo negli atti non clinici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In ogni atto quotidiano sia di tipo amministrativo che clinico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49601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Valore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70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592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2.651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242598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Percentuale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2,1%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17,9%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80,0%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99799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23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726517"/>
              </p:ext>
            </p:extLst>
          </p:nvPr>
        </p:nvGraphicFramePr>
        <p:xfrm>
          <a:off x="360998" y="1412776"/>
          <a:ext cx="84220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2</a:t>
            </a:r>
          </a:p>
        </p:txBody>
      </p:sp>
    </p:spTree>
    <p:extLst>
      <p:ext uri="{BB962C8B-B14F-4D97-AF65-F5344CB8AC3E}">
        <p14:creationId xmlns:p14="http://schemas.microsoft.com/office/powerpoint/2010/main" val="345704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0940" y="1557338"/>
            <a:ext cx="81027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/>
            <a:r>
              <a:rPr lang="it-IT" sz="1600" dirty="0">
                <a:solidFill>
                  <a:srgbClr val="000000"/>
                </a:solidFill>
                <a:latin typeface="Corbel" panose="020B0503020204020204" pitchFamily="34" charset="0"/>
              </a:rPr>
              <a:t>3. Rispetto all’attuale contesto socio-economico hai chiaro il futuro della professione medica?</a:t>
            </a:r>
            <a:r>
              <a:rPr lang="it-IT" sz="16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3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32058"/>
              </p:ext>
            </p:extLst>
          </p:nvPr>
        </p:nvGraphicFramePr>
        <p:xfrm>
          <a:off x="560940" y="2996952"/>
          <a:ext cx="8352925" cy="181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5">
                  <a:extLst>
                    <a:ext uri="{9D8B030D-6E8A-4147-A177-3AD203B41FA5}">
                      <a16:colId xmlns:a16="http://schemas.microsoft.com/office/drawing/2014/main" xmlns="" val="3451551362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xmlns="" val="2406432481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xmlns="" val="3314678807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xmlns="" val="2528632235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xmlns="" val="3574433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Non ho chiaro quale sarà il futuro del medico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Immagino una involuzione della professione medica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Credo che l'attuale contesto non condizioni la professione del medico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Credo che il Patto della Salute e gli standard possano valorizzare la figura del medico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extLst>
                  <a:ext uri="{0D108BD9-81ED-4DB2-BD59-A6C34878D82A}">
                    <a16:rowId xmlns:a16="http://schemas.microsoft.com/office/drawing/2014/main" xmlns="" val="6634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Valore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991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2.033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69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220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extLst>
                  <a:ext uri="{0D108BD9-81ED-4DB2-BD59-A6C34878D82A}">
                    <a16:rowId xmlns:a16="http://schemas.microsoft.com/office/drawing/2014/main" xmlns="" val="257989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Percentuale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29,9%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61,4%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2,1%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6,6%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415" marR="5701" marT="5701" marB="0" anchor="ctr"/>
                </a:tc>
                <a:extLst>
                  <a:ext uri="{0D108BD9-81ED-4DB2-BD59-A6C34878D82A}">
                    <a16:rowId xmlns:a16="http://schemas.microsoft.com/office/drawing/2014/main" xmlns="" val="524457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34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136829"/>
              </p:ext>
            </p:extLst>
          </p:nvPr>
        </p:nvGraphicFramePr>
        <p:xfrm>
          <a:off x="360998" y="1484784"/>
          <a:ext cx="84220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3</a:t>
            </a:r>
          </a:p>
        </p:txBody>
      </p:sp>
    </p:spTree>
    <p:extLst>
      <p:ext uri="{BB962C8B-B14F-4D97-AF65-F5344CB8AC3E}">
        <p14:creationId xmlns:p14="http://schemas.microsoft.com/office/powerpoint/2010/main" val="319555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613837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/>
            <a:r>
              <a:rPr lang="it-IT" sz="1600" dirty="0">
                <a:solidFill>
                  <a:srgbClr val="000000"/>
                </a:solidFill>
                <a:latin typeface="Corbel" panose="020B0503020204020204" pitchFamily="34" charset="0"/>
              </a:rPr>
              <a:t>4. Tra Funzione Pubblica, Regioni e Ministero della Salute quale vorresti che fosse il tuo primo interlocutore?</a:t>
            </a:r>
            <a:r>
              <a:rPr lang="it-IT" sz="16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4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79235"/>
              </p:ext>
            </p:extLst>
          </p:nvPr>
        </p:nvGraphicFramePr>
        <p:xfrm>
          <a:off x="467544" y="3645024"/>
          <a:ext cx="82089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xmlns="" val="378075043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xmlns="" val="143365621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xmlns="" val="351754601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xmlns="" val="1783562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Funzione Pubblica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Regioni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Ministero Salute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303485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Valore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306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731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2.276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39980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Corbel" panose="020B0503020204020204" pitchFamily="34" charset="0"/>
                        </a:rPr>
                        <a:t>Percentuale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9,2%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22,1%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Corbel" panose="020B0503020204020204" pitchFamily="34" charset="0"/>
                        </a:rPr>
                        <a:t>68,7%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85518" marR="7127" marT="7127" marB="0" anchor="ctr"/>
                </a:tc>
                <a:extLst>
                  <a:ext uri="{0D108BD9-81ED-4DB2-BD59-A6C34878D82A}">
                    <a16:rowId xmlns:a16="http://schemas.microsoft.com/office/drawing/2014/main" xmlns="" val="987319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21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170423"/>
              </p:ext>
            </p:extLst>
          </p:nvPr>
        </p:nvGraphicFramePr>
        <p:xfrm>
          <a:off x="360998" y="1628800"/>
          <a:ext cx="84220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3"/>
          <p:cNvSpPr txBox="1">
            <a:spLocks/>
          </p:cNvSpPr>
          <p:nvPr/>
        </p:nvSpPr>
        <p:spPr bwMode="auto">
          <a:xfrm>
            <a:off x="539552" y="188640"/>
            <a:ext cx="835292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Domanda 4</a:t>
            </a:r>
          </a:p>
        </p:txBody>
      </p:sp>
    </p:spTree>
    <p:extLst>
      <p:ext uri="{BB962C8B-B14F-4D97-AF65-F5344CB8AC3E}">
        <p14:creationId xmlns:p14="http://schemas.microsoft.com/office/powerpoint/2010/main" val="54579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12534</TotalTime>
  <Words>510</Words>
  <Application>Microsoft Macintosh PowerPoint</Application>
  <PresentationFormat>Presentazione su schermo (4:3)</PresentationFormat>
  <Paragraphs>186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Roboto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value</dc:creator>
  <cp:lastModifiedBy>ester marago</cp:lastModifiedBy>
  <cp:revision>1669</cp:revision>
  <cp:lastPrinted>2017-03-07T14:29:01Z</cp:lastPrinted>
  <dcterms:created xsi:type="dcterms:W3CDTF">2013-04-24T07:53:28Z</dcterms:created>
  <dcterms:modified xsi:type="dcterms:W3CDTF">2017-09-18T12:27:15Z</dcterms:modified>
</cp:coreProperties>
</file>