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93" r:id="rId32"/>
    <p:sldId id="294" r:id="rId33"/>
    <p:sldId id="298" r:id="rId34"/>
    <p:sldId id="287" r:id="rId35"/>
    <p:sldId id="288" r:id="rId36"/>
    <p:sldId id="289" r:id="rId37"/>
    <p:sldId id="290" r:id="rId38"/>
    <p:sldId id="291" r:id="rId39"/>
    <p:sldId id="292" r:id="rId40"/>
    <p:sldId id="295" r:id="rId41"/>
    <p:sldId id="296" r:id="rId42"/>
    <p:sldId id="297" r:id="rId4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24" autoAdjust="0"/>
  </p:normalViewPr>
  <p:slideViewPr>
    <p:cSldViewPr snapToGrid="0">
      <p:cViewPr varScale="1">
        <p:scale>
          <a:sx n="79" d="100"/>
          <a:sy n="79" d="100"/>
        </p:scale>
        <p:origin x="3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Foglio_di_lavoro_di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Foglio_di_lavoro_di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Foglio_di_lavoro_di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Foglio_di_lavoro_di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Foglio_di_lavoro_di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Foglio_di_lavoro_di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Foglio_di_lavoro_di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Foglio_di_lavoro_di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Foglio_di_lavoro_di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Foglio_di_lavoro_di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lavoro_di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oglio_di_lavoro_di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oglio_di_lavoro_di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oglio_di_lavoro_di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Foglio_di_lavoro_di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Foglio_di_lavoro_di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Foglio_di_lavoro_di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Foglio_di_lavoro_di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5.0000000000000001E-3"/>
          <c:y val="5.0000000000000001E-3"/>
          <c:w val="0.71249499999999999"/>
          <c:h val="0.98750000000000004"/>
        </c:manualLayout>
      </c:layout>
      <c:pieChart>
        <c:varyColors val="0"/>
        <c:ser>
          <c:idx val="0"/>
          <c:order val="0"/>
          <c:tx>
            <c:strRef>
              <c:f>Sheet1!$A$2</c:f>
              <c:strCache>
                <c:ptCount val="1"/>
                <c:pt idx="0">
                  <c:v>Etichetta 4</c:v>
                </c:pt>
              </c:strCache>
            </c:strRef>
          </c:tx>
          <c:spPr>
            <a:solidFill>
              <a:srgbClr val="00A3D7"/>
            </a:solidFill>
            <a:ln w="12700" cap="flat">
              <a:noFill/>
              <a:miter lim="400000"/>
            </a:ln>
            <a:effectLst/>
          </c:spPr>
          <c:dPt>
            <c:idx val="0"/>
            <c:bubble3D val="0"/>
          </c:dPt>
          <c:dPt>
            <c:idx val="1"/>
            <c:bubble3D val="0"/>
            <c:spPr>
              <a:solidFill>
                <a:srgbClr val="6EBB46"/>
              </a:solidFill>
              <a:ln w="12700" cap="flat">
                <a:noFill/>
                <a:miter lim="400000"/>
              </a:ln>
              <a:effectLst/>
            </c:spPr>
          </c:dPt>
          <c:dPt>
            <c:idx val="2"/>
            <c:bubble3D val="0"/>
            <c:spPr>
              <a:solidFill>
                <a:srgbClr val="F6C100"/>
              </a:solidFill>
              <a:ln w="12700" cap="flat">
                <a:noFill/>
                <a:miter lim="400000"/>
              </a:ln>
              <a:effectLst/>
            </c:spPr>
          </c:dPt>
          <c:dLbls>
            <c:dLbl>
              <c:idx val="0"/>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dLbl>
              <c:idx val="1"/>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dLbl>
              <c:idx val="2"/>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numFmt formatCode="0%" sourceLinked="0"/>
            <c:spPr>
              <a:noFill/>
              <a:ln>
                <a:noFill/>
              </a:ln>
              <a:effectLst/>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Sheet1!$B$1:$D$1</c:f>
              <c:strCache>
                <c:ptCount val="3"/>
                <c:pt idx="0">
                  <c:v>Sì</c:v>
                </c:pt>
                <c:pt idx="1">
                  <c:v>NO</c:v>
                </c:pt>
                <c:pt idx="2">
                  <c:v>ND</c:v>
                </c:pt>
              </c:strCache>
            </c:strRef>
          </c:cat>
          <c:val>
            <c:numRef>
              <c:f>Sheet1!$B$2:$D$2</c:f>
              <c:numCache>
                <c:formatCode>General</c:formatCode>
                <c:ptCount val="3"/>
                <c:pt idx="0">
                  <c:v>37</c:v>
                </c:pt>
                <c:pt idx="1">
                  <c:v>2</c:v>
                </c:pt>
                <c:pt idx="2">
                  <c:v>2</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77518399999999998"/>
          <c:y val="0.190274"/>
          <c:w val="0.22481599999999999"/>
          <c:h val="0.19567999999999999"/>
        </c:manualLayout>
      </c:layout>
      <c:overlay val="1"/>
      <c:spPr>
        <a:noFill/>
        <a:ln w="12700" cap="flat">
          <a:noFill/>
          <a:miter lim="400000"/>
        </a:ln>
        <a:effectLst/>
      </c:spPr>
      <c:txPr>
        <a:bodyPr rot="0"/>
        <a:lstStyle/>
        <a:p>
          <a:pPr>
            <a:defRPr sz="1000" b="0" i="0" u="none" strike="noStrike">
              <a:solidFill>
                <a:srgbClr val="444444"/>
              </a:solidFill>
              <a:latin typeface="Helvetica Neue"/>
            </a:defRPr>
          </a:pPr>
          <a:endParaRPr lang="it-IT"/>
        </a:p>
      </c:txPr>
    </c:legend>
    <c:plotVisOnly val="0"/>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title>
      <c:tx>
        <c:rich>
          <a:bodyPr rot="0"/>
          <a:lstStyle/>
          <a:p>
            <a:pPr>
              <a:defRPr sz="1200" b="0" i="0" u="none" strike="noStrike">
                <a:solidFill>
                  <a:srgbClr val="444444"/>
                </a:solidFill>
                <a:latin typeface="Helvetica Neue Medium"/>
              </a:defRPr>
            </a:pPr>
            <a:r>
              <a:rPr lang="it-IT" sz="1200" b="0" i="0" u="none" strike="noStrike">
                <a:solidFill>
                  <a:srgbClr val="444444"/>
                </a:solidFill>
                <a:latin typeface="Helvetica Neue Medium"/>
              </a:rPr>
              <a:t>N. RISPOSTE</a:t>
            </a:r>
          </a:p>
        </c:rich>
      </c:tx>
      <c:layout>
        <c:manualLayout>
          <c:xMode val="edge"/>
          <c:yMode val="edge"/>
          <c:x val="0.41795700000000002"/>
          <c:y val="0"/>
          <c:w val="0.16408600000000001"/>
          <c:h val="3.6865099999999998E-2"/>
        </c:manualLayout>
      </c:layout>
      <c:overlay val="1"/>
      <c:spPr>
        <a:noFill/>
        <a:effectLst/>
      </c:spPr>
    </c:title>
    <c:autoTitleDeleted val="0"/>
    <c:plotArea>
      <c:layout>
        <c:manualLayout>
          <c:layoutTarget val="inner"/>
          <c:xMode val="edge"/>
          <c:yMode val="edge"/>
          <c:x val="0.257797"/>
          <c:y val="3.6865099999999998E-2"/>
          <c:w val="0.72885100000000003"/>
          <c:h val="0.85229200000000005"/>
        </c:manualLayout>
      </c:layout>
      <c:barChart>
        <c:barDir val="bar"/>
        <c:grouping val="clustered"/>
        <c:varyColors val="0"/>
        <c:ser>
          <c:idx val="0"/>
          <c:order val="0"/>
          <c:tx>
            <c:v>N. RISPOSTE</c:v>
          </c:tx>
          <c:spPr>
            <a:solidFill>
              <a:srgbClr val="00A3D7"/>
            </a:solidFill>
            <a:ln w="12700" cap="flat">
              <a:noFill/>
              <a:miter lim="400000"/>
            </a:ln>
            <a:effectLst/>
          </c:spPr>
          <c:invertIfNegative val="0"/>
          <c:dPt>
            <c:idx val="0"/>
            <c:invertIfNegative val="1"/>
            <c:bubble3D val="0"/>
          </c:dPt>
          <c:dPt>
            <c:idx val="1"/>
            <c:invertIfNegative val="1"/>
            <c:bubble3D val="0"/>
            <c:spPr>
              <a:solidFill>
                <a:srgbClr val="6EBB46"/>
              </a:solidFill>
              <a:ln w="12700" cap="flat">
                <a:noFill/>
                <a:miter lim="400000"/>
              </a:ln>
              <a:effectLst/>
            </c:spPr>
          </c:dPt>
          <c:dPt>
            <c:idx val="2"/>
            <c:invertIfNegative val="1"/>
            <c:bubble3D val="0"/>
            <c:spPr>
              <a:solidFill>
                <a:srgbClr val="F6C100"/>
              </a:solidFill>
              <a:ln w="12700" cap="flat">
                <a:noFill/>
                <a:miter lim="400000"/>
              </a:ln>
              <a:effectLst/>
            </c:spPr>
          </c:dPt>
          <c:dPt>
            <c:idx val="3"/>
            <c:invertIfNegative val="1"/>
            <c:bubble3D val="0"/>
            <c:spPr>
              <a:solidFill>
                <a:srgbClr val="FF6A00"/>
              </a:solidFill>
              <a:ln w="12700" cap="flat">
                <a:noFill/>
                <a:miter lim="400000"/>
              </a:ln>
              <a:effectLst/>
            </c:spPr>
          </c:dPt>
          <c:dLbls>
            <c:dLbl>
              <c:idx val="0"/>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1"/>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2"/>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3"/>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numFmt formatCode="#,##0" sourceLinked="0"/>
            <c:spPr>
              <a:noFill/>
              <a:ln>
                <a:noFill/>
              </a:ln>
              <a:effectLst/>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Formazione</c:v>
              </c:pt>
              <c:pt idx="1">
                <c:v>Percorsi facilitati </c:v>
              </c:pt>
              <c:pt idx="2">
                <c:v>Economici</c:v>
              </c:pt>
              <c:pt idx="3">
                <c:v>Altro</c:v>
              </c:pt>
            </c:strLit>
          </c:cat>
          <c:val>
            <c:numLit>
              <c:formatCode>General</c:formatCode>
              <c:ptCount val="4"/>
              <c:pt idx="0">
                <c:v>11</c:v>
              </c:pt>
              <c:pt idx="1">
                <c:v>4</c:v>
              </c:pt>
              <c:pt idx="2">
                <c:v>3</c:v>
              </c:pt>
              <c:pt idx="3">
                <c:v>2</c:v>
              </c:pt>
            </c:numLit>
          </c:val>
        </c:ser>
        <c:dLbls>
          <c:showLegendKey val="0"/>
          <c:showVal val="0"/>
          <c:showCatName val="0"/>
          <c:showSerName val="0"/>
          <c:showPercent val="0"/>
          <c:showBubbleSize val="0"/>
        </c:dLbls>
        <c:gapWidth val="10"/>
        <c:overlap val="-40"/>
        <c:axId val="223232536"/>
        <c:axId val="223233320"/>
      </c:barChart>
      <c:catAx>
        <c:axId val="223232536"/>
        <c:scaling>
          <c:orientation val="maxMin"/>
        </c:scaling>
        <c:delete val="0"/>
        <c:axPos val="l"/>
        <c:numFmt formatCode="#,##0" sourceLinked="0"/>
        <c:majorTickMark val="none"/>
        <c:minorTickMark val="none"/>
        <c:tickLblPos val="nextTo"/>
        <c:spPr>
          <a:ln w="6350" cap="flat">
            <a:solidFill>
              <a:srgbClr val="A7A7A7"/>
            </a:solidFill>
            <a:prstDash val="solid"/>
            <a:miter lim="400000"/>
          </a:ln>
        </c:spPr>
        <c:txPr>
          <a:bodyPr rot="0"/>
          <a:lstStyle/>
          <a:p>
            <a:pPr>
              <a:defRPr sz="1200" b="0" i="0" u="none" strike="noStrike">
                <a:solidFill>
                  <a:srgbClr val="444444"/>
                </a:solidFill>
                <a:latin typeface="Helvetica Neue"/>
              </a:defRPr>
            </a:pPr>
            <a:endParaRPr lang="it-IT"/>
          </a:p>
        </c:txPr>
        <c:crossAx val="223233320"/>
        <c:crosses val="autoZero"/>
        <c:auto val="1"/>
        <c:lblAlgn val="ctr"/>
        <c:lblOffset val="100"/>
        <c:noMultiLvlLbl val="1"/>
      </c:catAx>
      <c:valAx>
        <c:axId val="223233320"/>
        <c:scaling>
          <c:orientation val="minMax"/>
        </c:scaling>
        <c:delete val="0"/>
        <c:axPos val="t"/>
        <c:majorGridlines>
          <c:spPr>
            <a:ln w="6350" cap="flat">
              <a:solidFill>
                <a:srgbClr val="A7A7A7"/>
              </a:solidFill>
              <a:custDash>
                <a:ds d="200000" sp="200000"/>
              </a:custDash>
              <a:miter lim="400000"/>
            </a:ln>
          </c:spPr>
        </c:majorGridlines>
        <c:numFmt formatCode="#,##0" sourceLinked="0"/>
        <c:majorTickMark val="none"/>
        <c:minorTickMark val="none"/>
        <c:tickLblPos val="high"/>
        <c:spPr>
          <a:ln w="6350" cap="flat">
            <a:noFill/>
            <a:prstDash val="solid"/>
            <a:miter lim="400000"/>
          </a:ln>
        </c:spPr>
        <c:txPr>
          <a:bodyPr rot="0"/>
          <a:lstStyle/>
          <a:p>
            <a:pPr>
              <a:defRPr sz="1000" b="0" i="0" u="none" strike="noStrike">
                <a:solidFill>
                  <a:srgbClr val="444444"/>
                </a:solidFill>
                <a:latin typeface="Helvetica Neue"/>
              </a:defRPr>
            </a:pPr>
            <a:endParaRPr lang="it-IT"/>
          </a:p>
        </c:txPr>
        <c:crossAx val="223232536"/>
        <c:crosses val="autoZero"/>
        <c:crossBetween val="between"/>
        <c:majorUnit val="2.75"/>
        <c:minorUnit val="1.375"/>
      </c:valAx>
      <c:spPr>
        <a:noFill/>
        <a:ln w="12700" cap="flat">
          <a:noFill/>
          <a:miter lim="400000"/>
        </a:ln>
        <a:effectLst/>
      </c:spPr>
    </c:plotArea>
    <c:plotVisOnly val="0"/>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5.0000000000000001E-3"/>
          <c:y val="5.0000000000000001E-3"/>
          <c:w val="0.79330199999999995"/>
          <c:h val="0.98750000000000004"/>
        </c:manualLayout>
      </c:layout>
      <c:pieChart>
        <c:varyColors val="0"/>
        <c:ser>
          <c:idx val="0"/>
          <c:order val="0"/>
          <c:tx>
            <c:strRef>
              <c:f>Sheet1!$A$2</c:f>
              <c:strCache>
                <c:ptCount val="1"/>
                <c:pt idx="0">
                  <c:v>Etichetta 4</c:v>
                </c:pt>
              </c:strCache>
            </c:strRef>
          </c:tx>
          <c:spPr>
            <a:solidFill>
              <a:srgbClr val="5862C2">
                <a:alpha val="85000"/>
              </a:srgbClr>
            </a:solidFill>
            <a:ln w="12700" cap="flat">
              <a:noFill/>
              <a:miter lim="400000"/>
            </a:ln>
            <a:effectLst/>
          </c:spPr>
          <c:dPt>
            <c:idx val="0"/>
            <c:bubble3D val="0"/>
          </c:dPt>
          <c:dPt>
            <c:idx val="1"/>
            <c:bubble3D val="0"/>
            <c:spPr>
              <a:solidFill>
                <a:srgbClr val="2EC6FF">
                  <a:alpha val="85000"/>
                </a:srgbClr>
              </a:solidFill>
              <a:ln w="12700" cap="flat">
                <a:noFill/>
                <a:miter lim="400000"/>
              </a:ln>
              <a:effectLst/>
            </c:spPr>
          </c:dPt>
          <c:dPt>
            <c:idx val="2"/>
            <c:bubble3D val="0"/>
            <c:spPr>
              <a:solidFill>
                <a:srgbClr val="79C850">
                  <a:alpha val="85000"/>
                </a:srgbClr>
              </a:solidFill>
              <a:ln w="12700" cap="flat">
                <a:noFill/>
                <a:miter lim="400000"/>
              </a:ln>
              <a:effectLst/>
            </c:spPr>
          </c:dPt>
          <c:dLbls>
            <c:dLbl>
              <c:idx val="0"/>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dLbl>
              <c:idx val="1"/>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dLbl>
              <c:idx val="2"/>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numFmt formatCode="0%" sourceLinked="0"/>
            <c:spPr>
              <a:noFill/>
              <a:ln>
                <a:noFill/>
              </a:ln>
              <a:effectLst/>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Sheet1!$B$1:$D$1</c:f>
              <c:strCache>
                <c:ptCount val="3"/>
                <c:pt idx="0">
                  <c:v>Sì</c:v>
                </c:pt>
                <c:pt idx="1">
                  <c:v>No</c:v>
                </c:pt>
                <c:pt idx="2">
                  <c:v>ND</c:v>
                </c:pt>
              </c:strCache>
            </c:strRef>
          </c:cat>
          <c:val>
            <c:numRef>
              <c:f>Sheet1!$B$2:$D$2</c:f>
              <c:numCache>
                <c:formatCode>General</c:formatCode>
                <c:ptCount val="3"/>
                <c:pt idx="0">
                  <c:v>34</c:v>
                </c:pt>
                <c:pt idx="1">
                  <c:v>6</c:v>
                </c:pt>
                <c:pt idx="2">
                  <c:v>1</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85997900000000005"/>
          <c:y val="0.55381199999999997"/>
          <c:w val="0.14002100000000001"/>
          <c:h val="0.172759"/>
        </c:manualLayout>
      </c:layout>
      <c:overlay val="1"/>
      <c:spPr>
        <a:noFill/>
        <a:ln w="12700" cap="flat">
          <a:noFill/>
          <a:miter lim="400000"/>
        </a:ln>
        <a:effectLst/>
      </c:spPr>
      <c:txPr>
        <a:bodyPr rot="0"/>
        <a:lstStyle/>
        <a:p>
          <a:pPr>
            <a:defRPr sz="1000" b="0" i="0" u="none" strike="noStrike">
              <a:solidFill>
                <a:srgbClr val="444444"/>
              </a:solidFill>
              <a:latin typeface="Helvetica Neue"/>
            </a:defRPr>
          </a:pPr>
          <a:endParaRPr lang="it-IT"/>
        </a:p>
      </c:txPr>
    </c:legend>
    <c:plotVisOnly val="0"/>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5.0000000000000001E-3"/>
          <c:y val="5.0000000000000001E-3"/>
          <c:w val="0.795956"/>
          <c:h val="0.98750000000000004"/>
        </c:manualLayout>
      </c:layout>
      <c:pieChart>
        <c:varyColors val="0"/>
        <c:ser>
          <c:idx val="0"/>
          <c:order val="0"/>
          <c:tx>
            <c:strRef>
              <c:f>Sheet1!$A$2</c:f>
              <c:strCache>
                <c:ptCount val="1"/>
                <c:pt idx="0">
                  <c:v>Etichetta 4</c:v>
                </c:pt>
              </c:strCache>
            </c:strRef>
          </c:tx>
          <c:spPr>
            <a:solidFill>
              <a:srgbClr val="5862C2">
                <a:alpha val="85000"/>
              </a:srgbClr>
            </a:solidFill>
            <a:ln w="12700" cap="flat">
              <a:noFill/>
              <a:miter lim="400000"/>
            </a:ln>
            <a:effectLst/>
          </c:spPr>
          <c:dPt>
            <c:idx val="0"/>
            <c:bubble3D val="0"/>
          </c:dPt>
          <c:dPt>
            <c:idx val="1"/>
            <c:bubble3D val="0"/>
            <c:spPr>
              <a:solidFill>
                <a:srgbClr val="2EC6FF">
                  <a:alpha val="85000"/>
                </a:srgbClr>
              </a:solidFill>
              <a:ln w="12700" cap="flat">
                <a:noFill/>
                <a:miter lim="400000"/>
              </a:ln>
              <a:effectLst/>
            </c:spPr>
          </c:dPt>
          <c:dLbls>
            <c:dLbl>
              <c:idx val="0"/>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dLbl>
              <c:idx val="1"/>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numFmt formatCode="0%" sourceLinked="0"/>
            <c:spPr>
              <a:noFill/>
              <a:ln>
                <a:noFill/>
              </a:ln>
              <a:effectLst/>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Sì</c:v>
                </c:pt>
                <c:pt idx="1">
                  <c:v>No</c:v>
                </c:pt>
              </c:strCache>
            </c:strRef>
          </c:cat>
          <c:val>
            <c:numRef>
              <c:f>Sheet1!$B$2:$C$2</c:f>
              <c:numCache>
                <c:formatCode>General</c:formatCode>
                <c:ptCount val="2"/>
                <c:pt idx="0">
                  <c:v>33</c:v>
                </c:pt>
                <c:pt idx="1">
                  <c:v>6</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86285599999999996"/>
          <c:y val="0.55381199999999997"/>
          <c:w val="0.13714399999999999"/>
          <c:h val="0.123506"/>
        </c:manualLayout>
      </c:layout>
      <c:overlay val="1"/>
      <c:spPr>
        <a:noFill/>
        <a:ln w="12700" cap="flat">
          <a:noFill/>
          <a:miter lim="400000"/>
        </a:ln>
        <a:effectLst/>
      </c:spPr>
      <c:txPr>
        <a:bodyPr rot="0"/>
        <a:lstStyle/>
        <a:p>
          <a:pPr>
            <a:defRPr sz="1000" b="0" i="0" u="none" strike="noStrike">
              <a:solidFill>
                <a:srgbClr val="444444"/>
              </a:solidFill>
              <a:latin typeface="Helvetica Neue"/>
            </a:defRPr>
          </a:pPr>
          <a:endParaRPr lang="it-IT"/>
        </a:p>
      </c:txPr>
    </c:legend>
    <c:plotVisOnly val="0"/>
    <c:dispBlanksAs val="gap"/>
    <c:showDLblsOverMax val="1"/>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5.0000000000000001E-3"/>
          <c:y val="5.0000000000000001E-3"/>
          <c:w val="0.795956"/>
          <c:h val="0.98750000000000004"/>
        </c:manualLayout>
      </c:layout>
      <c:pieChart>
        <c:varyColors val="0"/>
        <c:ser>
          <c:idx val="0"/>
          <c:order val="0"/>
          <c:tx>
            <c:strRef>
              <c:f>Sheet1!$A$2</c:f>
              <c:strCache>
                <c:ptCount val="1"/>
                <c:pt idx="0">
                  <c:v>Etichetta 4</c:v>
                </c:pt>
              </c:strCache>
            </c:strRef>
          </c:tx>
          <c:spPr>
            <a:solidFill>
              <a:srgbClr val="5862C2">
                <a:alpha val="85000"/>
              </a:srgbClr>
            </a:solidFill>
            <a:ln w="12700" cap="flat">
              <a:noFill/>
              <a:miter lim="400000"/>
            </a:ln>
            <a:effectLst/>
          </c:spPr>
          <c:dPt>
            <c:idx val="0"/>
            <c:bubble3D val="0"/>
          </c:dPt>
          <c:dPt>
            <c:idx val="1"/>
            <c:bubble3D val="0"/>
            <c:spPr>
              <a:solidFill>
                <a:srgbClr val="2EC6FF">
                  <a:alpha val="85000"/>
                </a:srgbClr>
              </a:solidFill>
              <a:ln w="12700" cap="flat">
                <a:noFill/>
                <a:miter lim="400000"/>
              </a:ln>
              <a:effectLst/>
            </c:spPr>
          </c:dPt>
          <c:dLbls>
            <c:dLbl>
              <c:idx val="0"/>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dLbl>
              <c:idx val="1"/>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numFmt formatCode="0%" sourceLinked="0"/>
            <c:spPr>
              <a:noFill/>
              <a:ln>
                <a:noFill/>
              </a:ln>
              <a:effectLst/>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Sì</c:v>
                </c:pt>
                <c:pt idx="1">
                  <c:v>No</c:v>
                </c:pt>
              </c:strCache>
            </c:strRef>
          </c:cat>
          <c:val>
            <c:numRef>
              <c:f>Sheet1!$B$2:$C$2</c:f>
              <c:numCache>
                <c:formatCode>General</c:formatCode>
                <c:ptCount val="2"/>
                <c:pt idx="0">
                  <c:v>40</c:v>
                </c:pt>
                <c:pt idx="1">
                  <c:v>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86285599999999996"/>
          <c:y val="0.55381199999999997"/>
          <c:w val="0.13714399999999999"/>
          <c:h val="0.123506"/>
        </c:manualLayout>
      </c:layout>
      <c:overlay val="1"/>
      <c:spPr>
        <a:noFill/>
        <a:ln w="12700" cap="flat">
          <a:noFill/>
          <a:miter lim="400000"/>
        </a:ln>
        <a:effectLst/>
      </c:spPr>
      <c:txPr>
        <a:bodyPr rot="0"/>
        <a:lstStyle/>
        <a:p>
          <a:pPr>
            <a:defRPr sz="1000" b="0" i="0" u="none" strike="noStrike">
              <a:solidFill>
                <a:srgbClr val="444444"/>
              </a:solidFill>
              <a:latin typeface="Helvetica Neue"/>
            </a:defRPr>
          </a:pPr>
          <a:endParaRPr lang="it-IT"/>
        </a:p>
      </c:txPr>
    </c:legend>
    <c:plotVisOnly val="0"/>
    <c:dispBlanksAs val="gap"/>
    <c:showDLblsOverMax val="1"/>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title>
      <c:tx>
        <c:rich>
          <a:bodyPr rot="0"/>
          <a:lstStyle/>
          <a:p>
            <a:pPr>
              <a:defRPr sz="1200" b="0" i="0" u="none" strike="noStrike">
                <a:solidFill>
                  <a:srgbClr val="444444"/>
                </a:solidFill>
                <a:latin typeface="Helvetica Neue Medium"/>
              </a:defRPr>
            </a:pPr>
            <a:r>
              <a:rPr lang="it-IT" sz="1200" b="0" i="0" u="none" strike="noStrike">
                <a:solidFill>
                  <a:srgbClr val="444444"/>
                </a:solidFill>
                <a:latin typeface="Helvetica Neue Medium"/>
              </a:rPr>
              <a:t>N. RISPOSTE</a:t>
            </a:r>
          </a:p>
        </c:rich>
      </c:tx>
      <c:layout>
        <c:manualLayout>
          <c:xMode val="edge"/>
          <c:yMode val="edge"/>
          <c:x val="0.41734900000000003"/>
          <c:y val="0"/>
          <c:w val="0.165302"/>
          <c:h val="3.6865099999999998E-2"/>
        </c:manualLayout>
      </c:layout>
      <c:overlay val="1"/>
      <c:spPr>
        <a:noFill/>
        <a:effectLst/>
      </c:spPr>
    </c:title>
    <c:autoTitleDeleted val="0"/>
    <c:plotArea>
      <c:layout>
        <c:manualLayout>
          <c:layoutTarget val="inner"/>
          <c:xMode val="edge"/>
          <c:yMode val="edge"/>
          <c:x val="0.25229400000000002"/>
          <c:y val="3.6865099999999998E-2"/>
          <c:w val="0.73425499999999999"/>
          <c:h val="0.85229200000000005"/>
        </c:manualLayout>
      </c:layout>
      <c:barChart>
        <c:barDir val="bar"/>
        <c:grouping val="clustered"/>
        <c:varyColors val="0"/>
        <c:ser>
          <c:idx val="0"/>
          <c:order val="0"/>
          <c:tx>
            <c:v>N. RISPOSTE</c:v>
          </c:tx>
          <c:spPr>
            <a:solidFill>
              <a:srgbClr val="00A3D7"/>
            </a:solidFill>
            <a:ln w="12700" cap="flat">
              <a:noFill/>
              <a:miter lim="400000"/>
            </a:ln>
            <a:effectLst/>
          </c:spPr>
          <c:invertIfNegative val="0"/>
          <c:dPt>
            <c:idx val="0"/>
            <c:invertIfNegative val="1"/>
            <c:bubble3D val="0"/>
          </c:dPt>
          <c:dPt>
            <c:idx val="1"/>
            <c:invertIfNegative val="1"/>
            <c:bubble3D val="0"/>
            <c:spPr>
              <a:solidFill>
                <a:srgbClr val="6EBB46"/>
              </a:solidFill>
              <a:ln w="12700" cap="flat">
                <a:noFill/>
                <a:miter lim="400000"/>
              </a:ln>
              <a:effectLst/>
            </c:spPr>
          </c:dPt>
          <c:dPt>
            <c:idx val="2"/>
            <c:invertIfNegative val="1"/>
            <c:bubble3D val="0"/>
            <c:spPr>
              <a:solidFill>
                <a:srgbClr val="F6C100"/>
              </a:solidFill>
              <a:ln w="12700" cap="flat">
                <a:noFill/>
                <a:miter lim="400000"/>
              </a:ln>
              <a:effectLst/>
            </c:spPr>
          </c:dPt>
          <c:dPt>
            <c:idx val="3"/>
            <c:invertIfNegative val="1"/>
            <c:bubble3D val="0"/>
            <c:spPr>
              <a:solidFill>
                <a:srgbClr val="FF6A00"/>
              </a:solidFill>
              <a:ln w="12700" cap="flat">
                <a:noFill/>
                <a:miter lim="400000"/>
              </a:ln>
              <a:effectLst/>
            </c:spPr>
          </c:dPt>
          <c:dPt>
            <c:idx val="4"/>
            <c:invertIfNegative val="1"/>
            <c:bubble3D val="0"/>
            <c:spPr>
              <a:solidFill>
                <a:srgbClr val="E32400"/>
              </a:solidFill>
              <a:ln w="12700" cap="flat">
                <a:noFill/>
                <a:miter lim="400000"/>
              </a:ln>
              <a:effectLst/>
            </c:spPr>
          </c:dPt>
          <c:dLbls>
            <c:dLbl>
              <c:idx val="0"/>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1"/>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2"/>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3"/>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4"/>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numFmt formatCode="#,##0" sourceLinked="0"/>
            <c:spPr>
              <a:noFill/>
              <a:ln>
                <a:noFill/>
              </a:ln>
              <a:effectLst/>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5"/>
              <c:pt idx="0">
                <c:v>Appropriatezza</c:v>
              </c:pt>
              <c:pt idx="1">
                <c:v>Continuità</c:v>
              </c:pt>
              <c:pt idx="2">
                <c:v>Compliance</c:v>
              </c:pt>
              <c:pt idx="3">
                <c:v>Sostenibilità</c:v>
              </c:pt>
              <c:pt idx="4">
                <c:v>Altro</c:v>
              </c:pt>
            </c:strLit>
          </c:cat>
          <c:val>
            <c:numLit>
              <c:formatCode>General</c:formatCode>
              <c:ptCount val="5"/>
              <c:pt idx="0">
                <c:v>26</c:v>
              </c:pt>
              <c:pt idx="1">
                <c:v>30</c:v>
              </c:pt>
              <c:pt idx="2">
                <c:v>23</c:v>
              </c:pt>
              <c:pt idx="3">
                <c:v>13</c:v>
              </c:pt>
              <c:pt idx="4">
                <c:v>4</c:v>
              </c:pt>
            </c:numLit>
          </c:val>
        </c:ser>
        <c:dLbls>
          <c:showLegendKey val="0"/>
          <c:showVal val="0"/>
          <c:showCatName val="0"/>
          <c:showSerName val="0"/>
          <c:showPercent val="0"/>
          <c:showBubbleSize val="0"/>
        </c:dLbls>
        <c:gapWidth val="10"/>
        <c:overlap val="-40"/>
        <c:axId val="224329016"/>
        <c:axId val="224328624"/>
      </c:barChart>
      <c:catAx>
        <c:axId val="224329016"/>
        <c:scaling>
          <c:orientation val="maxMin"/>
        </c:scaling>
        <c:delete val="0"/>
        <c:axPos val="l"/>
        <c:numFmt formatCode="#,##0" sourceLinked="0"/>
        <c:majorTickMark val="none"/>
        <c:minorTickMark val="none"/>
        <c:tickLblPos val="nextTo"/>
        <c:spPr>
          <a:ln w="6350" cap="flat">
            <a:solidFill>
              <a:srgbClr val="A7A7A7"/>
            </a:solidFill>
            <a:prstDash val="solid"/>
            <a:miter lim="400000"/>
          </a:ln>
        </c:spPr>
        <c:txPr>
          <a:bodyPr rot="0"/>
          <a:lstStyle/>
          <a:p>
            <a:pPr>
              <a:defRPr sz="1300" b="0" i="0" u="none" strike="noStrike">
                <a:solidFill>
                  <a:srgbClr val="444444"/>
                </a:solidFill>
                <a:latin typeface="Helvetica Neue"/>
              </a:defRPr>
            </a:pPr>
            <a:endParaRPr lang="it-IT"/>
          </a:p>
        </c:txPr>
        <c:crossAx val="224328624"/>
        <c:crosses val="autoZero"/>
        <c:auto val="1"/>
        <c:lblAlgn val="ctr"/>
        <c:lblOffset val="100"/>
        <c:noMultiLvlLbl val="1"/>
      </c:catAx>
      <c:valAx>
        <c:axId val="224328624"/>
        <c:scaling>
          <c:orientation val="minMax"/>
        </c:scaling>
        <c:delete val="0"/>
        <c:axPos val="t"/>
        <c:majorGridlines>
          <c:spPr>
            <a:ln w="6350" cap="flat">
              <a:solidFill>
                <a:srgbClr val="A7A7A7"/>
              </a:solidFill>
              <a:custDash>
                <a:ds d="200000" sp="200000"/>
              </a:custDash>
              <a:miter lim="400000"/>
            </a:ln>
          </c:spPr>
        </c:majorGridlines>
        <c:numFmt formatCode="#,##0" sourceLinked="0"/>
        <c:majorTickMark val="none"/>
        <c:minorTickMark val="none"/>
        <c:tickLblPos val="high"/>
        <c:spPr>
          <a:ln w="6350" cap="flat">
            <a:noFill/>
            <a:prstDash val="solid"/>
            <a:miter lim="400000"/>
          </a:ln>
        </c:spPr>
        <c:txPr>
          <a:bodyPr rot="0"/>
          <a:lstStyle/>
          <a:p>
            <a:pPr>
              <a:defRPr sz="1000" b="0" i="0" u="none" strike="noStrike">
                <a:solidFill>
                  <a:srgbClr val="444444"/>
                </a:solidFill>
                <a:latin typeface="Helvetica Neue"/>
              </a:defRPr>
            </a:pPr>
            <a:endParaRPr lang="it-IT"/>
          </a:p>
        </c:txPr>
        <c:crossAx val="224329016"/>
        <c:crosses val="autoZero"/>
        <c:crossBetween val="between"/>
        <c:majorUnit val="7.5"/>
        <c:minorUnit val="3.75"/>
      </c:valAx>
      <c:spPr>
        <a:noFill/>
        <a:ln w="12700" cap="flat">
          <a:noFill/>
          <a:miter lim="400000"/>
        </a:ln>
        <a:effectLst/>
      </c:spPr>
    </c:plotArea>
    <c:plotVisOnly val="0"/>
    <c:dispBlanksAs val="gap"/>
    <c:showDLblsOverMax val="1"/>
  </c:chart>
  <c:spPr>
    <a:noFill/>
    <a:ln>
      <a:noFill/>
    </a:ln>
    <a:effec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5.0000000000000001E-3"/>
          <c:y val="5.0000000000000001E-3"/>
          <c:w val="0.795956"/>
          <c:h val="0.98750000000000004"/>
        </c:manualLayout>
      </c:layout>
      <c:pieChart>
        <c:varyColors val="0"/>
        <c:ser>
          <c:idx val="0"/>
          <c:order val="0"/>
          <c:tx>
            <c:strRef>
              <c:f>Sheet1!$A$2</c:f>
              <c:strCache>
                <c:ptCount val="1"/>
                <c:pt idx="0">
                  <c:v>Etichetta 4</c:v>
                </c:pt>
              </c:strCache>
            </c:strRef>
          </c:tx>
          <c:spPr>
            <a:solidFill>
              <a:srgbClr val="5862C2">
                <a:alpha val="85000"/>
              </a:srgbClr>
            </a:solidFill>
            <a:ln w="12700" cap="flat">
              <a:noFill/>
              <a:miter lim="400000"/>
            </a:ln>
            <a:effectLst/>
          </c:spPr>
          <c:dPt>
            <c:idx val="0"/>
            <c:bubble3D val="0"/>
          </c:dPt>
          <c:dPt>
            <c:idx val="1"/>
            <c:bubble3D val="0"/>
            <c:spPr>
              <a:solidFill>
                <a:srgbClr val="2EC6FF">
                  <a:alpha val="85000"/>
                </a:srgbClr>
              </a:solidFill>
              <a:ln w="12700" cap="flat">
                <a:noFill/>
                <a:miter lim="400000"/>
              </a:ln>
              <a:effectLst/>
            </c:spPr>
          </c:dPt>
          <c:dLbls>
            <c:dLbl>
              <c:idx val="0"/>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dLbl>
              <c:idx val="1"/>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numFmt formatCode="0%" sourceLinked="0"/>
            <c:spPr>
              <a:noFill/>
              <a:ln>
                <a:noFill/>
              </a:ln>
              <a:effectLst/>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Sì</c:v>
                </c:pt>
                <c:pt idx="1">
                  <c:v>No</c:v>
                </c:pt>
              </c:strCache>
            </c:strRef>
          </c:cat>
          <c:val>
            <c:numRef>
              <c:f>Sheet1!$B$2:$C$2</c:f>
              <c:numCache>
                <c:formatCode>General</c:formatCode>
                <c:ptCount val="2"/>
                <c:pt idx="0">
                  <c:v>44</c:v>
                </c:pt>
                <c:pt idx="1">
                  <c:v>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86285599999999996"/>
          <c:y val="0.55381199999999997"/>
          <c:w val="0.13714399999999999"/>
          <c:h val="0.123506"/>
        </c:manualLayout>
      </c:layout>
      <c:overlay val="1"/>
      <c:spPr>
        <a:noFill/>
        <a:ln w="12700" cap="flat">
          <a:noFill/>
          <a:miter lim="400000"/>
        </a:ln>
        <a:effectLst/>
      </c:spPr>
      <c:txPr>
        <a:bodyPr rot="0"/>
        <a:lstStyle/>
        <a:p>
          <a:pPr>
            <a:defRPr sz="1000" b="0" i="0" u="none" strike="noStrike">
              <a:solidFill>
                <a:srgbClr val="444444"/>
              </a:solidFill>
              <a:latin typeface="Helvetica Neue"/>
            </a:defRPr>
          </a:pPr>
          <a:endParaRPr lang="it-IT"/>
        </a:p>
      </c:txPr>
    </c:legend>
    <c:plotVisOnly val="0"/>
    <c:dispBlanksAs val="gap"/>
    <c:showDLblsOverMax val="1"/>
  </c:chart>
  <c:spPr>
    <a:noFill/>
    <a:ln>
      <a:noFill/>
    </a:ln>
    <a:effectLst/>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title>
      <c:tx>
        <c:rich>
          <a:bodyPr rot="0"/>
          <a:lstStyle/>
          <a:p>
            <a:pPr>
              <a:defRPr sz="1200" b="0" i="0" u="none" strike="noStrike">
                <a:solidFill>
                  <a:srgbClr val="444444"/>
                </a:solidFill>
                <a:latin typeface="Helvetica Neue Medium"/>
              </a:defRPr>
            </a:pPr>
            <a:r>
              <a:rPr lang="it-IT" sz="1200" b="0" i="0" u="none" strike="noStrike">
                <a:solidFill>
                  <a:srgbClr val="444444"/>
                </a:solidFill>
                <a:latin typeface="Helvetica Neue Medium"/>
              </a:rPr>
              <a:t>N. RISPOSTE</a:t>
            </a:r>
          </a:p>
        </c:rich>
      </c:tx>
      <c:layout>
        <c:manualLayout>
          <c:xMode val="edge"/>
          <c:yMode val="edge"/>
          <c:x val="0.416408"/>
          <c:y val="0"/>
          <c:w val="0.167184"/>
          <c:h val="3.6865099999999998E-2"/>
        </c:manualLayout>
      </c:layout>
      <c:overlay val="1"/>
      <c:spPr>
        <a:noFill/>
        <a:effectLst/>
      </c:spPr>
    </c:title>
    <c:autoTitleDeleted val="0"/>
    <c:plotArea>
      <c:layout>
        <c:manualLayout>
          <c:layoutTarget val="inner"/>
          <c:xMode val="edge"/>
          <c:yMode val="edge"/>
          <c:x val="0.51469900000000002"/>
          <c:y val="3.6865099999999998E-2"/>
          <c:w val="0.47169699999999998"/>
          <c:h val="0.85229200000000005"/>
        </c:manualLayout>
      </c:layout>
      <c:barChart>
        <c:barDir val="bar"/>
        <c:grouping val="clustered"/>
        <c:varyColors val="0"/>
        <c:ser>
          <c:idx val="0"/>
          <c:order val="0"/>
          <c:tx>
            <c:v>N. RISPOSTE</c:v>
          </c:tx>
          <c:spPr>
            <a:solidFill>
              <a:srgbClr val="00A3D7"/>
            </a:solidFill>
            <a:ln w="12700" cap="flat">
              <a:noFill/>
              <a:miter lim="400000"/>
            </a:ln>
            <a:effectLst/>
          </c:spPr>
          <c:invertIfNegative val="0"/>
          <c:dPt>
            <c:idx val="0"/>
            <c:invertIfNegative val="1"/>
            <c:bubble3D val="0"/>
          </c:dPt>
          <c:dPt>
            <c:idx val="1"/>
            <c:invertIfNegative val="1"/>
            <c:bubble3D val="0"/>
            <c:spPr>
              <a:solidFill>
                <a:srgbClr val="6EBB46"/>
              </a:solidFill>
              <a:ln w="12700" cap="flat">
                <a:noFill/>
                <a:miter lim="400000"/>
              </a:ln>
              <a:effectLst/>
            </c:spPr>
          </c:dPt>
          <c:dLbls>
            <c:dLbl>
              <c:idx val="0"/>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1"/>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numFmt formatCode="#,##0" sourceLinked="0"/>
            <c:spPr>
              <a:noFill/>
              <a:ln>
                <a:noFill/>
              </a:ln>
              <a:effectLst/>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Sì già esistono percorsi integrati</c:v>
              </c:pt>
              <c:pt idx="1">
                <c:v>                  Non hanno esperienza 
ma interessati alla sperimentazione</c:v>
              </c:pt>
            </c:strLit>
          </c:cat>
          <c:val>
            <c:numLit>
              <c:formatCode>General</c:formatCode>
              <c:ptCount val="2"/>
              <c:pt idx="0">
                <c:v>24</c:v>
              </c:pt>
              <c:pt idx="1">
                <c:v>15</c:v>
              </c:pt>
            </c:numLit>
          </c:val>
        </c:ser>
        <c:dLbls>
          <c:showLegendKey val="0"/>
          <c:showVal val="0"/>
          <c:showCatName val="0"/>
          <c:showSerName val="0"/>
          <c:showPercent val="0"/>
          <c:showBubbleSize val="0"/>
        </c:dLbls>
        <c:gapWidth val="10"/>
        <c:overlap val="-40"/>
        <c:axId val="224326272"/>
        <c:axId val="224325880"/>
      </c:barChart>
      <c:catAx>
        <c:axId val="224326272"/>
        <c:scaling>
          <c:orientation val="maxMin"/>
        </c:scaling>
        <c:delete val="0"/>
        <c:axPos val="l"/>
        <c:numFmt formatCode="#,##0" sourceLinked="0"/>
        <c:majorTickMark val="none"/>
        <c:minorTickMark val="none"/>
        <c:tickLblPos val="nextTo"/>
        <c:spPr>
          <a:ln w="6350" cap="flat">
            <a:solidFill>
              <a:srgbClr val="A7A7A7"/>
            </a:solidFill>
            <a:prstDash val="solid"/>
            <a:miter lim="400000"/>
          </a:ln>
        </c:spPr>
        <c:txPr>
          <a:bodyPr rot="0"/>
          <a:lstStyle/>
          <a:p>
            <a:pPr>
              <a:defRPr sz="1300" b="0" i="0" u="none" strike="noStrike">
                <a:solidFill>
                  <a:srgbClr val="444444"/>
                </a:solidFill>
                <a:latin typeface="Helvetica Neue"/>
              </a:defRPr>
            </a:pPr>
            <a:endParaRPr lang="it-IT"/>
          </a:p>
        </c:txPr>
        <c:crossAx val="224325880"/>
        <c:crosses val="autoZero"/>
        <c:auto val="1"/>
        <c:lblAlgn val="ctr"/>
        <c:lblOffset val="100"/>
        <c:noMultiLvlLbl val="1"/>
      </c:catAx>
      <c:valAx>
        <c:axId val="224325880"/>
        <c:scaling>
          <c:orientation val="minMax"/>
        </c:scaling>
        <c:delete val="0"/>
        <c:axPos val="t"/>
        <c:majorGridlines>
          <c:spPr>
            <a:ln w="6350" cap="flat">
              <a:solidFill>
                <a:srgbClr val="A7A7A7"/>
              </a:solidFill>
              <a:custDash>
                <a:ds d="200000" sp="200000"/>
              </a:custDash>
              <a:miter lim="400000"/>
            </a:ln>
          </c:spPr>
        </c:majorGridlines>
        <c:numFmt formatCode="#,##0" sourceLinked="0"/>
        <c:majorTickMark val="none"/>
        <c:minorTickMark val="none"/>
        <c:tickLblPos val="high"/>
        <c:spPr>
          <a:ln w="6350" cap="flat">
            <a:noFill/>
            <a:prstDash val="solid"/>
            <a:miter lim="400000"/>
          </a:ln>
        </c:spPr>
        <c:txPr>
          <a:bodyPr rot="0"/>
          <a:lstStyle/>
          <a:p>
            <a:pPr>
              <a:defRPr sz="1000" b="0" i="0" u="none" strike="noStrike">
                <a:solidFill>
                  <a:srgbClr val="444444"/>
                </a:solidFill>
                <a:latin typeface="Helvetica Neue"/>
              </a:defRPr>
            </a:pPr>
            <a:endParaRPr lang="it-IT"/>
          </a:p>
        </c:txPr>
        <c:crossAx val="224326272"/>
        <c:crosses val="autoZero"/>
        <c:crossBetween val="between"/>
        <c:majorUnit val="6"/>
        <c:minorUnit val="3"/>
      </c:valAx>
      <c:spPr>
        <a:noFill/>
        <a:ln w="12700" cap="flat">
          <a:noFill/>
          <a:miter lim="400000"/>
        </a:ln>
        <a:effectLst/>
      </c:spPr>
    </c:plotArea>
    <c:plotVisOnly val="0"/>
    <c:dispBlanksAs val="gap"/>
    <c:showDLblsOverMax val="1"/>
  </c:chart>
  <c:spPr>
    <a:noFill/>
    <a:ln>
      <a:noFill/>
    </a:ln>
    <a:effectLst/>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5.0000000000000001E-3"/>
          <c:y val="5.0000000000000001E-3"/>
          <c:w val="0.795956"/>
          <c:h val="0.98750000000000004"/>
        </c:manualLayout>
      </c:layout>
      <c:pieChart>
        <c:varyColors val="0"/>
        <c:ser>
          <c:idx val="0"/>
          <c:order val="0"/>
          <c:tx>
            <c:strRef>
              <c:f>Sheet1!$A$2</c:f>
              <c:strCache>
                <c:ptCount val="1"/>
                <c:pt idx="0">
                  <c:v>Etichetta 4</c:v>
                </c:pt>
              </c:strCache>
            </c:strRef>
          </c:tx>
          <c:spPr>
            <a:solidFill>
              <a:srgbClr val="5862C2">
                <a:alpha val="85000"/>
              </a:srgbClr>
            </a:solidFill>
            <a:ln w="12700" cap="flat">
              <a:noFill/>
              <a:miter lim="400000"/>
            </a:ln>
            <a:effectLst/>
          </c:spPr>
          <c:dPt>
            <c:idx val="0"/>
            <c:bubble3D val="0"/>
          </c:dPt>
          <c:dPt>
            <c:idx val="1"/>
            <c:bubble3D val="0"/>
            <c:spPr>
              <a:solidFill>
                <a:srgbClr val="2EC6FF">
                  <a:alpha val="85000"/>
                </a:srgbClr>
              </a:solidFill>
              <a:ln w="12700" cap="flat">
                <a:noFill/>
                <a:miter lim="400000"/>
              </a:ln>
              <a:effectLst/>
            </c:spPr>
          </c:dPt>
          <c:dLbls>
            <c:dLbl>
              <c:idx val="0"/>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dLbl>
              <c:idx val="1"/>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numFmt formatCode="0%" sourceLinked="0"/>
            <c:spPr>
              <a:noFill/>
              <a:ln>
                <a:noFill/>
              </a:ln>
              <a:effectLst/>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Sì</c:v>
                </c:pt>
                <c:pt idx="1">
                  <c:v>No</c:v>
                </c:pt>
              </c:strCache>
            </c:strRef>
          </c:cat>
          <c:val>
            <c:numRef>
              <c:f>Sheet1!$B$2:$C$2</c:f>
              <c:numCache>
                <c:formatCode>General</c:formatCode>
                <c:ptCount val="2"/>
                <c:pt idx="0">
                  <c:v>37</c:v>
                </c:pt>
                <c:pt idx="1">
                  <c:v>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86285599999999996"/>
          <c:y val="0.55381199999999997"/>
          <c:w val="0.13714399999999999"/>
          <c:h val="0.123506"/>
        </c:manualLayout>
      </c:layout>
      <c:overlay val="1"/>
      <c:spPr>
        <a:noFill/>
        <a:ln w="12700" cap="flat">
          <a:noFill/>
          <a:miter lim="400000"/>
        </a:ln>
        <a:effectLst/>
      </c:spPr>
      <c:txPr>
        <a:bodyPr rot="0"/>
        <a:lstStyle/>
        <a:p>
          <a:pPr>
            <a:defRPr sz="1000" b="0" i="0" u="none" strike="noStrike">
              <a:solidFill>
                <a:srgbClr val="444444"/>
              </a:solidFill>
              <a:latin typeface="Helvetica Neue"/>
            </a:defRPr>
          </a:pPr>
          <a:endParaRPr lang="it-IT"/>
        </a:p>
      </c:txPr>
    </c:legend>
    <c:plotVisOnly val="0"/>
    <c:dispBlanksAs val="gap"/>
    <c:showDLblsOverMax val="1"/>
  </c:chart>
  <c:spPr>
    <a:noFill/>
    <a:ln>
      <a:noFill/>
    </a:ln>
    <a:effectLst/>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title>
      <c:tx>
        <c:rich>
          <a:bodyPr rot="0"/>
          <a:lstStyle/>
          <a:p>
            <a:pPr>
              <a:defRPr sz="1200" b="0" i="0" u="none" strike="noStrike">
                <a:solidFill>
                  <a:srgbClr val="444444"/>
                </a:solidFill>
                <a:latin typeface="Helvetica Neue Medium"/>
              </a:defRPr>
            </a:pPr>
            <a:r>
              <a:rPr lang="it-IT" sz="1200" b="0" i="0" u="none" strike="noStrike">
                <a:solidFill>
                  <a:srgbClr val="444444"/>
                </a:solidFill>
                <a:latin typeface="Helvetica Neue Medium"/>
              </a:rPr>
              <a:t>N. RISPOSTE</a:t>
            </a:r>
          </a:p>
        </c:rich>
      </c:tx>
      <c:layout>
        <c:manualLayout>
          <c:xMode val="edge"/>
          <c:yMode val="edge"/>
          <c:x val="0.45696100000000001"/>
          <c:y val="0"/>
          <c:w val="8.6078799999999997E-2"/>
          <c:h val="3.6865099999999998E-2"/>
        </c:manualLayout>
      </c:layout>
      <c:overlay val="1"/>
      <c:spPr>
        <a:noFill/>
        <a:effectLst/>
      </c:spPr>
    </c:title>
    <c:autoTitleDeleted val="0"/>
    <c:plotArea>
      <c:layout>
        <c:manualLayout>
          <c:layoutTarget val="inner"/>
          <c:xMode val="edge"/>
          <c:yMode val="edge"/>
          <c:x val="0.30753000000000003"/>
          <c:y val="3.6865099999999998E-2"/>
          <c:w val="0.68546600000000002"/>
          <c:h val="0.85229200000000005"/>
        </c:manualLayout>
      </c:layout>
      <c:barChart>
        <c:barDir val="bar"/>
        <c:grouping val="clustered"/>
        <c:varyColors val="0"/>
        <c:ser>
          <c:idx val="0"/>
          <c:order val="0"/>
          <c:tx>
            <c:v>N. RISPOSTE</c:v>
          </c:tx>
          <c:spPr>
            <a:solidFill>
              <a:srgbClr val="00A3D7"/>
            </a:solidFill>
            <a:ln w="12700" cap="flat">
              <a:noFill/>
              <a:miter lim="400000"/>
            </a:ln>
            <a:effectLst/>
          </c:spPr>
          <c:invertIfNegative val="0"/>
          <c:dPt>
            <c:idx val="0"/>
            <c:invertIfNegative val="1"/>
            <c:bubble3D val="0"/>
          </c:dPt>
          <c:dPt>
            <c:idx val="1"/>
            <c:invertIfNegative val="1"/>
            <c:bubble3D val="0"/>
            <c:spPr>
              <a:solidFill>
                <a:srgbClr val="6EBB46"/>
              </a:solidFill>
              <a:ln w="12700" cap="flat">
                <a:noFill/>
                <a:miter lim="400000"/>
              </a:ln>
              <a:effectLst/>
            </c:spPr>
          </c:dPt>
          <c:dPt>
            <c:idx val="2"/>
            <c:invertIfNegative val="1"/>
            <c:bubble3D val="0"/>
            <c:spPr>
              <a:solidFill>
                <a:srgbClr val="F6C100"/>
              </a:solidFill>
              <a:ln w="12700" cap="flat">
                <a:noFill/>
                <a:miter lim="400000"/>
              </a:ln>
              <a:effectLst/>
            </c:spPr>
          </c:dPt>
          <c:dPt>
            <c:idx val="3"/>
            <c:invertIfNegative val="1"/>
            <c:bubble3D val="0"/>
            <c:spPr>
              <a:solidFill>
                <a:srgbClr val="FF6A00"/>
              </a:solidFill>
              <a:ln w="12700" cap="flat">
                <a:noFill/>
                <a:miter lim="400000"/>
              </a:ln>
              <a:effectLst/>
            </c:spPr>
          </c:dPt>
          <c:dPt>
            <c:idx val="4"/>
            <c:invertIfNegative val="1"/>
            <c:bubble3D val="0"/>
            <c:spPr>
              <a:solidFill>
                <a:srgbClr val="E32400"/>
              </a:solidFill>
              <a:ln w="12700" cap="flat">
                <a:noFill/>
                <a:miter lim="400000"/>
              </a:ln>
              <a:effectLst/>
            </c:spPr>
          </c:dPt>
          <c:dPt>
            <c:idx val="5"/>
            <c:invertIfNegative val="1"/>
            <c:bubble3D val="0"/>
            <c:spPr>
              <a:solidFill>
                <a:srgbClr val="423BA8"/>
              </a:solidFill>
              <a:ln w="12700" cap="flat">
                <a:noFill/>
                <a:miter lim="400000"/>
              </a:ln>
              <a:effectLst/>
            </c:spPr>
          </c:dPt>
          <c:dPt>
            <c:idx val="6"/>
            <c:invertIfNegative val="1"/>
            <c:bubble3D val="0"/>
          </c:dPt>
          <c:dLbls>
            <c:dLbl>
              <c:idx val="0"/>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1"/>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2"/>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3"/>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4"/>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5"/>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6"/>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numFmt formatCode="#,##0" sourceLinked="0"/>
            <c:spPr>
              <a:noFill/>
              <a:ln>
                <a:noFill/>
              </a:ln>
              <a:effectLst/>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Maggiore efficacia</c:v>
              </c:pt>
              <c:pt idx="1">
                <c:v>Maggiore efficienza</c:v>
              </c:pt>
              <c:pt idx="2">
                <c:v>Riduzione tempi di attesa</c:v>
              </c:pt>
              <c:pt idx="3">
                <c:v>Superamento del CUP</c:v>
              </c:pt>
              <c:pt idx="4">
                <c:v>Continuità assistenziale</c:v>
              </c:pt>
              <c:pt idx="5">
                <c:v>Rinforzo delle logiche del lavoro integrato</c:v>
              </c:pt>
              <c:pt idx="6">
                <c:v>Altro</c:v>
              </c:pt>
            </c:strLit>
          </c:cat>
          <c:val>
            <c:numLit>
              <c:formatCode>General</c:formatCode>
              <c:ptCount val="7"/>
              <c:pt idx="0">
                <c:v>24</c:v>
              </c:pt>
              <c:pt idx="1">
                <c:v>27</c:v>
              </c:pt>
              <c:pt idx="2">
                <c:v>23</c:v>
              </c:pt>
              <c:pt idx="3">
                <c:v>19</c:v>
              </c:pt>
              <c:pt idx="4">
                <c:v>32</c:v>
              </c:pt>
              <c:pt idx="5">
                <c:v>14</c:v>
              </c:pt>
              <c:pt idx="6">
                <c:v>3</c:v>
              </c:pt>
            </c:numLit>
          </c:val>
        </c:ser>
        <c:dLbls>
          <c:showLegendKey val="0"/>
          <c:showVal val="0"/>
          <c:showCatName val="0"/>
          <c:showSerName val="0"/>
          <c:showPercent val="0"/>
          <c:showBubbleSize val="0"/>
        </c:dLbls>
        <c:gapWidth val="10"/>
        <c:overlap val="-40"/>
        <c:axId val="224323528"/>
        <c:axId val="224324704"/>
      </c:barChart>
      <c:catAx>
        <c:axId val="224323528"/>
        <c:scaling>
          <c:orientation val="maxMin"/>
        </c:scaling>
        <c:delete val="0"/>
        <c:axPos val="l"/>
        <c:numFmt formatCode="#,##0" sourceLinked="0"/>
        <c:majorTickMark val="none"/>
        <c:minorTickMark val="none"/>
        <c:tickLblPos val="nextTo"/>
        <c:spPr>
          <a:ln w="6350" cap="flat">
            <a:solidFill>
              <a:srgbClr val="A7A7A7"/>
            </a:solidFill>
            <a:prstDash val="solid"/>
            <a:miter lim="400000"/>
          </a:ln>
        </c:spPr>
        <c:txPr>
          <a:bodyPr rot="0"/>
          <a:lstStyle/>
          <a:p>
            <a:pPr>
              <a:defRPr sz="1300" b="0" i="0" u="none" strike="noStrike">
                <a:solidFill>
                  <a:srgbClr val="444444"/>
                </a:solidFill>
                <a:latin typeface="Helvetica Neue"/>
              </a:defRPr>
            </a:pPr>
            <a:endParaRPr lang="it-IT"/>
          </a:p>
        </c:txPr>
        <c:crossAx val="224324704"/>
        <c:crosses val="autoZero"/>
        <c:auto val="1"/>
        <c:lblAlgn val="ctr"/>
        <c:lblOffset val="100"/>
        <c:noMultiLvlLbl val="1"/>
      </c:catAx>
      <c:valAx>
        <c:axId val="224324704"/>
        <c:scaling>
          <c:orientation val="minMax"/>
        </c:scaling>
        <c:delete val="0"/>
        <c:axPos val="t"/>
        <c:majorGridlines>
          <c:spPr>
            <a:ln w="6350" cap="flat">
              <a:solidFill>
                <a:srgbClr val="A7A7A7"/>
              </a:solidFill>
              <a:custDash>
                <a:ds d="200000" sp="200000"/>
              </a:custDash>
              <a:miter lim="400000"/>
            </a:ln>
          </c:spPr>
        </c:majorGridlines>
        <c:numFmt formatCode="#,##0" sourceLinked="0"/>
        <c:majorTickMark val="none"/>
        <c:minorTickMark val="none"/>
        <c:tickLblPos val="high"/>
        <c:spPr>
          <a:ln w="6350" cap="flat">
            <a:noFill/>
            <a:prstDash val="solid"/>
            <a:miter lim="400000"/>
          </a:ln>
        </c:spPr>
        <c:txPr>
          <a:bodyPr rot="0"/>
          <a:lstStyle/>
          <a:p>
            <a:pPr>
              <a:defRPr sz="1000" b="0" i="0" u="none" strike="noStrike">
                <a:solidFill>
                  <a:srgbClr val="444444"/>
                </a:solidFill>
                <a:latin typeface="Helvetica Neue"/>
              </a:defRPr>
            </a:pPr>
            <a:endParaRPr lang="it-IT"/>
          </a:p>
        </c:txPr>
        <c:crossAx val="224323528"/>
        <c:crosses val="autoZero"/>
        <c:crossBetween val="between"/>
        <c:majorUnit val="10"/>
        <c:minorUnit val="5"/>
      </c:valAx>
      <c:spPr>
        <a:noFill/>
        <a:ln w="12700" cap="flat">
          <a:noFill/>
          <a:miter lim="400000"/>
        </a:ln>
        <a:effectLst/>
      </c:spPr>
    </c:plotArea>
    <c:plotVisOnly val="0"/>
    <c:dispBlanksAs val="gap"/>
    <c:showDLblsOverMax val="1"/>
  </c:chart>
  <c:spPr>
    <a:noFill/>
    <a:ln>
      <a:noFill/>
    </a:ln>
    <a:effectLst/>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5.0000000000000001E-3"/>
          <c:y val="5.0000000000000001E-3"/>
          <c:w val="0.795956"/>
          <c:h val="0.98750000000000004"/>
        </c:manualLayout>
      </c:layout>
      <c:pieChart>
        <c:varyColors val="0"/>
        <c:ser>
          <c:idx val="0"/>
          <c:order val="0"/>
          <c:tx>
            <c:strRef>
              <c:f>Sheet1!$A$2</c:f>
              <c:strCache>
                <c:ptCount val="1"/>
                <c:pt idx="0">
                  <c:v>Etichetta 4</c:v>
                </c:pt>
              </c:strCache>
            </c:strRef>
          </c:tx>
          <c:spPr>
            <a:solidFill>
              <a:srgbClr val="5862C2">
                <a:alpha val="85000"/>
              </a:srgbClr>
            </a:solidFill>
            <a:ln w="12700" cap="flat">
              <a:noFill/>
              <a:miter lim="400000"/>
            </a:ln>
            <a:effectLst/>
          </c:spPr>
          <c:dPt>
            <c:idx val="0"/>
            <c:bubble3D val="0"/>
          </c:dPt>
          <c:dPt>
            <c:idx val="1"/>
            <c:bubble3D val="0"/>
            <c:spPr>
              <a:solidFill>
                <a:srgbClr val="2EC6FF">
                  <a:alpha val="85000"/>
                </a:srgbClr>
              </a:solidFill>
              <a:ln w="12700" cap="flat">
                <a:noFill/>
                <a:miter lim="400000"/>
              </a:ln>
              <a:effectLst/>
            </c:spPr>
          </c:dPt>
          <c:dLbls>
            <c:dLbl>
              <c:idx val="0"/>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dLbl>
              <c:idx val="1"/>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numFmt formatCode="0%" sourceLinked="0"/>
            <c:spPr>
              <a:noFill/>
              <a:ln>
                <a:noFill/>
              </a:ln>
              <a:effectLst/>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Sì</c:v>
                </c:pt>
                <c:pt idx="1">
                  <c:v>No</c:v>
                </c:pt>
              </c:strCache>
            </c:strRef>
          </c:cat>
          <c:val>
            <c:numRef>
              <c:f>Sheet1!$B$2:$C$2</c:f>
              <c:numCache>
                <c:formatCode>General</c:formatCode>
                <c:ptCount val="2"/>
                <c:pt idx="0">
                  <c:v>26</c:v>
                </c:pt>
                <c:pt idx="1">
                  <c:v>11</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86285599999999996"/>
          <c:y val="0.55381199999999997"/>
          <c:w val="0.13714399999999999"/>
          <c:h val="0.123506"/>
        </c:manualLayout>
      </c:layout>
      <c:overlay val="1"/>
      <c:spPr>
        <a:noFill/>
        <a:ln w="12700" cap="flat">
          <a:noFill/>
          <a:miter lim="400000"/>
        </a:ln>
        <a:effectLst/>
      </c:spPr>
      <c:txPr>
        <a:bodyPr rot="0"/>
        <a:lstStyle/>
        <a:p>
          <a:pPr>
            <a:defRPr sz="1000" b="0" i="0" u="none" strike="noStrike">
              <a:solidFill>
                <a:srgbClr val="444444"/>
              </a:solidFill>
              <a:latin typeface="Helvetica Neue"/>
            </a:defRPr>
          </a:pPr>
          <a:endParaRPr lang="it-IT"/>
        </a:p>
      </c:txPr>
    </c:legend>
    <c:plotVisOnly val="0"/>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title>
      <c:tx>
        <c:rich>
          <a:bodyPr rot="0"/>
          <a:lstStyle/>
          <a:p>
            <a:pPr>
              <a:defRPr sz="1200" b="0" i="0" u="none" strike="noStrike">
                <a:solidFill>
                  <a:srgbClr val="444444"/>
                </a:solidFill>
                <a:latin typeface="Helvetica Neue Medium"/>
              </a:defRPr>
            </a:pPr>
            <a:r>
              <a:rPr lang="it-IT" sz="1200" b="0" i="0" u="none" strike="noStrike">
                <a:solidFill>
                  <a:srgbClr val="444444"/>
                </a:solidFill>
                <a:latin typeface="Helvetica Neue Medium"/>
              </a:rPr>
              <a:t>N. RISPOSTE</a:t>
            </a:r>
          </a:p>
        </c:rich>
      </c:tx>
      <c:layout>
        <c:manualLayout>
          <c:xMode val="edge"/>
          <c:yMode val="edge"/>
          <c:x val="0.45766899999999999"/>
          <c:y val="0"/>
          <c:w val="8.4662799999999996E-2"/>
          <c:h val="3.6865099999999998E-2"/>
        </c:manualLayout>
      </c:layout>
      <c:overlay val="1"/>
      <c:spPr>
        <a:noFill/>
        <a:effectLst/>
      </c:spPr>
    </c:title>
    <c:autoTitleDeleted val="0"/>
    <c:plotArea>
      <c:layout>
        <c:manualLayout>
          <c:layoutTarget val="inner"/>
          <c:xMode val="edge"/>
          <c:yMode val="edge"/>
          <c:x val="0.173232"/>
          <c:y val="3.6865099999999998E-2"/>
          <c:w val="0.81987900000000002"/>
          <c:h val="0.85229200000000005"/>
        </c:manualLayout>
      </c:layout>
      <c:barChart>
        <c:barDir val="bar"/>
        <c:grouping val="clustered"/>
        <c:varyColors val="0"/>
        <c:ser>
          <c:idx val="0"/>
          <c:order val="0"/>
          <c:tx>
            <c:v>N. RISPOSTE</c:v>
          </c:tx>
          <c:spPr>
            <a:solidFill>
              <a:srgbClr val="00A3D7"/>
            </a:solidFill>
            <a:ln w="12700" cap="flat">
              <a:noFill/>
              <a:miter lim="400000"/>
            </a:ln>
            <a:effectLst/>
          </c:spPr>
          <c:invertIfNegative val="0"/>
          <c:dPt>
            <c:idx val="0"/>
            <c:invertIfNegative val="1"/>
            <c:bubble3D val="0"/>
          </c:dPt>
          <c:dPt>
            <c:idx val="1"/>
            <c:invertIfNegative val="1"/>
            <c:bubble3D val="0"/>
            <c:spPr>
              <a:solidFill>
                <a:srgbClr val="6EBB46"/>
              </a:solidFill>
              <a:ln w="12700" cap="flat">
                <a:noFill/>
                <a:miter lim="400000"/>
              </a:ln>
              <a:effectLst/>
            </c:spPr>
          </c:dPt>
          <c:dPt>
            <c:idx val="2"/>
            <c:invertIfNegative val="1"/>
            <c:bubble3D val="0"/>
            <c:spPr>
              <a:solidFill>
                <a:srgbClr val="F6C100"/>
              </a:solidFill>
              <a:ln w="12700" cap="flat">
                <a:noFill/>
                <a:miter lim="400000"/>
              </a:ln>
              <a:effectLst/>
            </c:spPr>
          </c:dPt>
          <c:dPt>
            <c:idx val="3"/>
            <c:invertIfNegative val="1"/>
            <c:bubble3D val="0"/>
            <c:spPr>
              <a:solidFill>
                <a:srgbClr val="FF6A00"/>
              </a:solidFill>
              <a:ln w="12700" cap="flat">
                <a:noFill/>
                <a:miter lim="400000"/>
              </a:ln>
              <a:effectLst/>
            </c:spPr>
          </c:dPt>
          <c:dPt>
            <c:idx val="4"/>
            <c:invertIfNegative val="1"/>
            <c:bubble3D val="0"/>
            <c:spPr>
              <a:solidFill>
                <a:srgbClr val="E32400"/>
              </a:solidFill>
              <a:ln w="12700" cap="flat">
                <a:noFill/>
                <a:miter lim="400000"/>
              </a:ln>
              <a:effectLst/>
            </c:spPr>
          </c:dPt>
          <c:dPt>
            <c:idx val="5"/>
            <c:invertIfNegative val="1"/>
            <c:bubble3D val="0"/>
            <c:spPr>
              <a:solidFill>
                <a:srgbClr val="423BA8"/>
              </a:solidFill>
              <a:ln w="12700" cap="flat">
                <a:noFill/>
                <a:miter lim="400000"/>
              </a:ln>
              <a:effectLst/>
            </c:spPr>
          </c:dPt>
          <c:dPt>
            <c:idx val="6"/>
            <c:invertIfNegative val="1"/>
            <c:bubble3D val="0"/>
          </c:dPt>
          <c:dPt>
            <c:idx val="7"/>
            <c:invertIfNegative val="1"/>
            <c:bubble3D val="0"/>
            <c:spPr>
              <a:solidFill>
                <a:srgbClr val="6EBB46"/>
              </a:solidFill>
              <a:ln w="12700" cap="flat">
                <a:noFill/>
                <a:miter lim="400000"/>
              </a:ln>
              <a:effectLst/>
            </c:spPr>
          </c:dPt>
          <c:dPt>
            <c:idx val="8"/>
            <c:invertIfNegative val="1"/>
            <c:bubble3D val="0"/>
            <c:spPr>
              <a:solidFill>
                <a:srgbClr val="F6C100"/>
              </a:solidFill>
              <a:ln w="12700" cap="flat">
                <a:noFill/>
                <a:miter lim="400000"/>
              </a:ln>
              <a:effectLst/>
            </c:spPr>
          </c:dPt>
          <c:dPt>
            <c:idx val="9"/>
            <c:invertIfNegative val="1"/>
            <c:bubble3D val="0"/>
            <c:spPr>
              <a:solidFill>
                <a:srgbClr val="FF6A00"/>
              </a:solidFill>
              <a:ln w="12700" cap="flat">
                <a:noFill/>
                <a:miter lim="400000"/>
              </a:ln>
              <a:effectLst/>
            </c:spPr>
          </c:dPt>
          <c:dPt>
            <c:idx val="10"/>
            <c:invertIfNegative val="1"/>
            <c:bubble3D val="0"/>
            <c:spPr>
              <a:solidFill>
                <a:srgbClr val="E32400"/>
              </a:solidFill>
              <a:ln w="12700" cap="flat">
                <a:noFill/>
                <a:miter lim="400000"/>
              </a:ln>
              <a:effectLst/>
            </c:spPr>
          </c:dPt>
          <c:dPt>
            <c:idx val="11"/>
            <c:invertIfNegative val="1"/>
            <c:bubble3D val="0"/>
            <c:spPr>
              <a:solidFill>
                <a:srgbClr val="423BA8"/>
              </a:solidFill>
              <a:ln w="12700" cap="flat">
                <a:noFill/>
                <a:miter lim="400000"/>
              </a:ln>
              <a:effectLst/>
            </c:spPr>
          </c:dPt>
          <c:dPt>
            <c:idx val="12"/>
            <c:invertIfNegative val="1"/>
            <c:bubble3D val="0"/>
          </c:dPt>
          <c:dLbls>
            <c:dLbl>
              <c:idx val="0"/>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1"/>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2"/>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3"/>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4"/>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5"/>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6"/>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7"/>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8"/>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9"/>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10"/>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11"/>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12"/>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numFmt formatCode="#,##0" sourceLinked="0"/>
            <c:spPr>
              <a:noFill/>
              <a:ln>
                <a:noFill/>
              </a:ln>
              <a:effectLst/>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13"/>
              <c:pt idx="0">
                <c:v>scompenso</c:v>
              </c:pt>
              <c:pt idx="1">
                <c:v>diabete</c:v>
              </c:pt>
              <c:pt idx="2">
                <c:v>ictus-post ictus</c:v>
              </c:pt>
              <c:pt idx="3">
                <c:v>patologie oncologiche</c:v>
              </c:pt>
              <c:pt idx="4">
                <c:v> BPCO</c:v>
              </c:pt>
              <c:pt idx="5">
                <c:v>demenze</c:v>
              </c:pt>
              <c:pt idx="6">
                <c:v>fratture di femore</c:v>
              </c:pt>
              <c:pt idx="7">
                <c:v>sclerosi multipla</c:v>
              </c:pt>
              <c:pt idx="8">
                <c:v>parkinson</c:v>
              </c:pt>
              <c:pt idx="9">
                <c:v>autismo</c:v>
              </c:pt>
              <c:pt idx="10">
                <c:v> malattie renali croniche</c:v>
              </c:pt>
              <c:pt idx="11">
                <c:v>malattie reumatiche</c:v>
              </c:pt>
              <c:pt idx="12">
                <c:v>infezioni da epatite C</c:v>
              </c:pt>
            </c:strLit>
          </c:cat>
          <c:val>
            <c:numLit>
              <c:formatCode>General</c:formatCode>
              <c:ptCount val="13"/>
              <c:pt idx="0">
                <c:v>22</c:v>
              </c:pt>
              <c:pt idx="1">
                <c:v>21</c:v>
              </c:pt>
              <c:pt idx="2">
                <c:v>18</c:v>
              </c:pt>
              <c:pt idx="3">
                <c:v>17</c:v>
              </c:pt>
              <c:pt idx="4">
                <c:v>15</c:v>
              </c:pt>
              <c:pt idx="5">
                <c:v>10</c:v>
              </c:pt>
              <c:pt idx="6">
                <c:v>9</c:v>
              </c:pt>
              <c:pt idx="7">
                <c:v>6</c:v>
              </c:pt>
              <c:pt idx="8">
                <c:v>5</c:v>
              </c:pt>
              <c:pt idx="9">
                <c:v>5</c:v>
              </c:pt>
              <c:pt idx="10">
                <c:v>4</c:v>
              </c:pt>
              <c:pt idx="11">
                <c:v>3</c:v>
              </c:pt>
              <c:pt idx="12">
                <c:v>2</c:v>
              </c:pt>
            </c:numLit>
          </c:val>
        </c:ser>
        <c:dLbls>
          <c:showLegendKey val="0"/>
          <c:showVal val="0"/>
          <c:showCatName val="0"/>
          <c:showSerName val="0"/>
          <c:showPercent val="0"/>
          <c:showBubbleSize val="0"/>
        </c:dLbls>
        <c:gapWidth val="10"/>
        <c:overlap val="-40"/>
        <c:axId val="223232144"/>
        <c:axId val="223231752"/>
      </c:barChart>
      <c:catAx>
        <c:axId val="223232144"/>
        <c:scaling>
          <c:orientation val="maxMin"/>
        </c:scaling>
        <c:delete val="0"/>
        <c:axPos val="l"/>
        <c:numFmt formatCode="#,##0" sourceLinked="0"/>
        <c:majorTickMark val="none"/>
        <c:minorTickMark val="none"/>
        <c:tickLblPos val="nextTo"/>
        <c:spPr>
          <a:ln w="6350" cap="flat">
            <a:solidFill>
              <a:srgbClr val="A7A7A7"/>
            </a:solidFill>
            <a:prstDash val="solid"/>
            <a:miter lim="400000"/>
          </a:ln>
        </c:spPr>
        <c:txPr>
          <a:bodyPr rot="0"/>
          <a:lstStyle/>
          <a:p>
            <a:pPr>
              <a:defRPr sz="1200" b="0" i="0" u="none" strike="noStrike">
                <a:solidFill>
                  <a:srgbClr val="444444"/>
                </a:solidFill>
                <a:latin typeface="Helvetica Neue"/>
              </a:defRPr>
            </a:pPr>
            <a:endParaRPr lang="it-IT"/>
          </a:p>
        </c:txPr>
        <c:crossAx val="223231752"/>
        <c:crosses val="autoZero"/>
        <c:auto val="1"/>
        <c:lblAlgn val="ctr"/>
        <c:lblOffset val="100"/>
        <c:noMultiLvlLbl val="1"/>
      </c:catAx>
      <c:valAx>
        <c:axId val="223231752"/>
        <c:scaling>
          <c:orientation val="minMax"/>
        </c:scaling>
        <c:delete val="0"/>
        <c:axPos val="t"/>
        <c:majorGridlines>
          <c:spPr>
            <a:ln w="6350" cap="flat">
              <a:solidFill>
                <a:srgbClr val="A7A7A7"/>
              </a:solidFill>
              <a:custDash>
                <a:ds d="200000" sp="200000"/>
              </a:custDash>
              <a:miter lim="400000"/>
            </a:ln>
          </c:spPr>
        </c:majorGridlines>
        <c:numFmt formatCode="#,##0" sourceLinked="0"/>
        <c:majorTickMark val="none"/>
        <c:minorTickMark val="none"/>
        <c:tickLblPos val="high"/>
        <c:spPr>
          <a:ln w="6350" cap="flat">
            <a:noFill/>
            <a:prstDash val="solid"/>
            <a:miter lim="400000"/>
          </a:ln>
        </c:spPr>
        <c:txPr>
          <a:bodyPr rot="0"/>
          <a:lstStyle/>
          <a:p>
            <a:pPr>
              <a:defRPr sz="1000" b="0" i="0" u="none" strike="noStrike">
                <a:solidFill>
                  <a:srgbClr val="444444"/>
                </a:solidFill>
                <a:latin typeface="Helvetica Neue"/>
              </a:defRPr>
            </a:pPr>
            <a:endParaRPr lang="it-IT"/>
          </a:p>
        </c:txPr>
        <c:crossAx val="223232144"/>
        <c:crosses val="autoZero"/>
        <c:crossBetween val="between"/>
        <c:majorUnit val="7.5"/>
        <c:minorUnit val="3.75"/>
      </c:valAx>
      <c:spPr>
        <a:noFill/>
        <a:ln w="12700" cap="flat">
          <a:noFill/>
          <a:miter lim="400000"/>
        </a:ln>
        <a:effectLst/>
      </c:spPr>
    </c:plotArea>
    <c:plotVisOnly val="0"/>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5.0000000000000001E-3"/>
          <c:y val="5.0000000000000001E-3"/>
          <c:w val="0.79374400000000001"/>
          <c:h val="0.98750000000000004"/>
        </c:manualLayout>
      </c:layout>
      <c:pieChart>
        <c:varyColors val="0"/>
        <c:ser>
          <c:idx val="0"/>
          <c:order val="0"/>
          <c:tx>
            <c:strRef>
              <c:f>Sheet1!$A$2</c:f>
              <c:strCache>
                <c:ptCount val="1"/>
                <c:pt idx="0">
                  <c:v>Etichetta 4</c:v>
                </c:pt>
              </c:strCache>
            </c:strRef>
          </c:tx>
          <c:spPr>
            <a:solidFill>
              <a:srgbClr val="5862C2">
                <a:alpha val="85000"/>
              </a:srgbClr>
            </a:solidFill>
            <a:ln w="12700" cap="flat">
              <a:noFill/>
              <a:miter lim="400000"/>
            </a:ln>
            <a:effectLst/>
          </c:spPr>
          <c:dPt>
            <c:idx val="0"/>
            <c:bubble3D val="0"/>
          </c:dPt>
          <c:dPt>
            <c:idx val="1"/>
            <c:bubble3D val="0"/>
            <c:spPr>
              <a:solidFill>
                <a:srgbClr val="2EC6FF">
                  <a:alpha val="85000"/>
                </a:srgbClr>
              </a:solidFill>
              <a:ln w="12700" cap="flat">
                <a:noFill/>
                <a:miter lim="400000"/>
              </a:ln>
              <a:effectLst/>
            </c:spPr>
          </c:dPt>
          <c:dLbls>
            <c:dLbl>
              <c:idx val="0"/>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dLbl>
              <c:idx val="1"/>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numFmt formatCode="0%" sourceLinked="0"/>
            <c:spPr>
              <a:noFill/>
              <a:ln>
                <a:noFill/>
              </a:ln>
              <a:effectLst/>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sì</c:v>
                </c:pt>
                <c:pt idx="1">
                  <c:v>no</c:v>
                </c:pt>
              </c:strCache>
            </c:strRef>
          </c:cat>
          <c:val>
            <c:numRef>
              <c:f>Sheet1!$B$2:$C$2</c:f>
              <c:numCache>
                <c:formatCode>General</c:formatCode>
                <c:ptCount val="2"/>
                <c:pt idx="0">
                  <c:v>14</c:v>
                </c:pt>
                <c:pt idx="1">
                  <c:v>27</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86185400000000001"/>
          <c:y val="0.44346600000000003"/>
          <c:w val="0.13814599999999999"/>
          <c:h val="0.12556700000000001"/>
        </c:manualLayout>
      </c:layout>
      <c:overlay val="1"/>
      <c:spPr>
        <a:noFill/>
        <a:ln w="12700" cap="flat">
          <a:noFill/>
          <a:miter lim="400000"/>
        </a:ln>
        <a:effectLst/>
      </c:spPr>
      <c:txPr>
        <a:bodyPr rot="0"/>
        <a:lstStyle/>
        <a:p>
          <a:pPr>
            <a:defRPr sz="1000" b="0" i="0" u="none" strike="noStrike">
              <a:solidFill>
                <a:srgbClr val="444444"/>
              </a:solidFill>
              <a:latin typeface="Helvetica Neue"/>
            </a:defRPr>
          </a:pPr>
          <a:endParaRPr lang="it-IT"/>
        </a:p>
      </c:txPr>
    </c:legend>
    <c:plotVisOnly val="0"/>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title>
      <c:tx>
        <c:rich>
          <a:bodyPr rot="0"/>
          <a:lstStyle/>
          <a:p>
            <a:pPr>
              <a:defRPr sz="1200" b="0" i="0" u="none" strike="noStrike">
                <a:solidFill>
                  <a:srgbClr val="444444"/>
                </a:solidFill>
                <a:latin typeface="Helvetica Neue Medium"/>
              </a:defRPr>
            </a:pPr>
            <a:r>
              <a:rPr lang="it-IT" sz="1200" b="0" i="0" u="none" strike="noStrike">
                <a:solidFill>
                  <a:srgbClr val="444444"/>
                </a:solidFill>
                <a:latin typeface="Helvetica Neue Medium"/>
              </a:rPr>
              <a:t>N. RISPOSTE</a:t>
            </a:r>
          </a:p>
        </c:rich>
      </c:tx>
      <c:layout>
        <c:manualLayout>
          <c:xMode val="edge"/>
          <c:yMode val="edge"/>
          <c:x val="0.45717799999999997"/>
          <c:y val="0"/>
          <c:w val="8.5643300000000006E-2"/>
          <c:h val="3.6865099999999998E-2"/>
        </c:manualLayout>
      </c:layout>
      <c:overlay val="1"/>
      <c:spPr>
        <a:noFill/>
        <a:effectLst/>
      </c:spPr>
    </c:title>
    <c:autoTitleDeleted val="0"/>
    <c:plotArea>
      <c:layout>
        <c:manualLayout>
          <c:layoutTarget val="inner"/>
          <c:xMode val="edge"/>
          <c:yMode val="edge"/>
          <c:x val="0.49301299999999998"/>
          <c:y val="3.6865099999999998E-2"/>
          <c:w val="0.50001799999999996"/>
          <c:h val="0.85229200000000005"/>
        </c:manualLayout>
      </c:layout>
      <c:barChart>
        <c:barDir val="bar"/>
        <c:grouping val="clustered"/>
        <c:varyColors val="0"/>
        <c:ser>
          <c:idx val="0"/>
          <c:order val="0"/>
          <c:tx>
            <c:v>N. RISPOSTE</c:v>
          </c:tx>
          <c:spPr>
            <a:solidFill>
              <a:srgbClr val="00A3D7"/>
            </a:solidFill>
            <a:ln w="12700" cap="flat">
              <a:noFill/>
              <a:miter lim="400000"/>
            </a:ln>
            <a:effectLst/>
          </c:spPr>
          <c:invertIfNegative val="0"/>
          <c:dPt>
            <c:idx val="0"/>
            <c:invertIfNegative val="1"/>
            <c:bubble3D val="0"/>
          </c:dPt>
          <c:dPt>
            <c:idx val="1"/>
            <c:invertIfNegative val="1"/>
            <c:bubble3D val="0"/>
            <c:spPr>
              <a:solidFill>
                <a:srgbClr val="6EBB46"/>
              </a:solidFill>
              <a:ln w="12700" cap="flat">
                <a:noFill/>
                <a:miter lim="400000"/>
              </a:ln>
              <a:effectLst/>
            </c:spPr>
          </c:dPt>
          <c:dPt>
            <c:idx val="2"/>
            <c:invertIfNegative val="1"/>
            <c:bubble3D val="0"/>
            <c:spPr>
              <a:solidFill>
                <a:srgbClr val="F6C100"/>
              </a:solidFill>
              <a:ln w="12700" cap="flat">
                <a:noFill/>
                <a:miter lim="400000"/>
              </a:ln>
              <a:effectLst/>
            </c:spPr>
          </c:dPt>
          <c:dPt>
            <c:idx val="3"/>
            <c:invertIfNegative val="1"/>
            <c:bubble3D val="0"/>
            <c:spPr>
              <a:solidFill>
                <a:srgbClr val="FF6A00"/>
              </a:solidFill>
              <a:ln w="12700" cap="flat">
                <a:noFill/>
                <a:miter lim="400000"/>
              </a:ln>
              <a:effectLst/>
            </c:spPr>
          </c:dPt>
          <c:dPt>
            <c:idx val="4"/>
            <c:invertIfNegative val="1"/>
            <c:bubble3D val="0"/>
            <c:spPr>
              <a:solidFill>
                <a:srgbClr val="E32400"/>
              </a:solidFill>
              <a:ln w="12700" cap="flat">
                <a:noFill/>
                <a:miter lim="400000"/>
              </a:ln>
              <a:effectLst/>
            </c:spPr>
          </c:dPt>
          <c:dPt>
            <c:idx val="5"/>
            <c:invertIfNegative val="1"/>
            <c:bubble3D val="0"/>
            <c:spPr>
              <a:solidFill>
                <a:srgbClr val="423BA8"/>
              </a:solidFill>
              <a:ln w="12700" cap="flat">
                <a:noFill/>
                <a:miter lim="400000"/>
              </a:ln>
              <a:effectLst/>
            </c:spPr>
          </c:dPt>
          <c:dPt>
            <c:idx val="6"/>
            <c:invertIfNegative val="1"/>
            <c:bubble3D val="0"/>
          </c:dPt>
          <c:dLbls>
            <c:dLbl>
              <c:idx val="0"/>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1"/>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2"/>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3"/>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4"/>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5"/>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6"/>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numFmt formatCode="#,##0" sourceLinked="0"/>
            <c:spPr>
              <a:noFill/>
              <a:ln>
                <a:noFill/>
              </a:ln>
              <a:effectLst/>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     Promozione, coordinamento, supporto tecnico-organizzativo, redazione </c:v>
              </c:pt>
              <c:pt idx="1">
                <c:v>Promozione</c:v>
              </c:pt>
              <c:pt idx="2">
                <c:v>Coordinamento</c:v>
              </c:pt>
              <c:pt idx="3">
                <c:v>Supporto tecnico </c:v>
              </c:pt>
              <c:pt idx="4">
                <c:v>Redazione</c:v>
              </c:pt>
              <c:pt idx="5">
                <c:v>Altro </c:v>
              </c:pt>
              <c:pt idx="6">
                <c:v>ND</c:v>
              </c:pt>
            </c:strLit>
          </c:cat>
          <c:val>
            <c:numLit>
              <c:formatCode>General</c:formatCode>
              <c:ptCount val="7"/>
              <c:pt idx="0">
                <c:v>15</c:v>
              </c:pt>
              <c:pt idx="1">
                <c:v>27</c:v>
              </c:pt>
              <c:pt idx="2">
                <c:v>27</c:v>
              </c:pt>
              <c:pt idx="3">
                <c:v>23</c:v>
              </c:pt>
              <c:pt idx="4">
                <c:v>22</c:v>
              </c:pt>
              <c:pt idx="5">
                <c:v>8</c:v>
              </c:pt>
              <c:pt idx="6">
                <c:v>2</c:v>
              </c:pt>
            </c:numLit>
          </c:val>
        </c:ser>
        <c:dLbls>
          <c:showLegendKey val="0"/>
          <c:showVal val="0"/>
          <c:showCatName val="0"/>
          <c:showSerName val="0"/>
          <c:showPercent val="0"/>
          <c:showBubbleSize val="0"/>
        </c:dLbls>
        <c:gapWidth val="10"/>
        <c:overlap val="-40"/>
        <c:axId val="223234888"/>
        <c:axId val="223232928"/>
      </c:barChart>
      <c:catAx>
        <c:axId val="223234888"/>
        <c:scaling>
          <c:orientation val="maxMin"/>
        </c:scaling>
        <c:delete val="0"/>
        <c:axPos val="l"/>
        <c:numFmt formatCode="#,##0" sourceLinked="0"/>
        <c:majorTickMark val="none"/>
        <c:minorTickMark val="none"/>
        <c:tickLblPos val="nextTo"/>
        <c:spPr>
          <a:ln w="6350" cap="flat">
            <a:solidFill>
              <a:srgbClr val="A7A7A7"/>
            </a:solidFill>
            <a:prstDash val="solid"/>
            <a:miter lim="400000"/>
          </a:ln>
        </c:spPr>
        <c:txPr>
          <a:bodyPr rot="0"/>
          <a:lstStyle/>
          <a:p>
            <a:pPr>
              <a:defRPr sz="1200" b="0" i="0" u="none" strike="noStrike">
                <a:solidFill>
                  <a:srgbClr val="444444"/>
                </a:solidFill>
                <a:latin typeface="Helvetica Neue"/>
              </a:defRPr>
            </a:pPr>
            <a:endParaRPr lang="it-IT"/>
          </a:p>
        </c:txPr>
        <c:crossAx val="223232928"/>
        <c:crosses val="autoZero"/>
        <c:auto val="1"/>
        <c:lblAlgn val="ctr"/>
        <c:lblOffset val="100"/>
        <c:noMultiLvlLbl val="1"/>
      </c:catAx>
      <c:valAx>
        <c:axId val="223232928"/>
        <c:scaling>
          <c:orientation val="minMax"/>
        </c:scaling>
        <c:delete val="0"/>
        <c:axPos val="t"/>
        <c:majorGridlines>
          <c:spPr>
            <a:ln w="6350" cap="flat">
              <a:solidFill>
                <a:srgbClr val="A7A7A7"/>
              </a:solidFill>
              <a:custDash>
                <a:ds d="200000" sp="200000"/>
              </a:custDash>
              <a:miter lim="400000"/>
            </a:ln>
          </c:spPr>
        </c:majorGridlines>
        <c:numFmt formatCode="#,##0" sourceLinked="0"/>
        <c:majorTickMark val="none"/>
        <c:minorTickMark val="none"/>
        <c:tickLblPos val="high"/>
        <c:spPr>
          <a:ln w="6350" cap="flat">
            <a:noFill/>
            <a:prstDash val="solid"/>
            <a:miter lim="400000"/>
          </a:ln>
        </c:spPr>
        <c:txPr>
          <a:bodyPr rot="0"/>
          <a:lstStyle/>
          <a:p>
            <a:pPr>
              <a:defRPr sz="1000" b="0" i="0" u="none" strike="noStrike">
                <a:solidFill>
                  <a:srgbClr val="444444"/>
                </a:solidFill>
                <a:latin typeface="Helvetica Neue"/>
              </a:defRPr>
            </a:pPr>
            <a:endParaRPr lang="it-IT"/>
          </a:p>
        </c:txPr>
        <c:crossAx val="223234888"/>
        <c:crosses val="autoZero"/>
        <c:crossBetween val="between"/>
        <c:majorUnit val="7.5"/>
        <c:minorUnit val="3.75"/>
      </c:valAx>
      <c:spPr>
        <a:noFill/>
        <a:ln w="12700" cap="flat">
          <a:noFill/>
          <a:miter lim="400000"/>
        </a:ln>
        <a:effectLst/>
      </c:spPr>
    </c:plotArea>
    <c:plotVisOnly val="0"/>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5.0000000000000001E-3"/>
          <c:y val="5.0000000000000001E-3"/>
          <c:w val="0.795956"/>
          <c:h val="0.98750000000000004"/>
        </c:manualLayout>
      </c:layout>
      <c:pieChart>
        <c:varyColors val="0"/>
        <c:ser>
          <c:idx val="0"/>
          <c:order val="0"/>
          <c:tx>
            <c:strRef>
              <c:f>Sheet1!$A$2</c:f>
              <c:strCache>
                <c:ptCount val="1"/>
                <c:pt idx="0">
                  <c:v>Etichetta 4</c:v>
                </c:pt>
              </c:strCache>
            </c:strRef>
          </c:tx>
          <c:spPr>
            <a:solidFill>
              <a:srgbClr val="5862C2">
                <a:alpha val="85000"/>
              </a:srgbClr>
            </a:solidFill>
            <a:ln w="12700" cap="flat">
              <a:noFill/>
              <a:miter lim="400000"/>
            </a:ln>
            <a:effectLst/>
          </c:spPr>
          <c:dPt>
            <c:idx val="0"/>
            <c:bubble3D val="0"/>
          </c:dPt>
          <c:dPt>
            <c:idx val="1"/>
            <c:bubble3D val="0"/>
            <c:spPr>
              <a:solidFill>
                <a:srgbClr val="2EC6FF">
                  <a:alpha val="85000"/>
                </a:srgbClr>
              </a:solidFill>
              <a:ln w="12700" cap="flat">
                <a:noFill/>
                <a:miter lim="400000"/>
              </a:ln>
              <a:effectLst/>
            </c:spPr>
          </c:dPt>
          <c:dLbls>
            <c:dLbl>
              <c:idx val="0"/>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dLbl>
              <c:idx val="1"/>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numFmt formatCode="0%" sourceLinked="0"/>
            <c:spPr>
              <a:noFill/>
              <a:ln>
                <a:noFill/>
              </a:ln>
              <a:effectLst/>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Sì</c:v>
                </c:pt>
                <c:pt idx="1">
                  <c:v>No</c:v>
                </c:pt>
              </c:strCache>
            </c:strRef>
          </c:cat>
          <c:val>
            <c:numRef>
              <c:f>Sheet1!$B$2:$C$2</c:f>
              <c:numCache>
                <c:formatCode>General</c:formatCode>
                <c:ptCount val="2"/>
                <c:pt idx="0">
                  <c:v>32</c:v>
                </c:pt>
                <c:pt idx="1">
                  <c:v>8</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86285599999999996"/>
          <c:y val="0.55381199999999997"/>
          <c:w val="0.13714399999999999"/>
          <c:h val="0.123506"/>
        </c:manualLayout>
      </c:layout>
      <c:overlay val="1"/>
      <c:spPr>
        <a:noFill/>
        <a:ln w="12700" cap="flat">
          <a:noFill/>
          <a:miter lim="400000"/>
        </a:ln>
        <a:effectLst/>
      </c:spPr>
      <c:txPr>
        <a:bodyPr rot="0"/>
        <a:lstStyle/>
        <a:p>
          <a:pPr>
            <a:defRPr sz="1000" b="0" i="0" u="none" strike="noStrike">
              <a:solidFill>
                <a:srgbClr val="444444"/>
              </a:solidFill>
              <a:latin typeface="Helvetica Neue"/>
            </a:defRPr>
          </a:pPr>
          <a:endParaRPr lang="it-IT"/>
        </a:p>
      </c:txPr>
    </c:legend>
    <c:plotVisOnly val="0"/>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title>
      <c:tx>
        <c:rich>
          <a:bodyPr rot="0"/>
          <a:lstStyle/>
          <a:p>
            <a:pPr>
              <a:defRPr sz="1200" b="0" i="0" u="none" strike="noStrike">
                <a:solidFill>
                  <a:srgbClr val="444444"/>
                </a:solidFill>
                <a:latin typeface="Helvetica Neue Medium"/>
              </a:defRPr>
            </a:pPr>
            <a:r>
              <a:rPr lang="it-IT" sz="1200" b="0" i="0" u="none" strike="noStrike">
                <a:solidFill>
                  <a:srgbClr val="444444"/>
                </a:solidFill>
                <a:latin typeface="Helvetica Neue Medium"/>
              </a:rPr>
              <a:t>N. RISPOSTE</a:t>
            </a:r>
          </a:p>
        </c:rich>
      </c:tx>
      <c:layout>
        <c:manualLayout>
          <c:xMode val="edge"/>
          <c:yMode val="edge"/>
          <c:x val="0.46050000000000002"/>
          <c:y val="0"/>
          <c:w val="7.9000299999999996E-2"/>
          <c:h val="3.6865099999999998E-2"/>
        </c:manualLayout>
      </c:layout>
      <c:overlay val="1"/>
      <c:spPr>
        <a:noFill/>
        <a:effectLst/>
      </c:spPr>
    </c:title>
    <c:autoTitleDeleted val="0"/>
    <c:plotArea>
      <c:layout>
        <c:manualLayout>
          <c:layoutTarget val="inner"/>
          <c:xMode val="edge"/>
          <c:yMode val="edge"/>
          <c:x val="0.16162000000000001"/>
          <c:y val="3.6865099999999998E-2"/>
          <c:w val="0.83195200000000002"/>
          <c:h val="0.85229200000000005"/>
        </c:manualLayout>
      </c:layout>
      <c:barChart>
        <c:barDir val="bar"/>
        <c:grouping val="clustered"/>
        <c:varyColors val="0"/>
        <c:ser>
          <c:idx val="0"/>
          <c:order val="0"/>
          <c:tx>
            <c:v>N. RISPOSTE</c:v>
          </c:tx>
          <c:spPr>
            <a:solidFill>
              <a:srgbClr val="00A3D7"/>
            </a:solidFill>
            <a:ln w="12700" cap="flat">
              <a:noFill/>
              <a:miter lim="400000"/>
            </a:ln>
            <a:effectLst/>
          </c:spPr>
          <c:invertIfNegative val="0"/>
          <c:dPt>
            <c:idx val="0"/>
            <c:invertIfNegative val="1"/>
            <c:bubble3D val="0"/>
          </c:dPt>
          <c:dPt>
            <c:idx val="1"/>
            <c:invertIfNegative val="1"/>
            <c:bubble3D val="0"/>
            <c:spPr>
              <a:solidFill>
                <a:srgbClr val="6EBB46"/>
              </a:solidFill>
              <a:ln w="12700" cap="flat">
                <a:noFill/>
                <a:miter lim="400000"/>
              </a:ln>
              <a:effectLst/>
            </c:spPr>
          </c:dPt>
          <c:dPt>
            <c:idx val="2"/>
            <c:invertIfNegative val="1"/>
            <c:bubble3D val="0"/>
            <c:spPr>
              <a:solidFill>
                <a:srgbClr val="F6C100"/>
              </a:solidFill>
              <a:ln w="12700" cap="flat">
                <a:noFill/>
                <a:miter lim="400000"/>
              </a:ln>
              <a:effectLst/>
            </c:spPr>
          </c:dPt>
          <c:dPt>
            <c:idx val="3"/>
            <c:invertIfNegative val="1"/>
            <c:bubble3D val="0"/>
            <c:spPr>
              <a:solidFill>
                <a:srgbClr val="FF6A00"/>
              </a:solidFill>
              <a:ln w="12700" cap="flat">
                <a:noFill/>
                <a:miter lim="400000"/>
              </a:ln>
              <a:effectLst/>
            </c:spPr>
          </c:dPt>
          <c:dPt>
            <c:idx val="4"/>
            <c:invertIfNegative val="1"/>
            <c:bubble3D val="0"/>
            <c:spPr>
              <a:solidFill>
                <a:srgbClr val="E32400"/>
              </a:solidFill>
              <a:ln w="12700" cap="flat">
                <a:noFill/>
                <a:miter lim="400000"/>
              </a:ln>
              <a:effectLst/>
            </c:spPr>
          </c:dPt>
          <c:dPt>
            <c:idx val="5"/>
            <c:invertIfNegative val="1"/>
            <c:bubble3D val="0"/>
            <c:spPr>
              <a:solidFill>
                <a:srgbClr val="423BA8"/>
              </a:solidFill>
              <a:ln w="12700" cap="flat">
                <a:noFill/>
                <a:miter lim="400000"/>
              </a:ln>
              <a:effectLst/>
            </c:spPr>
          </c:dPt>
          <c:dPt>
            <c:idx val="6"/>
            <c:invertIfNegative val="1"/>
            <c:bubble3D val="0"/>
          </c:dPt>
          <c:dLbls>
            <c:dLbl>
              <c:idx val="0"/>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1"/>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2"/>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3"/>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4"/>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5"/>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dLbl>
              <c:idx val="6"/>
              <c:numFmt formatCode="#,##0" sourceLinked="0"/>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dLbl>
            <c:numFmt formatCode="#,##0" sourceLinked="0"/>
            <c:spPr>
              <a:noFill/>
              <a:ln>
                <a:noFill/>
              </a:ln>
              <a:effectLst/>
            </c:spPr>
            <c:txPr>
              <a:bodyPr/>
              <a:lstStyle/>
              <a:p>
                <a:pPr>
                  <a:defRPr sz="1200" b="0" i="0" u="none" strike="noStrike">
                    <a:solidFill>
                      <a:srgbClr val="FFFFFF"/>
                    </a:solidFill>
                    <a:effectLst>
                      <a:outerShdw blurRad="63500" dist="35135" dir="5388752" algn="tl">
                        <a:srgbClr val="000000">
                          <a:alpha val="90342"/>
                        </a:srgbClr>
                      </a:outerShdw>
                    </a:effectLst>
                    <a:latin typeface="Helvetica Neue Medium"/>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Medico</c:v>
              </c:pt>
              <c:pt idx="1">
                <c:v>Statistico/epidemiologo</c:v>
              </c:pt>
              <c:pt idx="2">
                <c:v>Amministrativo</c:v>
              </c:pt>
              <c:pt idx="3">
                <c:v>Infermiere</c:v>
              </c:pt>
              <c:pt idx="4">
                <c:v>Tecnico</c:v>
              </c:pt>
              <c:pt idx="5">
                <c:v>Altro </c:v>
              </c:pt>
              <c:pt idx="6">
                <c:v>ND</c:v>
              </c:pt>
            </c:strLit>
          </c:cat>
          <c:val>
            <c:numLit>
              <c:formatCode>General</c:formatCode>
              <c:ptCount val="7"/>
              <c:pt idx="0">
                <c:v>28</c:v>
              </c:pt>
              <c:pt idx="1">
                <c:v>12</c:v>
              </c:pt>
              <c:pt idx="2">
                <c:v>6</c:v>
              </c:pt>
              <c:pt idx="3">
                <c:v>21</c:v>
              </c:pt>
              <c:pt idx="4">
                <c:v>5</c:v>
              </c:pt>
              <c:pt idx="5">
                <c:v>10</c:v>
              </c:pt>
              <c:pt idx="6">
                <c:v>1</c:v>
              </c:pt>
            </c:numLit>
          </c:val>
        </c:ser>
        <c:dLbls>
          <c:showLegendKey val="0"/>
          <c:showVal val="0"/>
          <c:showCatName val="0"/>
          <c:showSerName val="0"/>
          <c:showPercent val="0"/>
          <c:showBubbleSize val="0"/>
        </c:dLbls>
        <c:gapWidth val="10"/>
        <c:overlap val="-40"/>
        <c:axId val="223237240"/>
        <c:axId val="223230576"/>
      </c:barChart>
      <c:catAx>
        <c:axId val="223237240"/>
        <c:scaling>
          <c:orientation val="maxMin"/>
        </c:scaling>
        <c:delete val="0"/>
        <c:axPos val="l"/>
        <c:numFmt formatCode="#,##0" sourceLinked="0"/>
        <c:majorTickMark val="none"/>
        <c:minorTickMark val="none"/>
        <c:tickLblPos val="nextTo"/>
        <c:spPr>
          <a:ln w="6350" cap="flat">
            <a:solidFill>
              <a:srgbClr val="A7A7A7"/>
            </a:solidFill>
            <a:prstDash val="solid"/>
            <a:miter lim="400000"/>
          </a:ln>
        </c:spPr>
        <c:txPr>
          <a:bodyPr rot="0"/>
          <a:lstStyle/>
          <a:p>
            <a:pPr>
              <a:defRPr sz="1200" b="0" i="0" u="none" strike="noStrike">
                <a:solidFill>
                  <a:srgbClr val="444444"/>
                </a:solidFill>
                <a:latin typeface="Helvetica Neue"/>
              </a:defRPr>
            </a:pPr>
            <a:endParaRPr lang="it-IT"/>
          </a:p>
        </c:txPr>
        <c:crossAx val="223230576"/>
        <c:crosses val="autoZero"/>
        <c:auto val="1"/>
        <c:lblAlgn val="ctr"/>
        <c:lblOffset val="100"/>
        <c:noMultiLvlLbl val="1"/>
      </c:catAx>
      <c:valAx>
        <c:axId val="223230576"/>
        <c:scaling>
          <c:orientation val="minMax"/>
        </c:scaling>
        <c:delete val="0"/>
        <c:axPos val="t"/>
        <c:majorGridlines>
          <c:spPr>
            <a:ln w="6350" cap="flat">
              <a:solidFill>
                <a:srgbClr val="A7A7A7"/>
              </a:solidFill>
              <a:custDash>
                <a:ds d="200000" sp="200000"/>
              </a:custDash>
              <a:miter lim="400000"/>
            </a:ln>
          </c:spPr>
        </c:majorGridlines>
        <c:numFmt formatCode="#,##0" sourceLinked="0"/>
        <c:majorTickMark val="none"/>
        <c:minorTickMark val="none"/>
        <c:tickLblPos val="high"/>
        <c:spPr>
          <a:ln w="6350" cap="flat">
            <a:noFill/>
            <a:prstDash val="solid"/>
            <a:miter lim="400000"/>
          </a:ln>
        </c:spPr>
        <c:txPr>
          <a:bodyPr rot="0"/>
          <a:lstStyle/>
          <a:p>
            <a:pPr>
              <a:defRPr sz="1000" b="0" i="0" u="none" strike="noStrike">
                <a:solidFill>
                  <a:srgbClr val="444444"/>
                </a:solidFill>
                <a:latin typeface="Helvetica Neue"/>
              </a:defRPr>
            </a:pPr>
            <a:endParaRPr lang="it-IT"/>
          </a:p>
        </c:txPr>
        <c:crossAx val="223237240"/>
        <c:crosses val="autoZero"/>
        <c:crossBetween val="between"/>
        <c:majorUnit val="7.5"/>
        <c:minorUnit val="3.75"/>
      </c:valAx>
      <c:spPr>
        <a:noFill/>
        <a:ln w="12700" cap="flat">
          <a:noFill/>
          <a:miter lim="400000"/>
        </a:ln>
        <a:effectLst/>
      </c:spPr>
    </c:plotArea>
    <c:plotVisOnly val="0"/>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5.0000000000000001E-3"/>
          <c:y val="5.0000000000000001E-3"/>
          <c:w val="0.79605599999999999"/>
          <c:h val="0.98750000000000004"/>
        </c:manualLayout>
      </c:layout>
      <c:pieChart>
        <c:varyColors val="0"/>
        <c:ser>
          <c:idx val="0"/>
          <c:order val="0"/>
          <c:tx>
            <c:strRef>
              <c:f>Sheet1!$A$2</c:f>
              <c:strCache>
                <c:ptCount val="1"/>
                <c:pt idx="0">
                  <c:v>Etichetta 4</c:v>
                </c:pt>
              </c:strCache>
            </c:strRef>
          </c:tx>
          <c:spPr>
            <a:solidFill>
              <a:srgbClr val="5862C2">
                <a:alpha val="85000"/>
              </a:srgbClr>
            </a:solidFill>
            <a:ln w="12700" cap="flat">
              <a:noFill/>
              <a:miter lim="400000"/>
            </a:ln>
            <a:effectLst/>
          </c:spPr>
          <c:dPt>
            <c:idx val="0"/>
            <c:bubble3D val="0"/>
          </c:dPt>
          <c:dPt>
            <c:idx val="1"/>
            <c:bubble3D val="0"/>
            <c:spPr>
              <a:solidFill>
                <a:srgbClr val="2EC6FF">
                  <a:alpha val="85000"/>
                </a:srgbClr>
              </a:solidFill>
              <a:ln w="12700" cap="flat">
                <a:noFill/>
                <a:miter lim="400000"/>
              </a:ln>
              <a:effectLst/>
            </c:spPr>
          </c:dPt>
          <c:dLbls>
            <c:dLbl>
              <c:idx val="0"/>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dLbl>
              <c:idx val="1"/>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numFmt formatCode="0%" sourceLinked="0"/>
            <c:spPr>
              <a:noFill/>
              <a:ln>
                <a:noFill/>
              </a:ln>
              <a:effectLst/>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Sì</c:v>
                </c:pt>
                <c:pt idx="1">
                  <c:v>No</c:v>
                </c:pt>
              </c:strCache>
            </c:strRef>
          </c:cat>
          <c:val>
            <c:numRef>
              <c:f>Sheet1!$B$2:$C$2</c:f>
              <c:numCache>
                <c:formatCode>General</c:formatCode>
                <c:ptCount val="2"/>
                <c:pt idx="0">
                  <c:v>28</c:v>
                </c:pt>
                <c:pt idx="1">
                  <c:v>12</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862923"/>
          <c:y val="0.55387699999999995"/>
          <c:w val="0.137077"/>
          <c:h val="0.123445"/>
        </c:manualLayout>
      </c:layout>
      <c:overlay val="1"/>
      <c:spPr>
        <a:noFill/>
        <a:ln w="12700" cap="flat">
          <a:noFill/>
          <a:miter lim="400000"/>
        </a:ln>
        <a:effectLst/>
      </c:spPr>
      <c:txPr>
        <a:bodyPr rot="0"/>
        <a:lstStyle/>
        <a:p>
          <a:pPr>
            <a:defRPr sz="1000" b="0" i="0" u="none" strike="noStrike">
              <a:solidFill>
                <a:srgbClr val="444444"/>
              </a:solidFill>
              <a:latin typeface="Helvetica Neue"/>
            </a:defRPr>
          </a:pPr>
          <a:endParaRPr lang="it-IT"/>
        </a:p>
      </c:txPr>
    </c:legend>
    <c:plotVisOnly val="0"/>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5.0000000000000001E-3"/>
          <c:y val="5.0000000000000001E-3"/>
          <c:w val="0.79605599999999999"/>
          <c:h val="0.98750000000000004"/>
        </c:manualLayout>
      </c:layout>
      <c:pieChart>
        <c:varyColors val="0"/>
        <c:ser>
          <c:idx val="0"/>
          <c:order val="0"/>
          <c:tx>
            <c:strRef>
              <c:f>Sheet1!$A$2</c:f>
              <c:strCache>
                <c:ptCount val="1"/>
                <c:pt idx="0">
                  <c:v>Etichetta 4</c:v>
                </c:pt>
              </c:strCache>
            </c:strRef>
          </c:tx>
          <c:spPr>
            <a:solidFill>
              <a:srgbClr val="5862C2">
                <a:alpha val="85000"/>
              </a:srgbClr>
            </a:solidFill>
            <a:ln w="12700" cap="flat">
              <a:noFill/>
              <a:miter lim="400000"/>
            </a:ln>
            <a:effectLst/>
          </c:spPr>
          <c:dPt>
            <c:idx val="0"/>
            <c:bubble3D val="0"/>
          </c:dPt>
          <c:dPt>
            <c:idx val="1"/>
            <c:bubble3D val="0"/>
            <c:spPr>
              <a:solidFill>
                <a:srgbClr val="2EC6FF">
                  <a:alpha val="85000"/>
                </a:srgbClr>
              </a:solidFill>
              <a:ln w="12700" cap="flat">
                <a:noFill/>
                <a:miter lim="400000"/>
              </a:ln>
              <a:effectLst/>
            </c:spPr>
          </c:dPt>
          <c:dLbls>
            <c:dLbl>
              <c:idx val="0"/>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dLbl>
              <c:idx val="1"/>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numFmt formatCode="0%" sourceLinked="0"/>
            <c:spPr>
              <a:noFill/>
              <a:ln>
                <a:noFill/>
              </a:ln>
              <a:effectLst/>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Sì</c:v>
                </c:pt>
                <c:pt idx="1">
                  <c:v>No</c:v>
                </c:pt>
              </c:strCache>
            </c:strRef>
          </c:cat>
          <c:val>
            <c:numRef>
              <c:f>Sheet1!$B$2:$C$2</c:f>
              <c:numCache>
                <c:formatCode>General</c:formatCode>
                <c:ptCount val="2"/>
                <c:pt idx="0">
                  <c:v>5</c:v>
                </c:pt>
                <c:pt idx="1">
                  <c:v>36</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862923"/>
          <c:y val="0.55387699999999995"/>
          <c:w val="0.137077"/>
          <c:h val="0.123445"/>
        </c:manualLayout>
      </c:layout>
      <c:overlay val="1"/>
      <c:spPr>
        <a:noFill/>
        <a:ln w="12700" cap="flat">
          <a:noFill/>
          <a:miter lim="400000"/>
        </a:ln>
        <a:effectLst/>
      </c:spPr>
      <c:txPr>
        <a:bodyPr rot="0"/>
        <a:lstStyle/>
        <a:p>
          <a:pPr>
            <a:defRPr sz="1000" b="0" i="0" u="none" strike="noStrike">
              <a:solidFill>
                <a:srgbClr val="444444"/>
              </a:solidFill>
              <a:latin typeface="Helvetica Neue"/>
            </a:defRPr>
          </a:pPr>
          <a:endParaRPr lang="it-IT"/>
        </a:p>
      </c:txPr>
    </c:legend>
    <c:plotVisOnly val="0"/>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5.0000000000000001E-3"/>
          <c:y val="5.0000000000000001E-3"/>
          <c:w val="0.79605599999999999"/>
          <c:h val="0.98750000000000004"/>
        </c:manualLayout>
      </c:layout>
      <c:pieChart>
        <c:varyColors val="0"/>
        <c:ser>
          <c:idx val="0"/>
          <c:order val="0"/>
          <c:tx>
            <c:strRef>
              <c:f>Sheet1!$A$2</c:f>
              <c:strCache>
                <c:ptCount val="1"/>
                <c:pt idx="0">
                  <c:v>Etichetta 4</c:v>
                </c:pt>
              </c:strCache>
            </c:strRef>
          </c:tx>
          <c:spPr>
            <a:solidFill>
              <a:srgbClr val="5862C2">
                <a:alpha val="85000"/>
              </a:srgbClr>
            </a:solidFill>
            <a:ln w="12700" cap="flat">
              <a:noFill/>
              <a:miter lim="400000"/>
            </a:ln>
            <a:effectLst/>
          </c:spPr>
          <c:dPt>
            <c:idx val="0"/>
            <c:bubble3D val="0"/>
          </c:dPt>
          <c:dPt>
            <c:idx val="1"/>
            <c:bubble3D val="0"/>
            <c:spPr>
              <a:solidFill>
                <a:srgbClr val="2EC6FF">
                  <a:alpha val="85000"/>
                </a:srgbClr>
              </a:solidFill>
              <a:ln w="12700" cap="flat">
                <a:noFill/>
                <a:miter lim="400000"/>
              </a:ln>
              <a:effectLst/>
            </c:spPr>
          </c:dPt>
          <c:dLbls>
            <c:dLbl>
              <c:idx val="0"/>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dLbl>
              <c:idx val="1"/>
              <c:numFmt formatCode="0%" sourceLinked="0"/>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dLbl>
            <c:numFmt formatCode="0%" sourceLinked="0"/>
            <c:spPr>
              <a:noFill/>
              <a:ln>
                <a:noFill/>
              </a:ln>
              <a:effectLst/>
            </c:spPr>
            <c:txPr>
              <a:bodyPr/>
              <a:lstStyle/>
              <a:p>
                <a:pPr>
                  <a:defRPr sz="1200" b="0" i="0" u="none" strike="noStrike">
                    <a:solidFill>
                      <a:srgbClr val="FFFFFF"/>
                    </a:solidFill>
                    <a:latin typeface="Helvetica Neue Medium"/>
                  </a:defRPr>
                </a:pPr>
                <a:endParaRPr lang="it-IT"/>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Sì</c:v>
                </c:pt>
                <c:pt idx="1">
                  <c:v>No</c:v>
                </c:pt>
              </c:strCache>
            </c:strRef>
          </c:cat>
          <c:val>
            <c:numRef>
              <c:f>Sheet1!$B$2:$C$2</c:f>
              <c:numCache>
                <c:formatCode>General</c:formatCode>
                <c:ptCount val="2"/>
                <c:pt idx="0">
                  <c:v>17</c:v>
                </c:pt>
                <c:pt idx="1">
                  <c:v>23</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862923"/>
          <c:y val="0.55387699999999995"/>
          <c:w val="0.137077"/>
          <c:h val="0.123445"/>
        </c:manualLayout>
      </c:layout>
      <c:overlay val="1"/>
      <c:spPr>
        <a:noFill/>
        <a:ln w="12700" cap="flat">
          <a:noFill/>
          <a:miter lim="400000"/>
        </a:ln>
        <a:effectLst/>
      </c:spPr>
      <c:txPr>
        <a:bodyPr rot="0"/>
        <a:lstStyle/>
        <a:p>
          <a:pPr>
            <a:defRPr sz="1000" b="0" i="0" u="none" strike="noStrike">
              <a:solidFill>
                <a:srgbClr val="444444"/>
              </a:solidFill>
              <a:latin typeface="Helvetica Neue"/>
            </a:defRPr>
          </a:pPr>
          <a:endParaRPr lang="it-IT"/>
        </a:p>
      </c:txPr>
    </c:legend>
    <c:plotVisOnly val="0"/>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16528914"/>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740896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Titolo Testo</a:t>
            </a:r>
          </a:p>
        </p:txBody>
      </p:sp>
      <p:sp>
        <p:nvSpPr>
          <p:cNvPr id="12" name="Corpo livello uno…"/>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90" name="Titolo Testo"/>
          <p:cNvSpPr txBox="1">
            <a:spLocks noGrp="1"/>
          </p:cNvSpPr>
          <p:nvPr>
            <p:ph type="title"/>
          </p:nvPr>
        </p:nvSpPr>
        <p:spPr>
          <a:xfrm>
            <a:off x="839787" y="457200"/>
            <a:ext cx="3932239" cy="1600200"/>
          </a:xfrm>
          <a:prstGeom prst="rect">
            <a:avLst/>
          </a:prstGeom>
        </p:spPr>
        <p:txBody>
          <a:bodyPr anchor="b"/>
          <a:lstStyle>
            <a:lvl1pPr>
              <a:defRPr sz="3200"/>
            </a:lvl1pPr>
          </a:lstStyle>
          <a:p>
            <a:r>
              <a:t>Titolo Testo</a:t>
            </a:r>
          </a:p>
        </p:txBody>
      </p:sp>
      <p:sp>
        <p:nvSpPr>
          <p:cNvPr id="91" name="Segnaposto immagine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92" name="Corpo livello uno…"/>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Corpo livello uno</a:t>
            </a:r>
          </a:p>
          <a:p>
            <a:pPr lvl="1"/>
            <a:r>
              <a:t>Corpo livello due</a:t>
            </a:r>
          </a:p>
          <a:p>
            <a:pPr lvl="2"/>
            <a:r>
              <a:t>Corpo livello tre</a:t>
            </a:r>
          </a:p>
          <a:p>
            <a:pPr lvl="3"/>
            <a:r>
              <a:t>Corpo livello quattro</a:t>
            </a:r>
          </a:p>
          <a:p>
            <a:pPr lvl="4"/>
            <a:r>
              <a:t>Corpo livello cinque</a:t>
            </a:r>
          </a:p>
        </p:txBody>
      </p:sp>
      <p:sp>
        <p:nvSpPr>
          <p:cNvPr id="9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e testo verticale">
    <p:spTree>
      <p:nvGrpSpPr>
        <p:cNvPr id="1" name=""/>
        <p:cNvGrpSpPr/>
        <p:nvPr/>
      </p:nvGrpSpPr>
      <p:grpSpPr>
        <a:xfrm>
          <a:off x="0" y="0"/>
          <a:ext cx="0" cy="0"/>
          <a:chOff x="0" y="0"/>
          <a:chExt cx="0" cy="0"/>
        </a:xfrm>
      </p:grpSpPr>
      <p:sp>
        <p:nvSpPr>
          <p:cNvPr id="100" name="Titolo Testo"/>
          <p:cNvSpPr txBox="1">
            <a:spLocks noGrp="1"/>
          </p:cNvSpPr>
          <p:nvPr>
            <p:ph type="title"/>
          </p:nvPr>
        </p:nvSpPr>
        <p:spPr>
          <a:prstGeom prst="rect">
            <a:avLst/>
          </a:prstGeom>
        </p:spPr>
        <p:txBody>
          <a:bodyPr/>
          <a:lstStyle/>
          <a:p>
            <a:r>
              <a:t>Titolo Testo</a:t>
            </a:r>
          </a:p>
        </p:txBody>
      </p:sp>
      <p:sp>
        <p:nvSpPr>
          <p:cNvPr id="10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0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olo e testo verticale">
    <p:spTree>
      <p:nvGrpSpPr>
        <p:cNvPr id="1" name=""/>
        <p:cNvGrpSpPr/>
        <p:nvPr/>
      </p:nvGrpSpPr>
      <p:grpSpPr>
        <a:xfrm>
          <a:off x="0" y="0"/>
          <a:ext cx="0" cy="0"/>
          <a:chOff x="0" y="0"/>
          <a:chExt cx="0" cy="0"/>
        </a:xfrm>
      </p:grpSpPr>
      <p:sp>
        <p:nvSpPr>
          <p:cNvPr id="109" name="Titolo Testo"/>
          <p:cNvSpPr txBox="1">
            <a:spLocks noGrp="1"/>
          </p:cNvSpPr>
          <p:nvPr>
            <p:ph type="title"/>
          </p:nvPr>
        </p:nvSpPr>
        <p:spPr>
          <a:xfrm>
            <a:off x="8724900" y="365125"/>
            <a:ext cx="2628900" cy="5811838"/>
          </a:xfrm>
          <a:prstGeom prst="rect">
            <a:avLst/>
          </a:prstGeom>
        </p:spPr>
        <p:txBody>
          <a:bodyPr/>
          <a:lstStyle/>
          <a:p>
            <a:r>
              <a:t>Titolo Testo</a:t>
            </a:r>
          </a:p>
        </p:txBody>
      </p:sp>
      <p:sp>
        <p:nvSpPr>
          <p:cNvPr id="110" name="Corpo livello uno…"/>
          <p:cNvSpPr txBox="1">
            <a:spLocks noGrp="1"/>
          </p:cNvSpPr>
          <p:nvPr>
            <p:ph type="body" idx="1"/>
          </p:nvPr>
        </p:nvSpPr>
        <p:spPr>
          <a:xfrm>
            <a:off x="838200" y="365125"/>
            <a:ext cx="7734300" cy="5811838"/>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1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olo e contenuto senza punti elenco">
    <p:spTree>
      <p:nvGrpSpPr>
        <p:cNvPr id="1" name=""/>
        <p:cNvGrpSpPr/>
        <p:nvPr/>
      </p:nvGrpSpPr>
      <p:grpSpPr>
        <a:xfrm>
          <a:off x="0" y="0"/>
          <a:ext cx="0" cy="0"/>
          <a:chOff x="0" y="0"/>
          <a:chExt cx="0" cy="0"/>
        </a:xfrm>
      </p:grpSpPr>
      <p:sp>
        <p:nvSpPr>
          <p:cNvPr id="118" name="Corpo livello uno…"/>
          <p:cNvSpPr txBox="1">
            <a:spLocks noGrp="1"/>
          </p:cNvSpPr>
          <p:nvPr>
            <p:ph type="body" idx="1"/>
          </p:nvPr>
        </p:nvSpPr>
        <p:spPr>
          <a:xfrm>
            <a:off x="622569" y="943583"/>
            <a:ext cx="11050622" cy="5583678"/>
          </a:xfrm>
          <a:prstGeom prst="rect">
            <a:avLst/>
          </a:prstGeom>
        </p:spPr>
        <p:txBody>
          <a:bodyPr/>
          <a:lstStyle>
            <a:lvl1pPr marL="0" indent="0">
              <a:buSzTx/>
              <a:buFontTx/>
              <a:buNone/>
            </a:lvl1pPr>
            <a:lvl2pPr>
              <a:buFontTx/>
            </a:lvl2pPr>
            <a:lvl3pPr>
              <a:buFontTx/>
            </a:lvl3pPr>
            <a:lvl4pPr>
              <a:buFontTx/>
            </a:lvl4pPr>
            <a:lvl5pPr>
              <a:buFontTx/>
            </a:lvl5pPr>
          </a:lstStyle>
          <a:p>
            <a:r>
              <a:t>Corpo livello uno</a:t>
            </a:r>
          </a:p>
          <a:p>
            <a:pPr lvl="1"/>
            <a:r>
              <a:t>Corpo livello due</a:t>
            </a:r>
          </a:p>
          <a:p>
            <a:pPr lvl="2"/>
            <a:r>
              <a:t>Corpo livello tre</a:t>
            </a:r>
          </a:p>
          <a:p>
            <a:pPr lvl="3"/>
            <a:r>
              <a:t>Corpo livello quattro</a:t>
            </a:r>
          </a:p>
          <a:p>
            <a:pPr lvl="4"/>
            <a:r>
              <a:t>Corpo livello cinque</a:t>
            </a:r>
          </a:p>
        </p:txBody>
      </p:sp>
      <p:sp>
        <p:nvSpPr>
          <p:cNvPr id="119" name="Titolo Testo"/>
          <p:cNvSpPr txBox="1">
            <a:spLocks noGrp="1"/>
          </p:cNvSpPr>
          <p:nvPr>
            <p:ph type="title"/>
          </p:nvPr>
        </p:nvSpPr>
        <p:spPr>
          <a:xfrm>
            <a:off x="64846" y="0"/>
            <a:ext cx="8936485" cy="680937"/>
          </a:xfrm>
          <a:prstGeom prst="rect">
            <a:avLst/>
          </a:prstGeom>
        </p:spPr>
        <p:txBody>
          <a:bodyPr/>
          <a:lstStyle/>
          <a:p>
            <a:r>
              <a:t>Titolo Testo</a:t>
            </a:r>
          </a:p>
        </p:txBody>
      </p:sp>
      <p:sp>
        <p:nvSpPr>
          <p:cNvPr id="120" name="Numero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contenuto copia">
    <p:bg>
      <p:bgPr>
        <a:solidFill>
          <a:srgbClr val="FFFFFF"/>
        </a:solidFill>
        <a:effectLst/>
      </p:bgPr>
    </p:bg>
    <p:spTree>
      <p:nvGrpSpPr>
        <p:cNvPr id="1" name=""/>
        <p:cNvGrpSpPr/>
        <p:nvPr/>
      </p:nvGrpSpPr>
      <p:grpSpPr>
        <a:xfrm>
          <a:off x="0" y="0"/>
          <a:ext cx="0" cy="0"/>
          <a:chOff x="0" y="0"/>
          <a:chExt cx="0" cy="0"/>
        </a:xfrm>
      </p:grpSpPr>
      <p:sp>
        <p:nvSpPr>
          <p:cNvPr id="29" name="Titolo Testo"/>
          <p:cNvSpPr txBox="1">
            <a:spLocks noGrp="1"/>
          </p:cNvSpPr>
          <p:nvPr>
            <p:ph type="title"/>
          </p:nvPr>
        </p:nvSpPr>
        <p:spPr>
          <a:xfrm>
            <a:off x="457200" y="238125"/>
            <a:ext cx="8530977" cy="509192"/>
          </a:xfrm>
          <a:prstGeom prst="rect">
            <a:avLst/>
          </a:prstGeom>
        </p:spPr>
        <p:txBody>
          <a:bodyPr/>
          <a:lstStyle/>
          <a:p>
            <a:r>
              <a:t>Titolo Testo</a:t>
            </a:r>
          </a:p>
        </p:txBody>
      </p:sp>
      <p:sp>
        <p:nvSpPr>
          <p:cNvPr id="3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37" name="Titolo Testo"/>
          <p:cNvSpPr txBox="1">
            <a:spLocks noGrp="1"/>
          </p:cNvSpPr>
          <p:nvPr>
            <p:ph type="title"/>
          </p:nvPr>
        </p:nvSpPr>
        <p:spPr>
          <a:xfrm>
            <a:off x="831850" y="1709738"/>
            <a:ext cx="10515600" cy="2852737"/>
          </a:xfrm>
          <a:prstGeom prst="rect">
            <a:avLst/>
          </a:prstGeom>
        </p:spPr>
        <p:txBody>
          <a:bodyPr anchor="b"/>
          <a:lstStyle>
            <a:lvl1pPr>
              <a:defRPr sz="6000"/>
            </a:lvl1pPr>
          </a:lstStyle>
          <a:p>
            <a:r>
              <a:t>Titolo Testo</a:t>
            </a:r>
          </a:p>
        </p:txBody>
      </p:sp>
      <p:sp>
        <p:nvSpPr>
          <p:cNvPr id="38" name="Corpo livello uno…"/>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46" name="Titolo Testo"/>
          <p:cNvSpPr txBox="1">
            <a:spLocks noGrp="1"/>
          </p:cNvSpPr>
          <p:nvPr>
            <p:ph type="title"/>
          </p:nvPr>
        </p:nvSpPr>
        <p:spPr>
          <a:prstGeom prst="rect">
            <a:avLst/>
          </a:prstGeom>
        </p:spPr>
        <p:txBody>
          <a:bodyPr/>
          <a:lstStyle/>
          <a:p>
            <a:r>
              <a:t>Titolo Testo</a:t>
            </a:r>
          </a:p>
        </p:txBody>
      </p:sp>
      <p:sp>
        <p:nvSpPr>
          <p:cNvPr id="47" name="Corpo livello uno…"/>
          <p:cNvSpPr txBox="1">
            <a:spLocks noGrp="1"/>
          </p:cNvSpPr>
          <p:nvPr>
            <p:ph type="body" sz="half" idx="1"/>
          </p:nvPr>
        </p:nvSpPr>
        <p:spPr>
          <a:xfrm>
            <a:off x="838200" y="1825625"/>
            <a:ext cx="5181600" cy="4351338"/>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4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55" name="Titolo Testo"/>
          <p:cNvSpPr txBox="1">
            <a:spLocks noGrp="1"/>
          </p:cNvSpPr>
          <p:nvPr>
            <p:ph type="title"/>
          </p:nvPr>
        </p:nvSpPr>
        <p:spPr>
          <a:xfrm>
            <a:off x="839787" y="365125"/>
            <a:ext cx="10515601" cy="1325563"/>
          </a:xfrm>
          <a:prstGeom prst="rect">
            <a:avLst/>
          </a:prstGeom>
        </p:spPr>
        <p:txBody>
          <a:bodyPr/>
          <a:lstStyle/>
          <a:p>
            <a:r>
              <a:t>Titolo Testo</a:t>
            </a:r>
          </a:p>
        </p:txBody>
      </p:sp>
      <p:sp>
        <p:nvSpPr>
          <p:cNvPr id="56" name="Corpo livello uno…"/>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57" name="Segnaposto testo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a:pPr>
            <a:endParaRP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65" name="Titolo Testo"/>
          <p:cNvSpPr txBox="1">
            <a:spLocks noGrp="1"/>
          </p:cNvSpPr>
          <p:nvPr>
            <p:ph type="title"/>
          </p:nvPr>
        </p:nvSpPr>
        <p:spPr>
          <a:prstGeom prst="rect">
            <a:avLst/>
          </a:prstGeom>
        </p:spPr>
        <p:txBody>
          <a:bodyPr/>
          <a:lstStyle/>
          <a:p>
            <a:r>
              <a:t>Titolo Testo</a:t>
            </a:r>
          </a:p>
        </p:txBody>
      </p:sp>
      <p:sp>
        <p:nvSpPr>
          <p:cNvPr id="6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7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80" name="Titolo Testo"/>
          <p:cNvSpPr txBox="1">
            <a:spLocks noGrp="1"/>
          </p:cNvSpPr>
          <p:nvPr>
            <p:ph type="title"/>
          </p:nvPr>
        </p:nvSpPr>
        <p:spPr>
          <a:xfrm>
            <a:off x="839787" y="457200"/>
            <a:ext cx="3932239" cy="1600200"/>
          </a:xfrm>
          <a:prstGeom prst="rect">
            <a:avLst/>
          </a:prstGeom>
        </p:spPr>
        <p:txBody>
          <a:bodyPr anchor="b"/>
          <a:lstStyle>
            <a:lvl1pPr>
              <a:defRPr sz="3200"/>
            </a:lvl1pPr>
          </a:lstStyle>
          <a:p>
            <a:r>
              <a:t>Titolo Testo</a:t>
            </a:r>
          </a:p>
        </p:txBody>
      </p:sp>
      <p:sp>
        <p:nvSpPr>
          <p:cNvPr id="81" name="Corpo livello uno…"/>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82" name="Segnaposto testo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8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5E0B4"/>
            </a:gs>
            <a:gs pos="74000">
              <a:srgbClr val="B5D2EC"/>
            </a:gs>
            <a:gs pos="83000">
              <a:srgbClr val="B5D2EC"/>
            </a:gs>
            <a:gs pos="100000">
              <a:srgbClr val="CEE1F2"/>
            </a:gs>
          </a:gsLst>
          <a:lin ang="5400000" scaled="0"/>
        </a:gra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Titolo Testo</a:t>
            </a:r>
          </a:p>
        </p:txBody>
      </p:sp>
      <p:sp>
        <p:nvSpPr>
          <p:cNvPr id="3" name="Corpo livello uno…"/>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olo 1"/>
          <p:cNvSpPr txBox="1">
            <a:spLocks noGrp="1"/>
          </p:cNvSpPr>
          <p:nvPr>
            <p:ph type="ctrTitle"/>
          </p:nvPr>
        </p:nvSpPr>
        <p:spPr>
          <a:xfrm>
            <a:off x="925536" y="2264140"/>
            <a:ext cx="11138095" cy="2329720"/>
          </a:xfrm>
          <a:prstGeom prst="rect">
            <a:avLst/>
          </a:prstGeom>
        </p:spPr>
        <p:txBody>
          <a:bodyPr>
            <a:normAutofit fontScale="90000"/>
          </a:bodyPr>
          <a:lstStyle/>
          <a:p>
            <a:pPr algn="l" defTabSz="429768">
              <a:defRPr sz="1128"/>
            </a:pPr>
            <a:r>
              <a:rPr dirty="0"/>
              <a:t>															</a:t>
            </a:r>
            <a:br>
              <a:rPr dirty="0"/>
            </a:br>
            <a:r>
              <a:rPr dirty="0"/>
              <a:t/>
            </a:r>
            <a:br>
              <a:rPr dirty="0"/>
            </a:br>
            <a:r>
              <a:rPr dirty="0"/>
              <a:t>					</a:t>
            </a:r>
            <a:r>
              <a:rPr lang="it-IT" dirty="0" smtClean="0"/>
              <a:t>                                                                                                                                                                                                                          </a:t>
            </a:r>
            <a:r>
              <a:rPr sz="1800" dirty="0" smtClean="0"/>
              <a:t>Forum </a:t>
            </a:r>
            <a:r>
              <a:rPr sz="1800" dirty="0"/>
              <a:t>2017</a:t>
            </a:r>
            <a:br>
              <a:rPr sz="1800" dirty="0"/>
            </a:br>
            <a:r>
              <a:rPr sz="1800" dirty="0"/>
              <a:t> 						</a:t>
            </a:r>
            <a:r>
              <a:rPr lang="it-IT" sz="1800" dirty="0" smtClean="0"/>
              <a:t>                                                                                                                              </a:t>
            </a:r>
            <a:r>
              <a:rPr sz="1800" dirty="0" smtClean="0"/>
              <a:t>Firenze</a:t>
            </a:r>
            <a:r>
              <a:rPr sz="1800" dirty="0"/>
              <a:t>, 29 </a:t>
            </a:r>
            <a:r>
              <a:rPr sz="1800" dirty="0" err="1"/>
              <a:t>Novembre</a:t>
            </a:r>
            <a:r>
              <a:rPr sz="1800" dirty="0"/>
              <a:t/>
            </a:r>
            <a:br>
              <a:rPr sz="1800" dirty="0"/>
            </a:br>
            <a:r>
              <a:rPr sz="1800" dirty="0"/>
              <a:t>						</a:t>
            </a:r>
            <a:r>
              <a:rPr lang="it-IT" sz="1800" dirty="0" smtClean="0"/>
              <a:t>                                                                                                                              </a:t>
            </a:r>
            <a:r>
              <a:rPr sz="1800" dirty="0" err="1" smtClean="0"/>
              <a:t>Fortezza</a:t>
            </a:r>
            <a:r>
              <a:rPr sz="1800" dirty="0" smtClean="0"/>
              <a:t> </a:t>
            </a:r>
            <a:r>
              <a:rPr sz="1800" dirty="0"/>
              <a:t>da </a:t>
            </a:r>
            <a:r>
              <a:rPr sz="1800" dirty="0" smtClean="0"/>
              <a:t>Bass</a:t>
            </a:r>
            <a:r>
              <a:rPr lang="it-IT" sz="1800" dirty="0" smtClean="0"/>
              <a:t>o</a:t>
            </a:r>
            <a:r>
              <a:rPr dirty="0"/>
              <a:t/>
            </a:r>
            <a:br>
              <a:rPr dirty="0"/>
            </a:br>
            <a:r>
              <a:rPr dirty="0"/>
              <a:t/>
            </a:r>
            <a:br>
              <a:rPr dirty="0"/>
            </a:br>
            <a:r>
              <a:rPr dirty="0"/>
              <a:t/>
            </a:r>
            <a:br>
              <a:rPr dirty="0"/>
            </a:br>
            <a:r>
              <a:rPr dirty="0"/>
              <a:t>                                                                              </a:t>
            </a:r>
            <a:br>
              <a:rPr dirty="0"/>
            </a:br>
            <a:r>
              <a:rPr dirty="0"/>
              <a:t/>
            </a:r>
            <a:br>
              <a:rPr dirty="0"/>
            </a:br>
            <a:r>
              <a:rPr lang="it-IT" dirty="0" smtClean="0"/>
              <a:t/>
            </a:r>
            <a:br>
              <a:rPr lang="it-IT" dirty="0" smtClean="0"/>
            </a:br>
            <a:r>
              <a:rPr lang="it-IT" dirty="0"/>
              <a:t/>
            </a:r>
            <a:br>
              <a:rPr lang="it-IT" dirty="0"/>
            </a:br>
            <a:r>
              <a:rPr lang="it-IT" dirty="0" smtClean="0"/>
              <a:t/>
            </a:r>
            <a:br>
              <a:rPr lang="it-IT" dirty="0" smtClean="0"/>
            </a:br>
            <a:r>
              <a:rPr lang="it-IT" dirty="0"/>
              <a:t/>
            </a:r>
            <a:br>
              <a:rPr lang="it-IT" dirty="0"/>
            </a:br>
            <a:r>
              <a:rPr lang="it-IT" sz="4000" dirty="0" smtClean="0"/>
              <a:t/>
            </a:r>
            <a:br>
              <a:rPr lang="it-IT" sz="4000" dirty="0" smtClean="0"/>
            </a:br>
            <a:r>
              <a:rPr sz="4000" dirty="0" err="1" smtClean="0"/>
              <a:t>Indagine</a:t>
            </a:r>
            <a:r>
              <a:rPr sz="4000" dirty="0" smtClean="0"/>
              <a:t> </a:t>
            </a:r>
            <a:r>
              <a:rPr sz="4000" dirty="0" err="1"/>
              <a:t>conoscitiva</a:t>
            </a:r>
            <a:r>
              <a:rPr sz="4000" dirty="0"/>
              <a:t> </a:t>
            </a:r>
            <a:r>
              <a:rPr sz="4000" dirty="0" err="1"/>
              <a:t>sulla</a:t>
            </a:r>
            <a:r>
              <a:rPr sz="4000" dirty="0"/>
              <a:t> </a:t>
            </a:r>
            <a:r>
              <a:rPr sz="4000" dirty="0" err="1"/>
              <a:t>applicazione</a:t>
            </a:r>
            <a:r>
              <a:rPr sz="4000" dirty="0"/>
              <a:t> </a:t>
            </a:r>
            <a:r>
              <a:rPr sz="4000" dirty="0" err="1"/>
              <a:t>dei</a:t>
            </a:r>
            <a:r>
              <a:rPr sz="4000" dirty="0"/>
              <a:t> PDTA </a:t>
            </a:r>
            <a:r>
              <a:rPr sz="4000" dirty="0" err="1"/>
              <a:t>nelle</a:t>
            </a:r>
            <a:r>
              <a:rPr sz="4000" dirty="0"/>
              <a:t> </a:t>
            </a:r>
            <a:r>
              <a:rPr sz="4000" dirty="0" err="1"/>
              <a:t>Aziende</a:t>
            </a:r>
            <a:r>
              <a:rPr sz="4000" dirty="0"/>
              <a:t> </a:t>
            </a:r>
            <a:r>
              <a:rPr sz="4000" dirty="0" err="1"/>
              <a:t>Sanitarie</a:t>
            </a:r>
            <a:r>
              <a:rPr sz="4000" dirty="0"/>
              <a:t> </a:t>
            </a:r>
            <a:r>
              <a:rPr sz="4000" dirty="0" err="1"/>
              <a:t>delle</a:t>
            </a:r>
            <a:r>
              <a:rPr sz="4000" dirty="0"/>
              <a:t> </a:t>
            </a:r>
            <a:r>
              <a:rPr sz="4000" dirty="0" err="1"/>
              <a:t>principali</a:t>
            </a:r>
            <a:r>
              <a:rPr sz="4000" dirty="0"/>
              <a:t> </a:t>
            </a:r>
            <a:r>
              <a:rPr sz="4000" dirty="0" err="1"/>
              <a:t>Regioni</a:t>
            </a:r>
            <a:r>
              <a:rPr sz="4000" dirty="0"/>
              <a:t> </a:t>
            </a:r>
            <a:r>
              <a:rPr sz="4000" dirty="0" err="1"/>
              <a:t>Italiane</a:t>
            </a:r>
            <a:r>
              <a:rPr sz="4000" dirty="0"/>
              <a:t>. </a:t>
            </a:r>
            <a:br>
              <a:rPr sz="4000" dirty="0"/>
            </a:br>
            <a:r>
              <a:rPr sz="4000" dirty="0" err="1"/>
              <a:t>Giugno-Settembre</a:t>
            </a:r>
            <a:r>
              <a:rPr sz="4000" dirty="0"/>
              <a:t> 2017</a:t>
            </a:r>
            <a:r>
              <a:rPr dirty="0"/>
              <a:t/>
            </a:r>
            <a:br>
              <a:rPr dirty="0"/>
            </a:br>
            <a:r>
              <a:rPr dirty="0"/>
              <a:t/>
            </a:r>
            <a:br>
              <a:rPr dirty="0"/>
            </a:br>
            <a:endParaRPr dirty="0"/>
          </a:p>
        </p:txBody>
      </p:sp>
      <p:sp>
        <p:nvSpPr>
          <p:cNvPr id="130" name="Sottotitolo 2"/>
          <p:cNvSpPr txBox="1">
            <a:spLocks noGrp="1"/>
          </p:cNvSpPr>
          <p:nvPr>
            <p:ph type="subTitle" sz="quarter" idx="1"/>
          </p:nvPr>
        </p:nvSpPr>
        <p:spPr>
          <a:xfrm>
            <a:off x="2472159" y="5040119"/>
            <a:ext cx="9144001" cy="1655762"/>
          </a:xfrm>
          <a:prstGeom prst="rect">
            <a:avLst/>
          </a:prstGeom>
        </p:spPr>
        <p:txBody>
          <a:bodyPr/>
          <a:lstStyle/>
          <a:p>
            <a:pPr>
              <a:defRPr sz="2800"/>
            </a:pPr>
            <a:r>
              <a:rPr dirty="0"/>
              <a:t>       Paolo </a:t>
            </a:r>
            <a:r>
              <a:rPr dirty="0" err="1"/>
              <a:t>Zolo</a:t>
            </a:r>
            <a:r>
              <a:rPr dirty="0"/>
              <a:t> </a:t>
            </a:r>
          </a:p>
          <a:p>
            <a:pPr>
              <a:defRPr sz="2800"/>
            </a:pPr>
            <a:r>
              <a:rPr dirty="0"/>
              <a:t>				</a:t>
            </a:r>
            <a:r>
              <a:rPr sz="2400" dirty="0" err="1"/>
              <a:t>Comitato</a:t>
            </a:r>
            <a:r>
              <a:rPr sz="2400" dirty="0"/>
              <a:t> </a:t>
            </a:r>
            <a:r>
              <a:rPr sz="2400" dirty="0" err="1"/>
              <a:t>scientifico</a:t>
            </a:r>
            <a:r>
              <a:rPr sz="2400" dirty="0"/>
              <a:t> Forum Risk 					Management      				     </a:t>
            </a:r>
            <a:r>
              <a:rPr sz="2400" dirty="0" err="1"/>
              <a:t>Laboratorio</a:t>
            </a:r>
            <a:r>
              <a:rPr sz="2400" dirty="0"/>
              <a:t> PDTA</a:t>
            </a:r>
          </a:p>
        </p:txBody>
      </p:sp>
      <p:sp>
        <p:nvSpPr>
          <p:cNvPr id="131" name="Rettangolo 4"/>
          <p:cNvSpPr txBox="1"/>
          <p:nvPr/>
        </p:nvSpPr>
        <p:spPr>
          <a:xfrm>
            <a:off x="925536" y="529571"/>
            <a:ext cx="3778820" cy="76077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400"/>
            </a:pPr>
            <a:r>
              <a:rPr dirty="0"/>
              <a:t>Il </a:t>
            </a:r>
            <a:r>
              <a:rPr dirty="0" err="1"/>
              <a:t>Laboratorio</a:t>
            </a:r>
            <a:r>
              <a:rPr dirty="0"/>
              <a:t> PDTA </a:t>
            </a:r>
          </a:p>
          <a:p>
            <a:pPr>
              <a:defRPr sz="2400"/>
            </a:pPr>
            <a:r>
              <a:rPr dirty="0"/>
              <a:t>del Forum Risk Management </a:t>
            </a:r>
            <a:r>
              <a:rPr sz="1800" dirty="0"/>
              <a:t>.</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itolo 2"/>
          <p:cNvSpPr txBox="1">
            <a:spLocks noGrp="1"/>
          </p:cNvSpPr>
          <p:nvPr>
            <p:ph type="title"/>
          </p:nvPr>
        </p:nvSpPr>
        <p:spPr>
          <a:xfrm>
            <a:off x="64846" y="0"/>
            <a:ext cx="11590343" cy="914400"/>
          </a:xfrm>
          <a:prstGeom prst="rect">
            <a:avLst/>
          </a:prstGeom>
        </p:spPr>
        <p:txBody>
          <a:bodyPr>
            <a:normAutofit fontScale="90000"/>
          </a:bodyPr>
          <a:lstStyle>
            <a:lvl1pPr>
              <a:defRPr sz="3900"/>
            </a:lvl1pPr>
          </a:lstStyle>
          <a:p>
            <a:r>
              <a:rPr dirty="0" err="1"/>
              <a:t>Presenza</a:t>
            </a:r>
            <a:r>
              <a:rPr dirty="0"/>
              <a:t> </a:t>
            </a:r>
            <a:r>
              <a:rPr dirty="0" err="1"/>
              <a:t>nel</a:t>
            </a:r>
            <a:r>
              <a:rPr dirty="0"/>
              <a:t> PDTA di un </a:t>
            </a:r>
            <a:r>
              <a:rPr dirty="0" err="1"/>
              <a:t>supporto</a:t>
            </a:r>
            <a:r>
              <a:rPr dirty="0"/>
              <a:t> </a:t>
            </a:r>
            <a:r>
              <a:rPr dirty="0" err="1"/>
              <a:t>informatico</a:t>
            </a:r>
            <a:r>
              <a:rPr dirty="0"/>
              <a:t> </a:t>
            </a:r>
            <a:r>
              <a:rPr dirty="0" err="1" smtClean="0"/>
              <a:t>integrato</a:t>
            </a:r>
            <a:r>
              <a:rPr lang="it-IT" dirty="0" smtClean="0"/>
              <a:t/>
            </a:r>
            <a:br>
              <a:rPr lang="it-IT" dirty="0" smtClean="0"/>
            </a:br>
            <a:r>
              <a:rPr lang="it-IT" dirty="0" smtClean="0"/>
              <a:t>					(2016)</a:t>
            </a:r>
            <a:endParaRPr dirty="0"/>
          </a:p>
        </p:txBody>
      </p:sp>
      <p:pic>
        <p:nvPicPr>
          <p:cNvPr id="157" name="Segnaposto contenuto 3" descr="Segnaposto contenuto 3"/>
          <p:cNvPicPr>
            <a:picLocks noChangeAspect="1"/>
          </p:cNvPicPr>
          <p:nvPr/>
        </p:nvPicPr>
        <p:blipFill>
          <a:blip r:embed="rId2">
            <a:extLst/>
          </a:blip>
          <a:stretch>
            <a:fillRect/>
          </a:stretch>
        </p:blipFill>
        <p:spPr>
          <a:xfrm>
            <a:off x="655093" y="1105468"/>
            <a:ext cx="10590663" cy="522709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itolo 2"/>
          <p:cNvSpPr txBox="1">
            <a:spLocks noGrp="1"/>
          </p:cNvSpPr>
          <p:nvPr>
            <p:ph type="title"/>
          </p:nvPr>
        </p:nvSpPr>
        <p:spPr>
          <a:xfrm>
            <a:off x="64846" y="-1"/>
            <a:ext cx="8936485" cy="680938"/>
          </a:xfrm>
          <a:prstGeom prst="rect">
            <a:avLst/>
          </a:prstGeom>
        </p:spPr>
        <p:txBody>
          <a:bodyPr>
            <a:normAutofit fontScale="90000"/>
          </a:bodyPr>
          <a:lstStyle>
            <a:lvl1pPr>
              <a:defRPr sz="3900"/>
            </a:lvl1pPr>
          </a:lstStyle>
          <a:p>
            <a:r>
              <a:rPr dirty="0" err="1"/>
              <a:t>Indicatori</a:t>
            </a:r>
            <a:r>
              <a:rPr dirty="0"/>
              <a:t> di </a:t>
            </a:r>
            <a:r>
              <a:rPr dirty="0" err="1"/>
              <a:t>monitoraggio</a:t>
            </a:r>
            <a:r>
              <a:rPr dirty="0"/>
              <a:t> e di </a:t>
            </a:r>
            <a:r>
              <a:rPr dirty="0" err="1" smtClean="0"/>
              <a:t>qualità</a:t>
            </a:r>
            <a:r>
              <a:rPr lang="it-IT" dirty="0" smtClean="0"/>
              <a:t> (2016)</a:t>
            </a:r>
            <a:endParaRPr dirty="0"/>
          </a:p>
        </p:txBody>
      </p:sp>
      <p:pic>
        <p:nvPicPr>
          <p:cNvPr id="160" name="Segnaposto contenuto 3" descr="Segnaposto contenuto 3"/>
          <p:cNvPicPr>
            <a:picLocks noChangeAspect="1"/>
          </p:cNvPicPr>
          <p:nvPr/>
        </p:nvPicPr>
        <p:blipFill>
          <a:blip r:embed="rId2">
            <a:extLst/>
          </a:blip>
          <a:stretch>
            <a:fillRect/>
          </a:stretch>
        </p:blipFill>
        <p:spPr>
          <a:xfrm>
            <a:off x="627796" y="1023581"/>
            <a:ext cx="11122926" cy="560923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itolo 2"/>
          <p:cNvSpPr txBox="1">
            <a:spLocks noGrp="1"/>
          </p:cNvSpPr>
          <p:nvPr>
            <p:ph type="title"/>
          </p:nvPr>
        </p:nvSpPr>
        <p:spPr>
          <a:xfrm>
            <a:off x="64846" y="-1"/>
            <a:ext cx="8936485" cy="680938"/>
          </a:xfrm>
          <a:prstGeom prst="rect">
            <a:avLst/>
          </a:prstGeom>
        </p:spPr>
        <p:txBody>
          <a:bodyPr/>
          <a:lstStyle>
            <a:lvl1pPr>
              <a:defRPr sz="3900"/>
            </a:lvl1pPr>
          </a:lstStyle>
          <a:p>
            <a:r>
              <a:rPr lang="it-IT" dirty="0" smtClean="0"/>
              <a:t>		</a:t>
            </a:r>
            <a:r>
              <a:rPr dirty="0" smtClean="0"/>
              <a:t>Il </a:t>
            </a:r>
            <a:r>
              <a:rPr dirty="0" err="1" smtClean="0"/>
              <a:t>finanziamento</a:t>
            </a:r>
            <a:r>
              <a:rPr lang="it-IT" dirty="0" smtClean="0"/>
              <a:t> (2016)</a:t>
            </a:r>
            <a:endParaRPr dirty="0"/>
          </a:p>
        </p:txBody>
      </p:sp>
      <p:pic>
        <p:nvPicPr>
          <p:cNvPr id="163" name="Segnaposto contenuto 3" descr="Segnaposto contenuto 3"/>
          <p:cNvPicPr>
            <a:picLocks noChangeAspect="1"/>
          </p:cNvPicPr>
          <p:nvPr/>
        </p:nvPicPr>
        <p:blipFill>
          <a:blip r:embed="rId2">
            <a:extLst/>
          </a:blip>
          <a:stretch>
            <a:fillRect/>
          </a:stretch>
        </p:blipFill>
        <p:spPr>
          <a:xfrm>
            <a:off x="2197289" y="914402"/>
            <a:ext cx="7506270" cy="3016153"/>
          </a:xfrm>
          <a:prstGeom prst="rect">
            <a:avLst/>
          </a:prstGeom>
          <a:ln w="12700">
            <a:miter lim="400000"/>
          </a:ln>
        </p:spPr>
      </p:pic>
      <p:pic>
        <p:nvPicPr>
          <p:cNvPr id="164" name="Immagine 4" descr="Immagine 4"/>
          <p:cNvPicPr>
            <a:picLocks noChangeAspect="1"/>
          </p:cNvPicPr>
          <p:nvPr/>
        </p:nvPicPr>
        <p:blipFill>
          <a:blip r:embed="rId3">
            <a:extLst/>
          </a:blip>
          <a:stretch>
            <a:fillRect/>
          </a:stretch>
        </p:blipFill>
        <p:spPr>
          <a:xfrm>
            <a:off x="2197291" y="3698542"/>
            <a:ext cx="7506269" cy="315945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egnaposto contenuto 1"/>
          <p:cNvSpPr txBox="1">
            <a:spLocks noGrp="1"/>
          </p:cNvSpPr>
          <p:nvPr>
            <p:ph type="body" idx="1"/>
          </p:nvPr>
        </p:nvSpPr>
        <p:spPr>
          <a:xfrm>
            <a:off x="622569" y="943583"/>
            <a:ext cx="11050622" cy="5583678"/>
          </a:xfrm>
          <a:prstGeom prst="rect">
            <a:avLst/>
          </a:prstGeom>
        </p:spPr>
        <p:txBody>
          <a:bodyPr>
            <a:normAutofit lnSpcReduction="10000"/>
          </a:bodyPr>
          <a:lstStyle/>
          <a:p>
            <a:pPr>
              <a:defRPr sz="2000"/>
            </a:pPr>
            <a:r>
              <a:rPr dirty="0"/>
              <a:t>1- Non </a:t>
            </a:r>
            <a:r>
              <a:rPr dirty="0" err="1"/>
              <a:t>tutti</a:t>
            </a:r>
            <a:r>
              <a:rPr dirty="0"/>
              <a:t> </a:t>
            </a:r>
            <a:r>
              <a:rPr dirty="0" err="1"/>
              <a:t>i</a:t>
            </a:r>
            <a:r>
              <a:rPr dirty="0"/>
              <a:t> PDTA </a:t>
            </a:r>
            <a:r>
              <a:rPr dirty="0" err="1"/>
              <a:t>rispondono</a:t>
            </a:r>
            <a:r>
              <a:rPr dirty="0"/>
              <a:t> </a:t>
            </a:r>
            <a:r>
              <a:rPr dirty="0" err="1"/>
              <a:t>ai</a:t>
            </a:r>
            <a:r>
              <a:rPr dirty="0"/>
              <a:t> </a:t>
            </a:r>
            <a:r>
              <a:rPr dirty="0" err="1"/>
              <a:t>requisiti</a:t>
            </a:r>
            <a:r>
              <a:rPr dirty="0"/>
              <a:t> </a:t>
            </a:r>
            <a:r>
              <a:rPr dirty="0" err="1"/>
              <a:t>caratterizzanti</a:t>
            </a:r>
            <a:r>
              <a:rPr dirty="0"/>
              <a:t> un </a:t>
            </a:r>
            <a:r>
              <a:rPr dirty="0" err="1"/>
              <a:t>percorso</a:t>
            </a:r>
            <a:r>
              <a:rPr dirty="0"/>
              <a:t> </a:t>
            </a:r>
            <a:r>
              <a:rPr dirty="0" err="1"/>
              <a:t>metodologicamente</a:t>
            </a:r>
            <a:r>
              <a:rPr dirty="0"/>
              <a:t> </a:t>
            </a:r>
            <a:r>
              <a:rPr dirty="0" err="1"/>
              <a:t>corretto</a:t>
            </a:r>
            <a:r>
              <a:rPr dirty="0"/>
              <a:t>: in </a:t>
            </a:r>
            <a:r>
              <a:rPr dirty="0" err="1"/>
              <a:t>particolare</a:t>
            </a:r>
            <a:r>
              <a:rPr dirty="0"/>
              <a:t> </a:t>
            </a:r>
            <a:r>
              <a:rPr dirty="0" err="1"/>
              <a:t>l’oncologia</a:t>
            </a:r>
            <a:r>
              <a:rPr dirty="0"/>
              <a:t>, </a:t>
            </a:r>
            <a:r>
              <a:rPr dirty="0" err="1"/>
              <a:t>l’ipertensione</a:t>
            </a:r>
            <a:r>
              <a:rPr dirty="0"/>
              <a:t>, </a:t>
            </a:r>
            <a:r>
              <a:rPr dirty="0" err="1"/>
              <a:t>l’ictus</a:t>
            </a:r>
            <a:r>
              <a:rPr dirty="0"/>
              <a:t> in </a:t>
            </a:r>
            <a:r>
              <a:rPr dirty="0" err="1"/>
              <a:t>fase</a:t>
            </a:r>
            <a:r>
              <a:rPr dirty="0"/>
              <a:t> </a:t>
            </a:r>
            <a:r>
              <a:rPr dirty="0" err="1"/>
              <a:t>acuta</a:t>
            </a:r>
            <a:r>
              <a:rPr dirty="0"/>
              <a:t> non </a:t>
            </a:r>
            <a:r>
              <a:rPr dirty="0" err="1"/>
              <a:t>si</a:t>
            </a:r>
            <a:r>
              <a:rPr dirty="0"/>
              <a:t> </a:t>
            </a:r>
            <a:r>
              <a:rPr dirty="0" err="1"/>
              <a:t>identificano</a:t>
            </a:r>
            <a:r>
              <a:rPr dirty="0"/>
              <a:t> in </a:t>
            </a:r>
            <a:r>
              <a:rPr dirty="0" err="1"/>
              <a:t>patologie</a:t>
            </a:r>
            <a:r>
              <a:rPr dirty="0"/>
              <a:t> </a:t>
            </a:r>
            <a:r>
              <a:rPr dirty="0" err="1"/>
              <a:t>cronico</a:t>
            </a:r>
            <a:r>
              <a:rPr dirty="0"/>
              <a:t>-degenerative per le </a:t>
            </a:r>
            <a:r>
              <a:rPr dirty="0" err="1"/>
              <a:t>quali</a:t>
            </a:r>
            <a:r>
              <a:rPr dirty="0"/>
              <a:t> la </a:t>
            </a:r>
            <a:r>
              <a:rPr dirty="0" err="1"/>
              <a:t>complessità</a:t>
            </a:r>
            <a:r>
              <a:rPr dirty="0"/>
              <a:t> </a:t>
            </a:r>
            <a:r>
              <a:rPr dirty="0" err="1"/>
              <a:t>costituisce</a:t>
            </a:r>
            <a:r>
              <a:rPr dirty="0"/>
              <a:t> </a:t>
            </a:r>
            <a:r>
              <a:rPr dirty="0" err="1"/>
              <a:t>elemento</a:t>
            </a:r>
            <a:r>
              <a:rPr dirty="0"/>
              <a:t> </a:t>
            </a:r>
            <a:r>
              <a:rPr dirty="0" err="1"/>
              <a:t>strutturale</a:t>
            </a:r>
            <a:r>
              <a:rPr dirty="0"/>
              <a:t> e la </a:t>
            </a:r>
            <a:r>
              <a:rPr dirty="0" err="1"/>
              <a:t>multiprofessionalità</a:t>
            </a:r>
            <a:r>
              <a:rPr dirty="0"/>
              <a:t>/</a:t>
            </a:r>
            <a:r>
              <a:rPr dirty="0" err="1"/>
              <a:t>multispecialità</a:t>
            </a:r>
            <a:r>
              <a:rPr dirty="0"/>
              <a:t> </a:t>
            </a:r>
            <a:r>
              <a:rPr dirty="0" err="1"/>
              <a:t>indispensabili</a:t>
            </a:r>
            <a:r>
              <a:rPr dirty="0"/>
              <a:t> </a:t>
            </a:r>
            <a:r>
              <a:rPr dirty="0" err="1"/>
              <a:t>alla</a:t>
            </a:r>
            <a:r>
              <a:rPr dirty="0"/>
              <a:t> </a:t>
            </a:r>
            <a:r>
              <a:rPr dirty="0" err="1"/>
              <a:t>continuità</a:t>
            </a:r>
            <a:r>
              <a:rPr dirty="0"/>
              <a:t> </a:t>
            </a:r>
            <a:r>
              <a:rPr dirty="0" err="1"/>
              <a:t>ospedale-territorio-domicilio</a:t>
            </a:r>
            <a:r>
              <a:rPr dirty="0"/>
              <a:t> e </a:t>
            </a:r>
            <a:r>
              <a:rPr dirty="0" err="1"/>
              <a:t>sanità-sociale</a:t>
            </a:r>
            <a:r>
              <a:rPr dirty="0"/>
              <a:t>.</a:t>
            </a:r>
          </a:p>
          <a:p>
            <a:pPr>
              <a:defRPr sz="2000"/>
            </a:pPr>
            <a:r>
              <a:rPr dirty="0"/>
              <a:t>2- Il PDTA è </a:t>
            </a:r>
            <a:r>
              <a:rPr dirty="0" err="1"/>
              <a:t>una</a:t>
            </a:r>
            <a:r>
              <a:rPr dirty="0"/>
              <a:t> formula </a:t>
            </a:r>
            <a:r>
              <a:rPr dirty="0" err="1"/>
              <a:t>organizzativa</a:t>
            </a:r>
            <a:r>
              <a:rPr dirty="0"/>
              <a:t> di </a:t>
            </a:r>
            <a:r>
              <a:rPr dirty="0" err="1"/>
              <a:t>particolare</a:t>
            </a:r>
            <a:r>
              <a:rPr dirty="0"/>
              <a:t> </a:t>
            </a:r>
            <a:r>
              <a:rPr dirty="0" err="1"/>
              <a:t>interesse</a:t>
            </a:r>
            <a:r>
              <a:rPr dirty="0"/>
              <a:t> e di </a:t>
            </a:r>
            <a:r>
              <a:rPr dirty="0" err="1"/>
              <a:t>grande</a:t>
            </a:r>
            <a:r>
              <a:rPr dirty="0"/>
              <a:t> </a:t>
            </a:r>
            <a:r>
              <a:rPr dirty="0" err="1"/>
              <a:t>attualità</a:t>
            </a:r>
            <a:r>
              <a:rPr dirty="0"/>
              <a:t> </a:t>
            </a:r>
            <a:r>
              <a:rPr dirty="0" err="1"/>
              <a:t>nel</a:t>
            </a:r>
            <a:r>
              <a:rPr dirty="0"/>
              <a:t> </a:t>
            </a:r>
            <a:r>
              <a:rPr dirty="0" err="1"/>
              <a:t>nuovo</a:t>
            </a:r>
            <a:r>
              <a:rPr dirty="0"/>
              <a:t> </a:t>
            </a:r>
            <a:r>
              <a:rPr dirty="0" err="1"/>
              <a:t>contesto</a:t>
            </a:r>
            <a:r>
              <a:rPr dirty="0"/>
              <a:t> </a:t>
            </a:r>
            <a:r>
              <a:rPr dirty="0" err="1"/>
              <a:t>riformatore</a:t>
            </a:r>
            <a:r>
              <a:rPr dirty="0"/>
              <a:t>.</a:t>
            </a:r>
          </a:p>
          <a:p>
            <a:pPr>
              <a:defRPr sz="2000"/>
            </a:pPr>
            <a:r>
              <a:rPr dirty="0"/>
              <a:t>3- </a:t>
            </a:r>
            <a:r>
              <a:rPr dirty="0" err="1"/>
              <a:t>Promotori</a:t>
            </a:r>
            <a:r>
              <a:rPr dirty="0"/>
              <a:t> </a:t>
            </a:r>
            <a:r>
              <a:rPr dirty="0" err="1"/>
              <a:t>della</a:t>
            </a:r>
            <a:r>
              <a:rPr dirty="0"/>
              <a:t> </a:t>
            </a:r>
            <a:r>
              <a:rPr dirty="0" err="1"/>
              <a:t>definizione</a:t>
            </a:r>
            <a:r>
              <a:rPr dirty="0"/>
              <a:t> di un PDTA e </a:t>
            </a:r>
            <a:r>
              <a:rPr dirty="0" err="1"/>
              <a:t>della</a:t>
            </a:r>
            <a:r>
              <a:rPr dirty="0"/>
              <a:t> </a:t>
            </a:r>
            <a:r>
              <a:rPr dirty="0" err="1"/>
              <a:t>sua</a:t>
            </a:r>
            <a:r>
              <a:rPr dirty="0"/>
              <a:t> </a:t>
            </a:r>
            <a:r>
              <a:rPr dirty="0" err="1"/>
              <a:t>realizzazione</a:t>
            </a:r>
            <a:r>
              <a:rPr dirty="0"/>
              <a:t> non </a:t>
            </a:r>
            <a:r>
              <a:rPr dirty="0" err="1"/>
              <a:t>possono</a:t>
            </a:r>
            <a:r>
              <a:rPr dirty="0"/>
              <a:t> </a:t>
            </a:r>
            <a:r>
              <a:rPr dirty="0" err="1"/>
              <a:t>essere</a:t>
            </a:r>
            <a:r>
              <a:rPr dirty="0"/>
              <a:t> </a:t>
            </a:r>
            <a:r>
              <a:rPr dirty="0" err="1"/>
              <a:t>che</a:t>
            </a:r>
            <a:r>
              <a:rPr dirty="0"/>
              <a:t> </a:t>
            </a:r>
            <a:r>
              <a:rPr dirty="0" err="1"/>
              <a:t>Regioni</a:t>
            </a:r>
            <a:r>
              <a:rPr dirty="0"/>
              <a:t> e </a:t>
            </a:r>
            <a:r>
              <a:rPr dirty="0" err="1"/>
              <a:t>Aziende</a:t>
            </a:r>
            <a:r>
              <a:rPr dirty="0"/>
              <a:t> </a:t>
            </a:r>
            <a:r>
              <a:rPr dirty="0" err="1"/>
              <a:t>Sanitarie</a:t>
            </a:r>
            <a:r>
              <a:rPr dirty="0"/>
              <a:t> </a:t>
            </a:r>
            <a:r>
              <a:rPr dirty="0" err="1"/>
              <a:t>territoriali</a:t>
            </a:r>
            <a:r>
              <a:rPr dirty="0"/>
              <a:t>.</a:t>
            </a:r>
            <a:r>
              <a:rPr u="sng" dirty="0"/>
              <a:t> La </a:t>
            </a:r>
            <a:r>
              <a:rPr u="sng" dirty="0" err="1"/>
              <a:t>previsione</a:t>
            </a:r>
            <a:r>
              <a:rPr u="sng" dirty="0"/>
              <a:t> di un PDTA è </a:t>
            </a:r>
            <a:r>
              <a:rPr u="sng" dirty="0" err="1"/>
              <a:t>quindi</a:t>
            </a:r>
            <a:r>
              <a:rPr u="sng" dirty="0"/>
              <a:t> </a:t>
            </a:r>
            <a:r>
              <a:rPr u="sng" dirty="0" err="1"/>
              <a:t>una</a:t>
            </a:r>
            <a:r>
              <a:rPr u="sng" dirty="0"/>
              <a:t> </a:t>
            </a:r>
            <a:r>
              <a:rPr u="sng" dirty="0" err="1"/>
              <a:t>specifica</a:t>
            </a:r>
            <a:r>
              <a:rPr u="sng" dirty="0"/>
              <a:t> </a:t>
            </a:r>
            <a:r>
              <a:rPr u="sng" dirty="0" err="1"/>
              <a:t>azione</a:t>
            </a:r>
            <a:r>
              <a:rPr u="sng" dirty="0"/>
              <a:t> di </a:t>
            </a:r>
            <a:r>
              <a:rPr u="sng" dirty="0" err="1"/>
              <a:t>Programmazione</a:t>
            </a:r>
            <a:r>
              <a:rPr u="sng" dirty="0"/>
              <a:t> </a:t>
            </a:r>
            <a:r>
              <a:rPr dirty="0"/>
              <a:t>e ne </a:t>
            </a:r>
            <a:r>
              <a:rPr dirty="0" err="1"/>
              <a:t>condivide</a:t>
            </a:r>
            <a:r>
              <a:rPr dirty="0"/>
              <a:t> </a:t>
            </a:r>
            <a:r>
              <a:rPr dirty="0" err="1"/>
              <a:t>tutte</a:t>
            </a:r>
            <a:r>
              <a:rPr dirty="0"/>
              <a:t> le </a:t>
            </a:r>
            <a:r>
              <a:rPr dirty="0" err="1" smtClean="0"/>
              <a:t>caratteristiche</a:t>
            </a:r>
            <a:r>
              <a:rPr lang="it-IT" dirty="0" smtClean="0"/>
              <a:t>.</a:t>
            </a:r>
            <a:r>
              <a:rPr dirty="0" smtClean="0"/>
              <a:t> </a:t>
            </a:r>
            <a:endParaRPr lang="it-IT" dirty="0" smtClean="0"/>
          </a:p>
          <a:p>
            <a:pPr>
              <a:defRPr sz="2000"/>
            </a:pPr>
            <a:r>
              <a:rPr dirty="0" smtClean="0"/>
              <a:t>4- </a:t>
            </a:r>
            <a:r>
              <a:rPr dirty="0"/>
              <a:t>I </a:t>
            </a:r>
            <a:r>
              <a:rPr dirty="0" err="1"/>
              <a:t>Presidi</a:t>
            </a:r>
            <a:r>
              <a:rPr dirty="0"/>
              <a:t> </a:t>
            </a:r>
            <a:r>
              <a:rPr dirty="0" err="1"/>
              <a:t>Ospedalieri</a:t>
            </a:r>
            <a:r>
              <a:rPr dirty="0"/>
              <a:t> </a:t>
            </a:r>
            <a:r>
              <a:rPr dirty="0" err="1"/>
              <a:t>rimangono</a:t>
            </a:r>
            <a:r>
              <a:rPr dirty="0"/>
              <a:t> </a:t>
            </a:r>
            <a:r>
              <a:rPr dirty="0" err="1"/>
              <a:t>centrali</a:t>
            </a:r>
            <a:r>
              <a:rPr dirty="0"/>
              <a:t> </a:t>
            </a:r>
            <a:r>
              <a:rPr dirty="0" err="1"/>
              <a:t>nelle</a:t>
            </a:r>
            <a:r>
              <a:rPr dirty="0"/>
              <a:t> </a:t>
            </a:r>
            <a:r>
              <a:rPr dirty="0" err="1"/>
              <a:t>logiche</a:t>
            </a:r>
            <a:r>
              <a:rPr dirty="0"/>
              <a:t> di </a:t>
            </a:r>
            <a:r>
              <a:rPr dirty="0" err="1"/>
              <a:t>sviluppo</a:t>
            </a:r>
            <a:r>
              <a:rPr dirty="0"/>
              <a:t> di </a:t>
            </a:r>
            <a:r>
              <a:rPr dirty="0" err="1"/>
              <a:t>queste</a:t>
            </a:r>
            <a:r>
              <a:rPr dirty="0"/>
              <a:t> </a:t>
            </a:r>
            <a:r>
              <a:rPr dirty="0" err="1"/>
              <a:t>nuove</a:t>
            </a:r>
            <a:r>
              <a:rPr dirty="0"/>
              <a:t> </a:t>
            </a:r>
            <a:r>
              <a:rPr dirty="0" err="1"/>
              <a:t>modalita</a:t>
            </a:r>
            <a:r>
              <a:rPr dirty="0"/>
              <a:t> </a:t>
            </a:r>
            <a:r>
              <a:rPr dirty="0" err="1"/>
              <a:t>organizzative</a:t>
            </a:r>
            <a:r>
              <a:rPr dirty="0"/>
              <a:t>.</a:t>
            </a:r>
          </a:p>
          <a:p>
            <a:pPr>
              <a:defRPr sz="2000"/>
            </a:pPr>
            <a:r>
              <a:rPr dirty="0"/>
              <a:t>5- Il 40% </a:t>
            </a:r>
            <a:r>
              <a:rPr dirty="0" err="1"/>
              <a:t>dei</a:t>
            </a:r>
            <a:r>
              <a:rPr dirty="0"/>
              <a:t> PDTA </a:t>
            </a:r>
            <a:r>
              <a:rPr u="sng" dirty="0"/>
              <a:t>non</a:t>
            </a:r>
            <a:r>
              <a:rPr dirty="0"/>
              <a:t> </a:t>
            </a:r>
            <a:r>
              <a:rPr dirty="0" err="1"/>
              <a:t>può</a:t>
            </a:r>
            <a:r>
              <a:rPr dirty="0"/>
              <a:t> </a:t>
            </a:r>
            <a:r>
              <a:rPr dirty="0" err="1"/>
              <a:t>contare</a:t>
            </a:r>
            <a:r>
              <a:rPr dirty="0"/>
              <a:t> </a:t>
            </a:r>
            <a:r>
              <a:rPr dirty="0" err="1"/>
              <a:t>su</a:t>
            </a:r>
            <a:r>
              <a:rPr dirty="0"/>
              <a:t> </a:t>
            </a:r>
            <a:r>
              <a:rPr u="sng" dirty="0" err="1"/>
              <a:t>fonti</a:t>
            </a:r>
            <a:r>
              <a:rPr u="sng" dirty="0"/>
              <a:t> </a:t>
            </a:r>
            <a:r>
              <a:rPr u="sng" dirty="0" err="1"/>
              <a:t>certe</a:t>
            </a:r>
            <a:r>
              <a:rPr u="sng" dirty="0"/>
              <a:t> e coordinate di </a:t>
            </a:r>
            <a:r>
              <a:rPr u="sng" dirty="0" err="1"/>
              <a:t>informazioni</a:t>
            </a:r>
            <a:r>
              <a:rPr u="sng" dirty="0"/>
              <a:t> </a:t>
            </a:r>
            <a:r>
              <a:rPr dirty="0"/>
              <a:t>per la </a:t>
            </a:r>
            <a:r>
              <a:rPr dirty="0" err="1"/>
              <a:t>gestione</a:t>
            </a:r>
            <a:r>
              <a:rPr dirty="0"/>
              <a:t> del </a:t>
            </a:r>
            <a:r>
              <a:rPr dirty="0" err="1"/>
              <a:t>percorso</a:t>
            </a:r>
            <a:r>
              <a:rPr dirty="0"/>
              <a:t>: </a:t>
            </a:r>
            <a:r>
              <a:rPr dirty="0" err="1"/>
              <a:t>mancano</a:t>
            </a:r>
            <a:r>
              <a:rPr dirty="0"/>
              <a:t> </a:t>
            </a:r>
            <a:r>
              <a:rPr dirty="0" err="1"/>
              <a:t>sistemi</a:t>
            </a:r>
            <a:r>
              <a:rPr dirty="0"/>
              <a:t> </a:t>
            </a:r>
            <a:r>
              <a:rPr dirty="0" err="1"/>
              <a:t>informatizzati</a:t>
            </a:r>
            <a:r>
              <a:rPr dirty="0"/>
              <a:t> e </a:t>
            </a:r>
            <a:r>
              <a:rPr dirty="0" err="1"/>
              <a:t>condivisi</a:t>
            </a:r>
            <a:r>
              <a:rPr dirty="0"/>
              <a:t> </a:t>
            </a:r>
            <a:r>
              <a:rPr dirty="0" err="1"/>
              <a:t>dalle</a:t>
            </a:r>
            <a:r>
              <a:rPr dirty="0"/>
              <a:t> diverse </a:t>
            </a:r>
            <a:r>
              <a:rPr dirty="0" err="1"/>
              <a:t>strutture</a:t>
            </a:r>
            <a:r>
              <a:rPr dirty="0"/>
              <a:t> per un </a:t>
            </a:r>
            <a:r>
              <a:rPr dirty="0" err="1"/>
              <a:t>regolare</a:t>
            </a:r>
            <a:r>
              <a:rPr dirty="0"/>
              <a:t> </a:t>
            </a:r>
            <a:r>
              <a:rPr dirty="0" err="1"/>
              <a:t>flusso</a:t>
            </a:r>
            <a:r>
              <a:rPr dirty="0"/>
              <a:t> di </a:t>
            </a:r>
            <a:r>
              <a:rPr dirty="0" err="1" smtClean="0"/>
              <a:t>dati</a:t>
            </a:r>
            <a:endParaRPr lang="it-IT" dirty="0"/>
          </a:p>
          <a:p>
            <a:pPr>
              <a:defRPr sz="2000"/>
            </a:pPr>
            <a:r>
              <a:rPr lang="it-IT" dirty="0" smtClean="0"/>
              <a:t>6-Il sistema degli indicatori è particolarmente disomogeneo e variegato nelle diverse regioni e nei diversi territori della stessa Regione. Mancano indicatori a contenuto economico-finanziario.</a:t>
            </a:r>
          </a:p>
          <a:p>
            <a:pPr>
              <a:defRPr sz="2000"/>
            </a:pPr>
            <a:r>
              <a:rPr lang="it-IT" dirty="0" smtClean="0"/>
              <a:t>7-Il problema del finanziamento emerge a sua volta come centrale nella trasformazione e riqualificazione del nostro </a:t>
            </a:r>
            <a:r>
              <a:rPr lang="it-IT" dirty="0"/>
              <a:t>S</a:t>
            </a:r>
            <a:r>
              <a:rPr lang="it-IT" dirty="0" smtClean="0"/>
              <a:t>istema Sanitario e Sociale: un finanziamento  a prestazione e non per patologia e per percorso rischia di vanificare gli obiettivi di ottimizzazione della spesa e di sostenibilità dell’innovazione</a:t>
            </a:r>
            <a:endParaRPr dirty="0"/>
          </a:p>
        </p:txBody>
      </p:sp>
      <p:sp>
        <p:nvSpPr>
          <p:cNvPr id="167" name="Titolo 2"/>
          <p:cNvSpPr txBox="1">
            <a:spLocks noGrp="1"/>
          </p:cNvSpPr>
          <p:nvPr>
            <p:ph type="title"/>
          </p:nvPr>
        </p:nvSpPr>
        <p:spPr>
          <a:xfrm>
            <a:off x="64846" y="-1"/>
            <a:ext cx="8936485" cy="680938"/>
          </a:xfrm>
          <a:prstGeom prst="rect">
            <a:avLst/>
          </a:prstGeom>
        </p:spPr>
        <p:txBody>
          <a:bodyPr/>
          <a:lstStyle>
            <a:lvl1pPr>
              <a:defRPr sz="3900"/>
            </a:lvl1pPr>
          </a:lstStyle>
          <a:p>
            <a:r>
              <a:t>Discussione</a:t>
            </a:r>
          </a:p>
        </p:txBody>
      </p:sp>
      <p:sp>
        <p:nvSpPr>
          <p:cNvPr id="2" name="Rettangolo 1"/>
          <p:cNvSpPr/>
          <p:nvPr/>
        </p:nvSpPr>
        <p:spPr>
          <a:xfrm>
            <a:off x="3476831" y="2841716"/>
            <a:ext cx="6096000" cy="296043"/>
          </a:xfrm>
          <a:prstGeom prst="rect">
            <a:avLst/>
          </a:prstGeom>
        </p:spPr>
        <p:txBody>
          <a:bodyPr>
            <a:spAutoFit/>
          </a:bodyPr>
          <a:lstStyle/>
          <a:p>
            <a:pPr lvl="1" indent="0" algn="r">
              <a:lnSpc>
                <a:spcPct val="81000"/>
              </a:lnSpc>
              <a:defRPr sz="2400"/>
            </a:pPr>
            <a:r>
              <a:rPr lang="it-IT" sz="1600" dirty="0" smtClean="0"/>
              <a:t>.</a:t>
            </a:r>
            <a:endParaRPr lang="it-IT" sz="1600"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 name="Titolo 2"/>
          <p:cNvSpPr txBox="1">
            <a:spLocks noGrp="1"/>
          </p:cNvSpPr>
          <p:nvPr>
            <p:ph type="title"/>
          </p:nvPr>
        </p:nvSpPr>
        <p:spPr>
          <a:xfrm>
            <a:off x="967523" y="175846"/>
            <a:ext cx="8936485" cy="110758"/>
          </a:xfrm>
          <a:prstGeom prst="rect">
            <a:avLst/>
          </a:prstGeom>
        </p:spPr>
        <p:txBody>
          <a:bodyPr>
            <a:normAutofit fontScale="90000"/>
          </a:bodyPr>
          <a:lstStyle/>
          <a:p>
            <a:pPr defTabSz="365760">
              <a:defRPr sz="1440"/>
            </a:pPr>
            <a:endParaRPr/>
          </a:p>
        </p:txBody>
      </p:sp>
      <p:pic>
        <p:nvPicPr>
          <p:cNvPr id="173" name="Segnaposto contenuto 3" descr="Segnaposto contenuto 3"/>
          <p:cNvPicPr>
            <a:picLocks noChangeAspect="1"/>
          </p:cNvPicPr>
          <p:nvPr/>
        </p:nvPicPr>
        <p:blipFill>
          <a:blip r:embed="rId2">
            <a:extLst/>
          </a:blip>
          <a:stretch>
            <a:fillRect/>
          </a:stretch>
        </p:blipFill>
        <p:spPr>
          <a:xfrm>
            <a:off x="559557" y="518615"/>
            <a:ext cx="10658904" cy="619608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5" name="Titolo 2"/>
          <p:cNvSpPr txBox="1">
            <a:spLocks noGrp="1"/>
          </p:cNvSpPr>
          <p:nvPr>
            <p:ph type="title"/>
          </p:nvPr>
        </p:nvSpPr>
        <p:spPr>
          <a:xfrm>
            <a:off x="64846" y="0"/>
            <a:ext cx="8936485" cy="136478"/>
          </a:xfrm>
          <a:prstGeom prst="rect">
            <a:avLst/>
          </a:prstGeom>
        </p:spPr>
        <p:txBody>
          <a:bodyPr>
            <a:normAutofit fontScale="90000"/>
          </a:bodyPr>
          <a:lstStyle/>
          <a:p>
            <a:pPr defTabSz="365760">
              <a:defRPr sz="1560"/>
            </a:pPr>
            <a:endParaRPr/>
          </a:p>
        </p:txBody>
      </p:sp>
      <p:pic>
        <p:nvPicPr>
          <p:cNvPr id="176" name="Segnaposto contenuto 3" descr="Segnaposto contenuto 3"/>
          <p:cNvPicPr>
            <a:picLocks noChangeAspect="1"/>
          </p:cNvPicPr>
          <p:nvPr/>
        </p:nvPicPr>
        <p:blipFill>
          <a:blip r:embed="rId2">
            <a:extLst/>
          </a:blip>
          <a:stretch>
            <a:fillRect/>
          </a:stretch>
        </p:blipFill>
        <p:spPr>
          <a:xfrm>
            <a:off x="313897" y="245660"/>
            <a:ext cx="11696133" cy="628214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itolo 1"/>
          <p:cNvSpPr txBox="1">
            <a:spLocks noGrp="1"/>
          </p:cNvSpPr>
          <p:nvPr>
            <p:ph type="title"/>
          </p:nvPr>
        </p:nvSpPr>
        <p:spPr>
          <a:xfrm>
            <a:off x="628650" y="1069975"/>
            <a:ext cx="10515600" cy="1325563"/>
          </a:xfrm>
          <a:prstGeom prst="rect">
            <a:avLst/>
          </a:prstGeom>
        </p:spPr>
        <p:txBody>
          <a:bodyPr>
            <a:noAutofit/>
          </a:bodyPr>
          <a:lstStyle>
            <a:lvl1pPr defTabSz="676655">
              <a:defRPr sz="2960"/>
            </a:lvl1pPr>
          </a:lstStyle>
          <a:p>
            <a:r>
              <a:rPr lang="it-IT" sz="3600" dirty="0" smtClean="0"/>
              <a:t>Nuova </a:t>
            </a:r>
            <a:r>
              <a:rPr lang="it-IT" sz="3600" dirty="0"/>
              <a:t>i</a:t>
            </a:r>
            <a:r>
              <a:rPr sz="3600" dirty="0" err="1" smtClean="0"/>
              <a:t>ndagine</a:t>
            </a:r>
            <a:r>
              <a:rPr sz="3600" dirty="0" smtClean="0"/>
              <a:t> </a:t>
            </a:r>
            <a:r>
              <a:rPr sz="3600" dirty="0" err="1"/>
              <a:t>conoscitiva</a:t>
            </a:r>
            <a:r>
              <a:rPr sz="3600" dirty="0"/>
              <a:t> del Lab-PDTA </a:t>
            </a:r>
            <a:r>
              <a:rPr lang="it-IT" sz="3600" dirty="0" smtClean="0"/>
              <a:t>:</a:t>
            </a:r>
            <a:br>
              <a:rPr lang="it-IT" sz="3600" dirty="0" smtClean="0"/>
            </a:br>
            <a:r>
              <a:rPr lang="it-IT" sz="3600" dirty="0" smtClean="0"/>
              <a:t> «lo</a:t>
            </a:r>
            <a:r>
              <a:rPr sz="3600" dirty="0" smtClean="0"/>
              <a:t> </a:t>
            </a:r>
            <a:r>
              <a:rPr sz="3600" dirty="0" err="1"/>
              <a:t>stato</a:t>
            </a:r>
            <a:r>
              <a:rPr sz="3600" dirty="0"/>
              <a:t> di </a:t>
            </a:r>
            <a:r>
              <a:rPr sz="3600" dirty="0" err="1"/>
              <a:t>attuazione</a:t>
            </a:r>
            <a:r>
              <a:rPr sz="3600" dirty="0"/>
              <a:t> e </a:t>
            </a:r>
            <a:r>
              <a:rPr sz="3600" dirty="0" smtClean="0"/>
              <a:t>le </a:t>
            </a:r>
            <a:r>
              <a:rPr sz="3600" dirty="0" err="1"/>
              <a:t>caratteristiche</a:t>
            </a:r>
            <a:r>
              <a:rPr sz="3600" dirty="0"/>
              <a:t> </a:t>
            </a:r>
            <a:r>
              <a:rPr sz="3600" dirty="0" err="1"/>
              <a:t>dei</a:t>
            </a:r>
            <a:r>
              <a:rPr sz="3600" dirty="0"/>
              <a:t> PDTA </a:t>
            </a:r>
            <a:r>
              <a:rPr sz="3600" dirty="0" err="1"/>
              <a:t>nelle</a:t>
            </a:r>
            <a:r>
              <a:rPr sz="3600" dirty="0"/>
              <a:t> </a:t>
            </a:r>
            <a:r>
              <a:rPr sz="3600" dirty="0" err="1"/>
              <a:t>Aziende</a:t>
            </a:r>
            <a:r>
              <a:rPr sz="3600" dirty="0"/>
              <a:t> </a:t>
            </a:r>
            <a:r>
              <a:rPr sz="3600" dirty="0" err="1"/>
              <a:t>Sanitarie</a:t>
            </a:r>
            <a:r>
              <a:rPr sz="3600" dirty="0"/>
              <a:t> </a:t>
            </a:r>
            <a:r>
              <a:rPr sz="3600" dirty="0" err="1" smtClean="0"/>
              <a:t>italiane</a:t>
            </a:r>
            <a:r>
              <a:rPr lang="it-IT" sz="3600" dirty="0" smtClean="0"/>
              <a:t>».</a:t>
            </a:r>
            <a:br>
              <a:rPr lang="it-IT" sz="3600" dirty="0" smtClean="0"/>
            </a:br>
            <a:r>
              <a:rPr sz="3600" dirty="0" smtClean="0"/>
              <a:t> </a:t>
            </a:r>
            <a:r>
              <a:rPr sz="2800" dirty="0" err="1">
                <a:solidFill>
                  <a:srgbClr val="00B0F0"/>
                </a:solidFill>
              </a:rPr>
              <a:t>Giugno-Settembre</a:t>
            </a:r>
            <a:r>
              <a:rPr sz="2800" dirty="0">
                <a:solidFill>
                  <a:srgbClr val="00B0F0"/>
                </a:solidFill>
              </a:rPr>
              <a:t> 2017  </a:t>
            </a:r>
          </a:p>
        </p:txBody>
      </p:sp>
      <p:sp>
        <p:nvSpPr>
          <p:cNvPr id="179" name="Segnaposto contenuto 2"/>
          <p:cNvSpPr txBox="1">
            <a:spLocks noGrp="1"/>
          </p:cNvSpPr>
          <p:nvPr>
            <p:ph type="body" idx="1"/>
          </p:nvPr>
        </p:nvSpPr>
        <p:spPr>
          <a:xfrm>
            <a:off x="928320" y="2881921"/>
            <a:ext cx="10515601" cy="4351339"/>
          </a:xfrm>
          <a:prstGeom prst="rect">
            <a:avLst/>
          </a:prstGeom>
        </p:spPr>
        <p:txBody>
          <a:bodyPr/>
          <a:lstStyle/>
          <a:p>
            <a:pPr>
              <a:defRPr>
                <a:solidFill>
                  <a:srgbClr val="00B050"/>
                </a:solidFill>
              </a:defRPr>
            </a:pPr>
            <a:r>
              <a:rPr dirty="0"/>
              <a:t>«I PDTA </a:t>
            </a:r>
            <a:r>
              <a:rPr dirty="0" err="1"/>
              <a:t>nella</a:t>
            </a:r>
            <a:r>
              <a:rPr dirty="0"/>
              <a:t> </a:t>
            </a:r>
            <a:r>
              <a:rPr dirty="0" err="1"/>
              <a:t>mia</a:t>
            </a:r>
            <a:r>
              <a:rPr dirty="0"/>
              <a:t> </a:t>
            </a:r>
            <a:r>
              <a:rPr dirty="0" err="1"/>
              <a:t>Azienda</a:t>
            </a:r>
            <a:r>
              <a:rPr dirty="0"/>
              <a:t>» </a:t>
            </a:r>
            <a:r>
              <a:rPr dirty="0">
                <a:solidFill>
                  <a:srgbClr val="000000"/>
                </a:solidFill>
              </a:rPr>
              <a:t>è </a:t>
            </a:r>
            <a:r>
              <a:rPr dirty="0" err="1">
                <a:solidFill>
                  <a:srgbClr val="000000"/>
                </a:solidFill>
              </a:rPr>
              <a:t>l’indagine</a:t>
            </a:r>
            <a:r>
              <a:rPr dirty="0">
                <a:solidFill>
                  <a:srgbClr val="000000"/>
                </a:solidFill>
              </a:rPr>
              <a:t> </a:t>
            </a:r>
            <a:r>
              <a:rPr dirty="0" err="1">
                <a:solidFill>
                  <a:srgbClr val="000000"/>
                </a:solidFill>
              </a:rPr>
              <a:t>conoscitiva</a:t>
            </a:r>
            <a:r>
              <a:rPr dirty="0">
                <a:solidFill>
                  <a:srgbClr val="000000"/>
                </a:solidFill>
              </a:rPr>
              <a:t> </a:t>
            </a:r>
            <a:r>
              <a:rPr dirty="0" err="1">
                <a:solidFill>
                  <a:srgbClr val="000000"/>
                </a:solidFill>
              </a:rPr>
              <a:t>promossa</a:t>
            </a:r>
            <a:r>
              <a:rPr dirty="0">
                <a:solidFill>
                  <a:srgbClr val="000000"/>
                </a:solidFill>
              </a:rPr>
              <a:t> </a:t>
            </a:r>
            <a:r>
              <a:rPr dirty="0" err="1">
                <a:solidFill>
                  <a:srgbClr val="000000"/>
                </a:solidFill>
              </a:rPr>
              <a:t>nella</a:t>
            </a:r>
            <a:r>
              <a:rPr dirty="0">
                <a:solidFill>
                  <a:srgbClr val="000000"/>
                </a:solidFill>
              </a:rPr>
              <a:t> </a:t>
            </a:r>
            <a:r>
              <a:rPr dirty="0" err="1">
                <a:solidFill>
                  <a:srgbClr val="000000"/>
                </a:solidFill>
              </a:rPr>
              <a:t>scorsa</a:t>
            </a:r>
            <a:r>
              <a:rPr dirty="0">
                <a:solidFill>
                  <a:srgbClr val="000000"/>
                </a:solidFill>
              </a:rPr>
              <a:t> estate dal </a:t>
            </a:r>
            <a:r>
              <a:rPr dirty="0" err="1">
                <a:solidFill>
                  <a:srgbClr val="000000"/>
                </a:solidFill>
              </a:rPr>
              <a:t>Laboratorio</a:t>
            </a:r>
            <a:r>
              <a:rPr dirty="0">
                <a:solidFill>
                  <a:srgbClr val="000000"/>
                </a:solidFill>
              </a:rPr>
              <a:t> PDTA del Forum Risk Management e </a:t>
            </a:r>
            <a:r>
              <a:rPr dirty="0" err="1">
                <a:solidFill>
                  <a:srgbClr val="000000"/>
                </a:solidFill>
              </a:rPr>
              <a:t>che</a:t>
            </a:r>
            <a:r>
              <a:rPr dirty="0">
                <a:solidFill>
                  <a:srgbClr val="000000"/>
                </a:solidFill>
              </a:rPr>
              <a:t> ha </a:t>
            </a:r>
            <a:r>
              <a:rPr dirty="0" err="1">
                <a:solidFill>
                  <a:srgbClr val="000000"/>
                </a:solidFill>
              </a:rPr>
              <a:t>visto</a:t>
            </a:r>
            <a:r>
              <a:rPr dirty="0">
                <a:solidFill>
                  <a:srgbClr val="000000"/>
                </a:solidFill>
              </a:rPr>
              <a:t> come </a:t>
            </a:r>
            <a:r>
              <a:rPr dirty="0" err="1">
                <a:solidFill>
                  <a:srgbClr val="FF0000"/>
                </a:solidFill>
              </a:rPr>
              <a:t>protagonisti</a:t>
            </a:r>
            <a:r>
              <a:rPr dirty="0">
                <a:solidFill>
                  <a:srgbClr val="FF0000"/>
                </a:solidFill>
              </a:rPr>
              <a:t> </a:t>
            </a:r>
            <a:r>
              <a:rPr dirty="0" err="1">
                <a:solidFill>
                  <a:srgbClr val="FF0000"/>
                </a:solidFill>
              </a:rPr>
              <a:t>della</a:t>
            </a:r>
            <a:r>
              <a:rPr dirty="0">
                <a:solidFill>
                  <a:srgbClr val="FF0000"/>
                </a:solidFill>
              </a:rPr>
              <a:t> </a:t>
            </a:r>
            <a:r>
              <a:rPr dirty="0" err="1">
                <a:solidFill>
                  <a:srgbClr val="FF0000"/>
                </a:solidFill>
              </a:rPr>
              <a:t>rilevazione</a:t>
            </a:r>
            <a:r>
              <a:rPr dirty="0">
                <a:solidFill>
                  <a:srgbClr val="FF0000"/>
                </a:solidFill>
              </a:rPr>
              <a:t> le </a:t>
            </a:r>
            <a:r>
              <a:rPr dirty="0" err="1">
                <a:solidFill>
                  <a:srgbClr val="FF0000"/>
                </a:solidFill>
              </a:rPr>
              <a:t>Direzioni</a:t>
            </a:r>
            <a:r>
              <a:rPr dirty="0">
                <a:solidFill>
                  <a:srgbClr val="FF0000"/>
                </a:solidFill>
              </a:rPr>
              <a:t> </a:t>
            </a:r>
            <a:r>
              <a:rPr dirty="0" err="1">
                <a:solidFill>
                  <a:srgbClr val="FF0000"/>
                </a:solidFill>
              </a:rPr>
              <a:t>Sanitarie</a:t>
            </a:r>
            <a:r>
              <a:rPr dirty="0">
                <a:solidFill>
                  <a:srgbClr val="FF0000"/>
                </a:solidFill>
              </a:rPr>
              <a:t> e </a:t>
            </a:r>
            <a:r>
              <a:rPr dirty="0" err="1">
                <a:solidFill>
                  <a:srgbClr val="FF0000"/>
                </a:solidFill>
              </a:rPr>
              <a:t>i</a:t>
            </a:r>
            <a:r>
              <a:rPr dirty="0">
                <a:solidFill>
                  <a:srgbClr val="FF0000"/>
                </a:solidFill>
              </a:rPr>
              <a:t> </a:t>
            </a:r>
            <a:r>
              <a:rPr dirty="0" err="1">
                <a:solidFill>
                  <a:srgbClr val="FF0000"/>
                </a:solidFill>
              </a:rPr>
              <a:t>loro</a:t>
            </a:r>
            <a:r>
              <a:rPr dirty="0">
                <a:solidFill>
                  <a:srgbClr val="FF0000"/>
                </a:solidFill>
              </a:rPr>
              <a:t> </a:t>
            </a:r>
            <a:r>
              <a:rPr dirty="0" err="1">
                <a:solidFill>
                  <a:srgbClr val="FF0000"/>
                </a:solidFill>
              </a:rPr>
              <a:t>Direttori</a:t>
            </a:r>
            <a:r>
              <a:rPr dirty="0">
                <a:solidFill>
                  <a:srgbClr val="000000"/>
                </a:solidFill>
              </a:rPr>
              <a:t>.</a:t>
            </a:r>
          </a:p>
          <a:p>
            <a:r>
              <a:rPr dirty="0"/>
              <a:t>La </a:t>
            </a:r>
            <a:r>
              <a:rPr dirty="0" err="1"/>
              <a:t>rilevazione</a:t>
            </a:r>
            <a:r>
              <a:rPr dirty="0"/>
              <a:t> </a:t>
            </a:r>
            <a:r>
              <a:rPr dirty="0" err="1"/>
              <a:t>rispondeva</a:t>
            </a:r>
            <a:r>
              <a:rPr dirty="0"/>
              <a:t> </a:t>
            </a:r>
            <a:r>
              <a:rPr dirty="0" err="1"/>
              <a:t>all’impegno</a:t>
            </a:r>
            <a:r>
              <a:rPr dirty="0"/>
              <a:t> </a:t>
            </a:r>
            <a:r>
              <a:rPr dirty="0" err="1"/>
              <a:t>assunto</a:t>
            </a:r>
            <a:r>
              <a:rPr dirty="0"/>
              <a:t> </a:t>
            </a:r>
            <a:r>
              <a:rPr dirty="0" err="1"/>
              <a:t>nella</a:t>
            </a:r>
            <a:r>
              <a:rPr dirty="0"/>
              <a:t> </a:t>
            </a:r>
            <a:r>
              <a:rPr dirty="0" err="1"/>
              <a:t>precedente</a:t>
            </a:r>
            <a:r>
              <a:rPr dirty="0"/>
              <a:t> </a:t>
            </a:r>
            <a:r>
              <a:rPr dirty="0" err="1"/>
              <a:t>edizione</a:t>
            </a:r>
            <a:r>
              <a:rPr dirty="0"/>
              <a:t> del Forum 2016 di </a:t>
            </a:r>
            <a:r>
              <a:rPr dirty="0" err="1"/>
              <a:t>proseguire</a:t>
            </a:r>
            <a:r>
              <a:rPr dirty="0"/>
              <a:t> </a:t>
            </a:r>
            <a:r>
              <a:rPr dirty="0" err="1"/>
              <a:t>il</a:t>
            </a:r>
            <a:r>
              <a:rPr dirty="0"/>
              <a:t> </a:t>
            </a:r>
            <a:r>
              <a:rPr dirty="0" err="1"/>
              <a:t>monitoraggio</a:t>
            </a:r>
            <a:r>
              <a:rPr dirty="0"/>
              <a:t> </a:t>
            </a:r>
            <a:r>
              <a:rPr dirty="0" err="1"/>
              <a:t>dell’adozione</a:t>
            </a:r>
            <a:r>
              <a:rPr dirty="0"/>
              <a:t> di </a:t>
            </a:r>
            <a:r>
              <a:rPr dirty="0" err="1"/>
              <a:t>questo</a:t>
            </a:r>
            <a:r>
              <a:rPr dirty="0"/>
              <a:t> </a:t>
            </a:r>
            <a:r>
              <a:rPr dirty="0" err="1"/>
              <a:t>strumento</a:t>
            </a:r>
            <a:r>
              <a:rPr dirty="0"/>
              <a:t> </a:t>
            </a:r>
            <a:r>
              <a:rPr dirty="0" err="1"/>
              <a:t>programmatorio</a:t>
            </a:r>
            <a:r>
              <a:rPr dirty="0"/>
              <a:t> </a:t>
            </a:r>
            <a:r>
              <a:rPr dirty="0" err="1"/>
              <a:t>nell’ambito</a:t>
            </a:r>
            <a:r>
              <a:rPr dirty="0"/>
              <a:t> </a:t>
            </a:r>
            <a:r>
              <a:rPr dirty="0" err="1"/>
              <a:t>della</a:t>
            </a:r>
            <a:r>
              <a:rPr dirty="0"/>
              <a:t> </a:t>
            </a:r>
            <a:r>
              <a:rPr dirty="0" err="1"/>
              <a:t>nuova</a:t>
            </a:r>
            <a:r>
              <a:rPr dirty="0"/>
              <a:t> </a:t>
            </a:r>
            <a:r>
              <a:rPr dirty="0" err="1"/>
              <a:t>organizzazione</a:t>
            </a:r>
            <a:r>
              <a:rPr dirty="0"/>
              <a:t> sanitaria, </a:t>
            </a:r>
            <a:r>
              <a:rPr dirty="0" err="1"/>
              <a:t>emersa</a:t>
            </a:r>
            <a:r>
              <a:rPr dirty="0"/>
              <a:t> in </a:t>
            </a:r>
            <a:r>
              <a:rPr dirty="0" err="1"/>
              <a:t>particolare</a:t>
            </a:r>
            <a:r>
              <a:rPr dirty="0"/>
              <a:t>  a </a:t>
            </a:r>
            <a:r>
              <a:rPr dirty="0" err="1"/>
              <a:t>partire</a:t>
            </a:r>
            <a:r>
              <a:rPr dirty="0"/>
              <a:t> dal </a:t>
            </a:r>
            <a:r>
              <a:rPr dirty="0" err="1"/>
              <a:t>Decreto</a:t>
            </a:r>
            <a:r>
              <a:rPr dirty="0"/>
              <a:t> </a:t>
            </a:r>
            <a:r>
              <a:rPr dirty="0" err="1"/>
              <a:t>Balduzzi</a:t>
            </a:r>
            <a:r>
              <a:rPr dirty="0"/>
              <a:t> (DL 158, 13.09.2012)</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itolo 1"/>
          <p:cNvSpPr txBox="1">
            <a:spLocks noGrp="1"/>
          </p:cNvSpPr>
          <p:nvPr>
            <p:ph type="title"/>
          </p:nvPr>
        </p:nvSpPr>
        <p:spPr>
          <a:prstGeom prst="rect">
            <a:avLst/>
          </a:prstGeom>
        </p:spPr>
        <p:txBody>
          <a:bodyPr/>
          <a:lstStyle/>
          <a:p>
            <a:r>
              <a:t>	«I PDTA nella mia Azienda»</a:t>
            </a:r>
          </a:p>
        </p:txBody>
      </p:sp>
      <p:sp>
        <p:nvSpPr>
          <p:cNvPr id="182" name="Segnaposto contenuto 2"/>
          <p:cNvSpPr txBox="1">
            <a:spLocks noGrp="1"/>
          </p:cNvSpPr>
          <p:nvPr>
            <p:ph type="body" idx="1"/>
          </p:nvPr>
        </p:nvSpPr>
        <p:spPr>
          <a:prstGeom prst="rect">
            <a:avLst/>
          </a:prstGeom>
        </p:spPr>
        <p:txBody>
          <a:bodyPr/>
          <a:lstStyle/>
          <a:p>
            <a:pPr marL="0" indent="0">
              <a:buSzTx/>
              <a:buNone/>
            </a:pPr>
            <a:r>
              <a:t>La scelta delle Direzioni Sanitarie vuole cogliere:</a:t>
            </a:r>
          </a:p>
          <a:p>
            <a:pPr>
              <a:buFontTx/>
              <a:buChar char="-"/>
              <a:defRPr sz="2400"/>
            </a:pPr>
            <a:r>
              <a:t>la necessità di dar voce alle Direzioni Tecnico-professionali delle Aziende Sanitarie attori decisivi nella realizzazione delle trasformazioni organizzative del SSN;</a:t>
            </a:r>
          </a:p>
          <a:p>
            <a:pPr>
              <a:buFontTx/>
              <a:buChar char="-"/>
              <a:defRPr sz="2400"/>
            </a:pPr>
            <a:r>
              <a:t>l’importanza della competenza tecnica nella valutazione della congruità dei percorsi, ma anche della loro rispondenza alla realtà organizzativa delle Aziende e ai bisogni delle comunità assistite;</a:t>
            </a:r>
          </a:p>
          <a:p>
            <a:pPr>
              <a:buFontTx/>
              <a:buChar char="-"/>
              <a:defRPr sz="2400"/>
            </a:pPr>
            <a:r>
              <a:t>l’esigenza, oggi più che mai viva, di affiancare alle volontà politico-amministrative di riforma, la competenza di chi ha le responsabilità tecniche dirette della operatività dei sistemi sanitari;</a:t>
            </a:r>
          </a:p>
          <a:p>
            <a:pPr>
              <a:buFontTx/>
              <a:buChar char="-"/>
              <a:defRPr sz="2400"/>
            </a:pPr>
            <a:r>
              <a:t>la considerazione che le Direzioni Sanitarie sono sede di rappresentanza istituzionale del complesso dei professionisti e della loro dirigenza.</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olo 1"/>
          <p:cNvSpPr txBox="1">
            <a:spLocks noGrp="1"/>
          </p:cNvSpPr>
          <p:nvPr>
            <p:ph type="title"/>
          </p:nvPr>
        </p:nvSpPr>
        <p:spPr>
          <a:xfrm>
            <a:off x="1638300" y="2193925"/>
            <a:ext cx="10515600" cy="1325563"/>
          </a:xfrm>
          <a:prstGeom prst="rect">
            <a:avLst/>
          </a:prstGeom>
        </p:spPr>
        <p:txBody>
          <a:bodyPr/>
          <a:lstStyle>
            <a:lvl1pPr>
              <a:defRPr sz="3500"/>
            </a:lvl1pPr>
          </a:lstStyle>
          <a:p>
            <a:r>
              <a:t>Il Questionario</a:t>
            </a:r>
          </a:p>
        </p:txBody>
      </p:sp>
      <p:pic>
        <p:nvPicPr>
          <p:cNvPr id="185" name="QUESTIONARIO_PDTANELLAMIAAZIENDA_2017_01.jpg" descr="QUESTIONARIO_PDTANELLAMIAAZIENDA_2017_01.jpg"/>
          <p:cNvPicPr>
            <a:picLocks noChangeAspect="1"/>
          </p:cNvPicPr>
          <p:nvPr/>
        </p:nvPicPr>
        <p:blipFill>
          <a:blip r:embed="rId2">
            <a:extLst/>
          </a:blip>
          <a:stretch>
            <a:fillRect/>
          </a:stretch>
        </p:blipFill>
        <p:spPr>
          <a:xfrm>
            <a:off x="6334717" y="225192"/>
            <a:ext cx="4509534" cy="637880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itolo 1"/>
          <p:cNvSpPr txBox="1">
            <a:spLocks noGrp="1"/>
          </p:cNvSpPr>
          <p:nvPr>
            <p:ph type="title"/>
          </p:nvPr>
        </p:nvSpPr>
        <p:spPr>
          <a:xfrm>
            <a:off x="177800" y="415925"/>
            <a:ext cx="4694436" cy="2144465"/>
          </a:xfrm>
          <a:prstGeom prst="rect">
            <a:avLst/>
          </a:prstGeom>
        </p:spPr>
        <p:txBody>
          <a:bodyPr>
            <a:normAutofit fontScale="90000"/>
          </a:bodyPr>
          <a:lstStyle/>
          <a:p>
            <a:pPr defTabSz="786384">
              <a:defRPr sz="3784"/>
            </a:pPr>
            <a:r>
              <a:t>Opinion’s </a:t>
            </a:r>
          </a:p>
          <a:p>
            <a:pPr defTabSz="786384">
              <a:defRPr sz="3784"/>
            </a:pPr>
            <a:r>
              <a:t>Corner </a:t>
            </a:r>
          </a:p>
          <a:p>
            <a:pPr defTabSz="786384">
              <a:defRPr sz="3784"/>
            </a:pPr>
            <a:r>
              <a:t>dei Direttori </a:t>
            </a:r>
          </a:p>
          <a:p>
            <a:pPr defTabSz="786384">
              <a:defRPr sz="3784"/>
            </a:pPr>
            <a:r>
              <a:t>Sanitari</a:t>
            </a:r>
          </a:p>
        </p:txBody>
      </p:sp>
      <p:pic>
        <p:nvPicPr>
          <p:cNvPr id="188" name="QUESTIONARIO_PDTANELLAMIAAZIENDA_2017_013.jpg" descr="QUESTIONARIO_PDTANELLAMIAAZIENDA_2017_013.jpg"/>
          <p:cNvPicPr>
            <a:picLocks noChangeAspect="1"/>
          </p:cNvPicPr>
          <p:nvPr/>
        </p:nvPicPr>
        <p:blipFill>
          <a:blip r:embed="rId2">
            <a:extLst/>
          </a:blip>
          <a:stretch>
            <a:fillRect/>
          </a:stretch>
        </p:blipFill>
        <p:spPr>
          <a:xfrm>
            <a:off x="7418349" y="141431"/>
            <a:ext cx="4504676" cy="6371938"/>
          </a:xfrm>
          <a:prstGeom prst="rect">
            <a:avLst/>
          </a:prstGeom>
          <a:ln w="12700">
            <a:miter lim="400000"/>
          </a:ln>
        </p:spPr>
      </p:pic>
      <p:pic>
        <p:nvPicPr>
          <p:cNvPr id="189" name="QUESTIONARIO_PDTANELLAMIAAZIENDA_2017_012.jpg" descr="QUESTIONARIO_PDTANELLAMIAAZIENDA_2017_012.jpg"/>
          <p:cNvPicPr>
            <a:picLocks noChangeAspect="1"/>
          </p:cNvPicPr>
          <p:nvPr/>
        </p:nvPicPr>
        <p:blipFill>
          <a:blip r:embed="rId3">
            <a:extLst/>
          </a:blip>
          <a:stretch>
            <a:fillRect/>
          </a:stretch>
        </p:blipFill>
        <p:spPr>
          <a:xfrm>
            <a:off x="2854917" y="137996"/>
            <a:ext cx="4509534" cy="637880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report_tipografia_def_02.jpg" descr="report_tipografia_def_02.jpg"/>
          <p:cNvPicPr>
            <a:picLocks noChangeAspect="1"/>
          </p:cNvPicPr>
          <p:nvPr/>
        </p:nvPicPr>
        <p:blipFill>
          <a:blip r:embed="rId2">
            <a:extLst/>
          </a:blip>
          <a:stretch>
            <a:fillRect/>
          </a:stretch>
        </p:blipFill>
        <p:spPr>
          <a:xfrm>
            <a:off x="2667000" y="0"/>
            <a:ext cx="6858000" cy="6858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Adesioni al questionario 1"/>
          <p:cNvSpPr txBox="1">
            <a:spLocks noGrp="1"/>
          </p:cNvSpPr>
          <p:nvPr>
            <p:ph type="title"/>
          </p:nvPr>
        </p:nvSpPr>
        <p:spPr>
          <a:prstGeom prst="rect">
            <a:avLst/>
          </a:prstGeom>
        </p:spPr>
        <p:txBody>
          <a:bodyPr/>
          <a:lstStyle/>
          <a:p>
            <a:r>
              <a:t>Adesioni al questionario 1</a:t>
            </a:r>
          </a:p>
        </p:txBody>
      </p:sp>
      <p:sp>
        <p:nvSpPr>
          <p:cNvPr id="192" name="Laboratorio PDTA Forum…"/>
          <p:cNvSpPr txBox="1">
            <a:spLocks noGrp="1"/>
          </p:cNvSpPr>
          <p:nvPr>
            <p:ph type="body" idx="1"/>
          </p:nvPr>
        </p:nvSpPr>
        <p:spPr>
          <a:xfrm>
            <a:off x="838200" y="1343025"/>
            <a:ext cx="10515600" cy="4351338"/>
          </a:xfrm>
          <a:prstGeom prst="rect">
            <a:avLst/>
          </a:prstGeom>
        </p:spPr>
        <p:txBody>
          <a:bodyPr/>
          <a:lstStyle/>
          <a:p>
            <a:pPr marL="0" indent="0">
              <a:buSzTx/>
              <a:buFontTx/>
              <a:buNone/>
            </a:pPr>
            <a:r>
              <a:rPr dirty="0" err="1"/>
              <a:t>Laboratorio</a:t>
            </a:r>
            <a:r>
              <a:rPr dirty="0"/>
              <a:t> PDTA Forum</a:t>
            </a:r>
          </a:p>
          <a:p>
            <a:pPr marL="0" indent="0">
              <a:buSzTx/>
              <a:buFontTx/>
              <a:buNone/>
            </a:pPr>
            <a:endParaRPr dirty="0"/>
          </a:p>
          <a:p>
            <a:pPr marL="0" indent="0">
              <a:buSzTx/>
              <a:buFontTx/>
              <a:buNone/>
            </a:pPr>
            <a:r>
              <a:rPr b="1" dirty="0" err="1"/>
              <a:t>Aziende</a:t>
            </a:r>
            <a:r>
              <a:rPr b="1" dirty="0"/>
              <a:t> </a:t>
            </a:r>
            <a:r>
              <a:rPr b="1" dirty="0" err="1"/>
              <a:t>sanitarie</a:t>
            </a:r>
            <a:r>
              <a:rPr b="1" dirty="0"/>
              <a:t> </a:t>
            </a:r>
            <a:r>
              <a:rPr b="1" dirty="0" err="1" smtClean="0"/>
              <a:t>italiane</a:t>
            </a:r>
            <a:r>
              <a:rPr lang="it-IT" b="1" dirty="0" smtClean="0"/>
              <a:t> nel</a:t>
            </a:r>
            <a:r>
              <a:rPr b="1" dirty="0" smtClean="0"/>
              <a:t> 2015</a:t>
            </a:r>
            <a:r>
              <a:rPr lang="it-IT" b="1" dirty="0" smtClean="0"/>
              <a:t>:</a:t>
            </a:r>
            <a:endParaRPr b="1" dirty="0"/>
          </a:p>
          <a:p>
            <a:pPr marL="0" indent="0">
              <a:buSzTx/>
              <a:buFontTx/>
              <a:buNone/>
            </a:pPr>
            <a:r>
              <a:rPr dirty="0">
                <a:solidFill>
                  <a:srgbClr val="FF0000"/>
                </a:solidFill>
              </a:rPr>
              <a:t>ASL </a:t>
            </a:r>
            <a:r>
              <a:rPr dirty="0" err="1">
                <a:solidFill>
                  <a:srgbClr val="FF0000"/>
                </a:solidFill>
              </a:rPr>
              <a:t>Italiane</a:t>
            </a:r>
            <a:r>
              <a:rPr dirty="0">
                <a:solidFill>
                  <a:srgbClr val="FF0000"/>
                </a:solidFill>
              </a:rPr>
              <a:t>    123*</a:t>
            </a:r>
          </a:p>
          <a:p>
            <a:pPr marL="0" indent="0">
              <a:buSzTx/>
              <a:buFontTx/>
              <a:buNone/>
            </a:pPr>
            <a:r>
              <a:rPr dirty="0" err="1">
                <a:solidFill>
                  <a:srgbClr val="FF0000"/>
                </a:solidFill>
              </a:rPr>
              <a:t>Aziende</a:t>
            </a:r>
            <a:r>
              <a:rPr dirty="0">
                <a:solidFill>
                  <a:srgbClr val="FF0000"/>
                </a:solidFill>
              </a:rPr>
              <a:t> </a:t>
            </a:r>
            <a:r>
              <a:rPr dirty="0" err="1">
                <a:solidFill>
                  <a:srgbClr val="FF0000"/>
                </a:solidFill>
              </a:rPr>
              <a:t>Universitarie</a:t>
            </a:r>
            <a:r>
              <a:rPr dirty="0">
                <a:solidFill>
                  <a:srgbClr val="FF0000"/>
                </a:solidFill>
              </a:rPr>
              <a:t> </a:t>
            </a:r>
            <a:r>
              <a:rPr dirty="0" err="1">
                <a:solidFill>
                  <a:srgbClr val="FF0000"/>
                </a:solidFill>
              </a:rPr>
              <a:t>Ospedaliere</a:t>
            </a:r>
            <a:r>
              <a:rPr dirty="0">
                <a:solidFill>
                  <a:srgbClr val="FF0000"/>
                </a:solidFill>
              </a:rPr>
              <a:t>  60</a:t>
            </a:r>
          </a:p>
          <a:p>
            <a:pPr marL="0" indent="0">
              <a:buSzTx/>
              <a:buFontTx/>
              <a:buNone/>
            </a:pPr>
            <a:r>
              <a:rPr dirty="0" err="1">
                <a:solidFill>
                  <a:srgbClr val="00B0F0"/>
                </a:solidFill>
              </a:rPr>
              <a:t>Totale</a:t>
            </a:r>
            <a:r>
              <a:rPr dirty="0">
                <a:solidFill>
                  <a:srgbClr val="00B0F0"/>
                </a:solidFill>
              </a:rPr>
              <a:t> </a:t>
            </a:r>
            <a:r>
              <a:rPr dirty="0" err="1">
                <a:solidFill>
                  <a:srgbClr val="00B0F0"/>
                </a:solidFill>
              </a:rPr>
              <a:t>Aziende</a:t>
            </a:r>
            <a:r>
              <a:rPr dirty="0">
                <a:solidFill>
                  <a:srgbClr val="00B0F0"/>
                </a:solidFill>
              </a:rPr>
              <a:t> </a:t>
            </a:r>
            <a:r>
              <a:rPr dirty="0" err="1">
                <a:solidFill>
                  <a:srgbClr val="00B0F0"/>
                </a:solidFill>
              </a:rPr>
              <a:t>Sanitarie</a:t>
            </a:r>
            <a:r>
              <a:rPr dirty="0">
                <a:solidFill>
                  <a:srgbClr val="00B0F0"/>
                </a:solidFill>
              </a:rPr>
              <a:t>  183</a:t>
            </a:r>
          </a:p>
          <a:p>
            <a:pPr marL="0" indent="0">
              <a:buSzTx/>
              <a:buFontTx/>
              <a:buNone/>
            </a:pPr>
            <a:endParaRPr dirty="0"/>
          </a:p>
          <a:p>
            <a:pPr marL="0" indent="0">
              <a:buSzTx/>
              <a:buFontTx/>
              <a:buNone/>
              <a:defRPr sz="2200"/>
            </a:pPr>
            <a:r>
              <a:rPr dirty="0"/>
              <a:t>* Non considerate le </a:t>
            </a:r>
            <a:r>
              <a:rPr dirty="0" err="1"/>
              <a:t>modifiche</a:t>
            </a:r>
            <a:r>
              <a:rPr dirty="0"/>
              <a:t> </a:t>
            </a:r>
            <a:r>
              <a:rPr dirty="0" err="1"/>
              <a:t>avvenute</a:t>
            </a:r>
            <a:r>
              <a:rPr dirty="0"/>
              <a:t> in </a:t>
            </a:r>
            <a:r>
              <a:rPr dirty="0" err="1"/>
              <a:t>Regione</a:t>
            </a:r>
            <a:r>
              <a:rPr dirty="0"/>
              <a:t> </a:t>
            </a:r>
            <a:r>
              <a:rPr dirty="0" err="1"/>
              <a:t>Lombardia</a:t>
            </a:r>
            <a:r>
              <a:rPr dirty="0"/>
              <a:t> a </a:t>
            </a:r>
            <a:r>
              <a:rPr dirty="0" err="1"/>
              <a:t>proposito</a:t>
            </a:r>
            <a:r>
              <a:rPr dirty="0"/>
              <a:t> </a:t>
            </a:r>
            <a:r>
              <a:rPr dirty="0" err="1"/>
              <a:t>delle</a:t>
            </a:r>
            <a:r>
              <a:rPr dirty="0"/>
              <a:t> ASST</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Adesione al questionario 2"/>
          <p:cNvSpPr txBox="1">
            <a:spLocks noGrp="1"/>
          </p:cNvSpPr>
          <p:nvPr>
            <p:ph type="title"/>
          </p:nvPr>
        </p:nvSpPr>
        <p:spPr>
          <a:xfrm>
            <a:off x="254000" y="34925"/>
            <a:ext cx="10515600" cy="1325563"/>
          </a:xfrm>
          <a:prstGeom prst="rect">
            <a:avLst/>
          </a:prstGeom>
        </p:spPr>
        <p:txBody>
          <a:bodyPr/>
          <a:lstStyle/>
          <a:p>
            <a:r>
              <a:t>Adesione al questionario 2</a:t>
            </a:r>
          </a:p>
        </p:txBody>
      </p:sp>
      <p:sp>
        <p:nvSpPr>
          <p:cNvPr id="195" name="Risposte al questionario…"/>
          <p:cNvSpPr txBox="1">
            <a:spLocks noGrp="1"/>
          </p:cNvSpPr>
          <p:nvPr>
            <p:ph type="body" sz="half" idx="1"/>
          </p:nvPr>
        </p:nvSpPr>
        <p:spPr>
          <a:xfrm>
            <a:off x="279400" y="1025525"/>
            <a:ext cx="5469831" cy="4360863"/>
          </a:xfrm>
          <a:prstGeom prst="rect">
            <a:avLst/>
          </a:prstGeom>
        </p:spPr>
        <p:txBody>
          <a:bodyPr/>
          <a:lstStyle/>
          <a:p>
            <a:pPr marL="0" indent="0">
              <a:buSzTx/>
              <a:buFontTx/>
              <a:buNone/>
              <a:defRPr b="1">
                <a:latin typeface="Arial"/>
                <a:ea typeface="Arial"/>
                <a:cs typeface="Arial"/>
                <a:sym typeface="Arial"/>
              </a:defRPr>
            </a:pPr>
            <a:r>
              <a:t>Risposte al questionario </a:t>
            </a:r>
          </a:p>
          <a:p>
            <a:pPr marL="0" indent="0">
              <a:buSzTx/>
              <a:buFontTx/>
              <a:buNone/>
              <a:defRPr>
                <a:latin typeface="Arial"/>
                <a:ea typeface="Arial"/>
                <a:cs typeface="Arial"/>
                <a:sym typeface="Arial"/>
              </a:defRPr>
            </a:pPr>
            <a:r>
              <a:t>48 (26% delle Aziende) </a:t>
            </a:r>
          </a:p>
          <a:p>
            <a:pPr marL="0" indent="0">
              <a:buSzTx/>
              <a:buFontTx/>
              <a:buNone/>
              <a:defRPr sz="2300">
                <a:latin typeface="Arial"/>
                <a:ea typeface="Arial"/>
                <a:cs typeface="Arial"/>
                <a:sym typeface="Arial"/>
              </a:defRPr>
            </a:pPr>
            <a:endParaRPr/>
          </a:p>
          <a:p>
            <a:pPr marL="0" indent="0">
              <a:buSzTx/>
              <a:buFontTx/>
              <a:buNone/>
              <a:defRPr sz="2300">
                <a:latin typeface="Arial"/>
                <a:ea typeface="Arial"/>
                <a:cs typeface="Arial"/>
                <a:sym typeface="Arial"/>
              </a:defRPr>
            </a:pPr>
            <a:endParaRPr/>
          </a:p>
          <a:p>
            <a:pPr marL="0" indent="0">
              <a:buSzTx/>
              <a:buFontTx/>
              <a:buNone/>
              <a:defRPr sz="2300">
                <a:latin typeface="Arial"/>
                <a:ea typeface="Arial"/>
                <a:cs typeface="Arial"/>
                <a:sym typeface="Arial"/>
              </a:defRPr>
            </a:pPr>
            <a:endParaRPr/>
          </a:p>
          <a:p>
            <a:pPr marL="0" indent="0">
              <a:buSzTx/>
              <a:buFontTx/>
              <a:buNone/>
              <a:defRPr sz="2300">
                <a:latin typeface="Arial"/>
                <a:ea typeface="Arial"/>
                <a:cs typeface="Arial"/>
                <a:sym typeface="Arial"/>
              </a:defRPr>
            </a:pPr>
            <a:r>
              <a:t>di cui 10 Aziende </a:t>
            </a:r>
          </a:p>
          <a:p>
            <a:pPr marL="0" indent="0">
              <a:buSzTx/>
              <a:buFontTx/>
              <a:buNone/>
              <a:defRPr sz="2300">
                <a:latin typeface="Arial"/>
                <a:ea typeface="Arial"/>
                <a:cs typeface="Arial"/>
                <a:sym typeface="Arial"/>
              </a:defRPr>
            </a:pPr>
            <a:r>
              <a:t>Universitarie Ospedaliere </a:t>
            </a:r>
          </a:p>
          <a:p>
            <a:pPr marL="0" indent="0">
              <a:buSzTx/>
              <a:buFontTx/>
              <a:buNone/>
              <a:defRPr sz="2300">
                <a:latin typeface="Arial"/>
                <a:ea typeface="Arial"/>
                <a:cs typeface="Arial"/>
                <a:sym typeface="Arial"/>
              </a:defRPr>
            </a:pPr>
            <a:r>
              <a:t>(17% delle Az. UO)</a:t>
            </a:r>
          </a:p>
        </p:txBody>
      </p:sp>
      <p:graphicFrame>
        <p:nvGraphicFramePr>
          <p:cNvPr id="196" name="Tabella"/>
          <p:cNvGraphicFramePr/>
          <p:nvPr/>
        </p:nvGraphicFramePr>
        <p:xfrm>
          <a:off x="7179733" y="1803187"/>
          <a:ext cx="4904316" cy="3688119"/>
        </p:xfrm>
        <a:graphic>
          <a:graphicData uri="http://schemas.openxmlformats.org/drawingml/2006/table">
            <a:tbl>
              <a:tblPr bandRow="1">
                <a:tableStyleId>{4C3C2611-4C71-4FC5-86AE-919BDF0F9419}</a:tableStyleId>
              </a:tblPr>
              <a:tblGrid>
                <a:gridCol w="2452158"/>
                <a:gridCol w="2452158"/>
              </a:tblGrid>
              <a:tr h="647739">
                <a:tc>
                  <a:txBody>
                    <a:bodyPr/>
                    <a:lstStyle/>
                    <a:p>
                      <a:pPr algn="l">
                        <a:defRPr sz="1800"/>
                      </a:pPr>
                      <a:r>
                        <a:rPr b="1">
                          <a:latin typeface="Arial"/>
                          <a:ea typeface="Arial"/>
                          <a:cs typeface="Arial"/>
                          <a:sym typeface="Arial"/>
                        </a:rPr>
                        <a:t>Italia Nord 16</a:t>
                      </a:r>
                    </a:p>
                  </a:txBody>
                  <a:tcPr marL="0" marR="0" marT="0" marB="0" horzOverflow="overflow"/>
                </a:tc>
                <a:tc>
                  <a:txBody>
                    <a:bodyPr/>
                    <a:lstStyle/>
                    <a:p>
                      <a:pPr algn="l">
                        <a:defRPr sz="1800"/>
                      </a:pPr>
                      <a:r>
                        <a:rPr>
                          <a:latin typeface="Arial"/>
                          <a:ea typeface="Arial"/>
                          <a:cs typeface="Arial"/>
                          <a:sym typeface="Arial"/>
                        </a:rPr>
                        <a:t>Piemonte Friuli Lombardia Liguria</a:t>
                      </a:r>
                    </a:p>
                  </a:txBody>
                  <a:tcPr marL="0" marR="0" marT="0" marB="0" horzOverflow="overflow"/>
                </a:tc>
              </a:tr>
              <a:tr h="1013460">
                <a:tc>
                  <a:txBody>
                    <a:bodyPr/>
                    <a:lstStyle/>
                    <a:p>
                      <a:pPr algn="l">
                        <a:defRPr sz="1800"/>
                      </a:pPr>
                      <a:r>
                        <a:rPr b="1">
                          <a:latin typeface="Arial"/>
                          <a:ea typeface="Arial"/>
                          <a:cs typeface="Arial"/>
                          <a:sym typeface="Arial"/>
                        </a:rPr>
                        <a:t>Italia Centro 14</a:t>
                      </a:r>
                    </a:p>
                  </a:txBody>
                  <a:tcPr marL="0" marR="0" marT="0" marB="0" horzOverflow="overflow"/>
                </a:tc>
                <a:tc>
                  <a:txBody>
                    <a:bodyPr/>
                    <a:lstStyle/>
                    <a:p>
                      <a:pPr algn="l">
                        <a:defRPr sz="1800"/>
                      </a:pPr>
                      <a:r>
                        <a:rPr>
                          <a:latin typeface="Arial"/>
                          <a:ea typeface="Arial"/>
                          <a:cs typeface="Arial"/>
                          <a:sym typeface="Arial"/>
                        </a:rPr>
                        <a:t>Toscana Emilia-Romagna
Lazio Umbria</a:t>
                      </a:r>
                    </a:p>
                  </a:txBody>
                  <a:tcPr marL="0" marR="0" marT="0" marB="0" horzOverflow="overflow"/>
                </a:tc>
              </a:tr>
              <a:tr h="1013460">
                <a:tc>
                  <a:txBody>
                    <a:bodyPr/>
                    <a:lstStyle/>
                    <a:p>
                      <a:pPr algn="l">
                        <a:defRPr sz="1800"/>
                      </a:pPr>
                      <a:r>
                        <a:rPr b="1">
                          <a:latin typeface="Arial"/>
                          <a:ea typeface="Arial"/>
                          <a:cs typeface="Arial"/>
                          <a:sym typeface="Arial"/>
                        </a:rPr>
                        <a:t>Italia Sud 10</a:t>
                      </a:r>
                    </a:p>
                  </a:txBody>
                  <a:tcPr marL="0" marR="0" marT="0" marB="0" horzOverflow="overflow"/>
                </a:tc>
                <a:tc>
                  <a:txBody>
                    <a:bodyPr/>
                    <a:lstStyle/>
                    <a:p>
                      <a:pPr algn="l">
                        <a:defRPr sz="1800"/>
                      </a:pPr>
                      <a:r>
                        <a:rPr>
                          <a:latin typeface="Arial"/>
                          <a:ea typeface="Arial"/>
                          <a:cs typeface="Arial"/>
                          <a:sym typeface="Arial"/>
                        </a:rPr>
                        <a:t>Puglia Campania Abruzzo Calabria Basilicata</a:t>
                      </a:r>
                    </a:p>
                  </a:txBody>
                  <a:tcPr marL="0" marR="0" marT="0" marB="0" horzOverflow="overflow"/>
                </a:tc>
              </a:tr>
              <a:tr h="1013460">
                <a:tc>
                  <a:txBody>
                    <a:bodyPr/>
                    <a:lstStyle/>
                    <a:p>
                      <a:pPr algn="l">
                        <a:defRPr sz="1800"/>
                      </a:pPr>
                      <a:r>
                        <a:rPr b="1">
                          <a:latin typeface="Arial"/>
                          <a:ea typeface="Arial"/>
                          <a:cs typeface="Arial"/>
                          <a:sym typeface="Arial"/>
                        </a:rPr>
                        <a:t>Italia insulare 8</a:t>
                      </a:r>
                    </a:p>
                  </a:txBody>
                  <a:tcPr marL="0" marR="0" marT="0" marB="0" horzOverflow="overflow"/>
                </a:tc>
                <a:tc>
                  <a:txBody>
                    <a:bodyPr/>
                    <a:lstStyle/>
                    <a:p>
                      <a:pPr algn="l">
                        <a:defRPr sz="1800"/>
                      </a:pPr>
                      <a:r>
                        <a:rPr>
                          <a:latin typeface="Arial"/>
                          <a:ea typeface="Arial"/>
                          <a:cs typeface="Arial"/>
                          <a:sym typeface="Arial"/>
                        </a:rPr>
                        <a:t>Sicilia Sardegna</a:t>
                      </a:r>
                    </a:p>
                  </a:txBody>
                  <a:tcPr marL="0" marR="0" marT="0" marB="0" horzOverflow="overflow"/>
                </a:tc>
              </a:tr>
            </a:tbl>
          </a:graphicData>
        </a:graphic>
      </p:graphicFrame>
      <p:pic>
        <p:nvPicPr>
          <p:cNvPr id="197" name="Immagine" descr="Immagine"/>
          <p:cNvPicPr>
            <a:picLocks noChangeAspect="1"/>
          </p:cNvPicPr>
          <p:nvPr/>
        </p:nvPicPr>
        <p:blipFill>
          <a:blip r:embed="rId2">
            <a:extLst/>
          </a:blip>
          <a:stretch>
            <a:fillRect/>
          </a:stretch>
        </p:blipFill>
        <p:spPr>
          <a:xfrm>
            <a:off x="3423007" y="1945316"/>
            <a:ext cx="3603969" cy="4211968"/>
          </a:xfrm>
          <a:prstGeom prst="rect">
            <a:avLst/>
          </a:prstGeom>
          <a:ln w="12700">
            <a:miter lim="400000"/>
          </a:ln>
        </p:spPr>
      </p:pic>
      <p:sp>
        <p:nvSpPr>
          <p:cNvPr id="198" name="Regioni rappresentate nell’indagine conoscitiva “I PDTA nella mia Azienda”"/>
          <p:cNvSpPr txBox="1"/>
          <p:nvPr/>
        </p:nvSpPr>
        <p:spPr>
          <a:xfrm>
            <a:off x="7166867" y="1121717"/>
            <a:ext cx="4286003" cy="55711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lnSpcReduction="10000"/>
          </a:bodyPr>
          <a:lstStyle>
            <a:lvl1pPr defTabSz="365760">
              <a:lnSpc>
                <a:spcPct val="90000"/>
              </a:lnSpc>
              <a:defRPr sz="1760"/>
            </a:lvl1pPr>
          </a:lstStyle>
          <a:p>
            <a:r>
              <a:t>Regioni rappresentate nell’indagine conoscitiva “I PDTA nella mia Azienda”</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I PDTA nella mia Azienda”"/>
          <p:cNvSpPr txBox="1">
            <a:spLocks noGrp="1"/>
          </p:cNvSpPr>
          <p:nvPr>
            <p:ph type="title"/>
          </p:nvPr>
        </p:nvSpPr>
        <p:spPr>
          <a:xfrm>
            <a:off x="457200" y="492125"/>
            <a:ext cx="8530977" cy="509192"/>
          </a:xfrm>
          <a:prstGeom prst="rect">
            <a:avLst/>
          </a:prstGeom>
        </p:spPr>
        <p:txBody>
          <a:bodyPr>
            <a:normAutofit fontScale="90000"/>
          </a:bodyPr>
          <a:lstStyle>
            <a:lvl1pPr defTabSz="704087">
              <a:defRPr sz="3387"/>
            </a:lvl1pPr>
          </a:lstStyle>
          <a:p>
            <a:r>
              <a:t>“I PDTA nella mia Azienda”</a:t>
            </a:r>
          </a:p>
        </p:txBody>
      </p:sp>
      <p:sp>
        <p:nvSpPr>
          <p:cNvPr id="201" name="PROFILO DELLA INIZIATIVA DELLE DIREZIONI SANITARIE AZIENDALI A PROPOSITO DEI PDTA"/>
          <p:cNvSpPr txBox="1"/>
          <p:nvPr/>
        </p:nvSpPr>
        <p:spPr>
          <a:xfrm>
            <a:off x="457200" y="1076325"/>
            <a:ext cx="10390585" cy="509192"/>
          </a:xfrm>
          <a:prstGeom prst="rect">
            <a:avLst/>
          </a:prstGeom>
          <a:solidFill>
            <a:srgbClr val="FF2600"/>
          </a:solidFill>
          <a:ln w="12700">
            <a:solidFill>
              <a:srgbClr val="AD5B24"/>
            </a:solidFill>
            <a:miter/>
          </a:ln>
          <a:extLst>
            <a:ext uri="{C572A759-6A51-4108-AA02-DFA0A04FC94B}">
              <ma14:wrappingTextBoxFlag xmlns:ma14="http://schemas.microsoft.com/office/mac/drawingml/2011/main" xmlns="" val="1"/>
            </a:ext>
          </a:extLst>
        </p:spPr>
        <p:txBody>
          <a:bodyPr lIns="45719" rIns="45719" anchor="ctr">
            <a:normAutofit/>
          </a:bodyPr>
          <a:lstStyle>
            <a:lvl1pPr>
              <a:defRPr>
                <a:solidFill>
                  <a:srgbClr val="FFFFFF"/>
                </a:solidFill>
              </a:defRPr>
            </a:lvl1pPr>
          </a:lstStyle>
          <a:p>
            <a:r>
              <a:t>PROFILO DELLA INIZIATIVA DELLE DIREZIONI SANITARIE AZIENDALI A PROPOSITO DEI PDTA</a:t>
            </a:r>
          </a:p>
        </p:txBody>
      </p:sp>
      <p:sp>
        <p:nvSpPr>
          <p:cNvPr id="202" name="Sono stati elaborati PDTA nella tua Azienda?"/>
          <p:cNvSpPr txBox="1"/>
          <p:nvPr/>
        </p:nvSpPr>
        <p:spPr>
          <a:xfrm>
            <a:off x="542851" y="1979756"/>
            <a:ext cx="6085088" cy="36294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defRPr sz="1900" b="1">
                <a:latin typeface="Arial"/>
                <a:ea typeface="Arial"/>
                <a:cs typeface="Arial"/>
                <a:sym typeface="Arial"/>
              </a:defRPr>
            </a:lvl1pPr>
          </a:lstStyle>
          <a:p>
            <a:r>
              <a:t>Sono stati elaborati PDTA nella tua Azienda?</a:t>
            </a:r>
          </a:p>
        </p:txBody>
      </p:sp>
      <p:graphicFrame>
        <p:nvGraphicFramePr>
          <p:cNvPr id="203" name="Grafico a torta 2D"/>
          <p:cNvGraphicFramePr/>
          <p:nvPr/>
        </p:nvGraphicFramePr>
        <p:xfrm>
          <a:off x="2667000" y="2730592"/>
          <a:ext cx="3671888" cy="2616201"/>
        </p:xfrm>
        <a:graphic>
          <a:graphicData uri="http://schemas.openxmlformats.org/drawingml/2006/chart">
            <c:chart xmlns:c="http://schemas.openxmlformats.org/drawingml/2006/chart" xmlns:r="http://schemas.openxmlformats.org/officeDocument/2006/relationships" r:id="rId2"/>
          </a:graphicData>
        </a:graphic>
      </p:graphicFrame>
      <p:sp>
        <p:nvSpPr>
          <p:cNvPr id="204" name="RISPOSTE:…"/>
          <p:cNvSpPr txBox="1"/>
          <p:nvPr/>
        </p:nvSpPr>
        <p:spPr>
          <a:xfrm>
            <a:off x="5673456" y="4037156"/>
            <a:ext cx="1183796" cy="116470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defTabSz="457200">
              <a:defRPr sz="1500" b="1">
                <a:latin typeface="Arial"/>
                <a:ea typeface="Arial"/>
                <a:cs typeface="Arial"/>
                <a:sym typeface="Arial"/>
              </a:defRPr>
            </a:pPr>
            <a:r>
              <a:t>RISPOSTE:</a:t>
            </a:r>
          </a:p>
          <a:p>
            <a:pPr defTabSz="457200">
              <a:defRPr sz="1500" b="1">
                <a:latin typeface="Arial"/>
                <a:ea typeface="Arial"/>
                <a:cs typeface="Arial"/>
                <a:sym typeface="Arial"/>
              </a:defRPr>
            </a:pPr>
            <a:endParaRPr/>
          </a:p>
          <a:p>
            <a:pPr defTabSz="457200">
              <a:defRPr sz="1500" b="1">
                <a:latin typeface="Arial"/>
                <a:ea typeface="Arial"/>
                <a:cs typeface="Arial"/>
                <a:sym typeface="Arial"/>
              </a:defRPr>
            </a:pPr>
            <a:r>
              <a:t>37 sì</a:t>
            </a:r>
          </a:p>
          <a:p>
            <a:pPr defTabSz="457200">
              <a:defRPr sz="1500" b="1">
                <a:latin typeface="Arial"/>
                <a:ea typeface="Arial"/>
                <a:cs typeface="Arial"/>
                <a:sym typeface="Arial"/>
              </a:defRPr>
            </a:pPr>
            <a:r>
              <a:t>2 no</a:t>
            </a:r>
          </a:p>
          <a:p>
            <a:pPr defTabSz="457200">
              <a:defRPr sz="1500" b="1">
                <a:latin typeface="Arial"/>
                <a:ea typeface="Arial"/>
                <a:cs typeface="Arial"/>
                <a:sym typeface="Arial"/>
              </a:defRPr>
            </a:pPr>
            <a:r>
              <a:t>2 ND</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I PDTA nella mia Azienda”"/>
          <p:cNvSpPr txBox="1">
            <a:spLocks noGrp="1"/>
          </p:cNvSpPr>
          <p:nvPr>
            <p:ph type="title"/>
          </p:nvPr>
        </p:nvSpPr>
        <p:spPr>
          <a:xfrm>
            <a:off x="457200" y="492125"/>
            <a:ext cx="8530977" cy="509192"/>
          </a:xfrm>
          <a:prstGeom prst="rect">
            <a:avLst/>
          </a:prstGeom>
        </p:spPr>
        <p:txBody>
          <a:bodyPr>
            <a:normAutofit fontScale="90000"/>
          </a:bodyPr>
          <a:lstStyle>
            <a:lvl1pPr defTabSz="704087">
              <a:defRPr sz="3387"/>
            </a:lvl1pPr>
          </a:lstStyle>
          <a:p>
            <a:r>
              <a:t>“I PDTA nella mia Azienda”</a:t>
            </a:r>
          </a:p>
        </p:txBody>
      </p:sp>
      <p:sp>
        <p:nvSpPr>
          <p:cNvPr id="207" name="PROFILO DELLA INIZIATIVA DELLE DIREZIONI SANITARIE AZIENDALI A PROPOSITO DEI PDTA"/>
          <p:cNvSpPr txBox="1"/>
          <p:nvPr/>
        </p:nvSpPr>
        <p:spPr>
          <a:xfrm>
            <a:off x="457200" y="1076325"/>
            <a:ext cx="10390585" cy="509192"/>
          </a:xfrm>
          <a:prstGeom prst="rect">
            <a:avLst/>
          </a:prstGeom>
          <a:solidFill>
            <a:srgbClr val="FF2600"/>
          </a:solidFill>
          <a:ln w="12700">
            <a:solidFill>
              <a:srgbClr val="AD5B24"/>
            </a:solidFill>
            <a:miter/>
          </a:ln>
          <a:extLst>
            <a:ext uri="{C572A759-6A51-4108-AA02-DFA0A04FC94B}">
              <ma14:wrappingTextBoxFlag xmlns:ma14="http://schemas.microsoft.com/office/mac/drawingml/2011/main" xmlns="" val="1"/>
            </a:ext>
          </a:extLst>
        </p:spPr>
        <p:txBody>
          <a:bodyPr lIns="45719" rIns="45719" anchor="ctr">
            <a:normAutofit/>
          </a:bodyPr>
          <a:lstStyle>
            <a:lvl1pPr>
              <a:defRPr>
                <a:solidFill>
                  <a:srgbClr val="FFFFFF"/>
                </a:solidFill>
              </a:defRPr>
            </a:lvl1pPr>
          </a:lstStyle>
          <a:p>
            <a:r>
              <a:t>PROFILO DELLA INIZIATIVA DELLE DIREZIONI SANITARIE AZIENDALI A PROPOSITO DEI PDTA</a:t>
            </a:r>
          </a:p>
        </p:txBody>
      </p:sp>
      <p:sp>
        <p:nvSpPr>
          <p:cNvPr id="208" name="PDTA attivati nelle diverse aziende:"/>
          <p:cNvSpPr txBox="1"/>
          <p:nvPr/>
        </p:nvSpPr>
        <p:spPr>
          <a:xfrm>
            <a:off x="479351" y="1827356"/>
            <a:ext cx="6085088" cy="36294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defRPr sz="1900" b="1">
                <a:latin typeface="Arial"/>
                <a:ea typeface="Arial"/>
                <a:cs typeface="Arial"/>
                <a:sym typeface="Arial"/>
              </a:defRPr>
            </a:lvl1pPr>
          </a:lstStyle>
          <a:p>
            <a:r>
              <a:t>PDTA attivati nelle diverse aziende:</a:t>
            </a:r>
          </a:p>
        </p:txBody>
      </p:sp>
      <p:graphicFrame>
        <p:nvGraphicFramePr>
          <p:cNvPr id="209" name="Grafico a barre interattivo"/>
          <p:cNvGraphicFramePr/>
          <p:nvPr/>
        </p:nvGraphicFramePr>
        <p:xfrm>
          <a:off x="654837" y="2270942"/>
          <a:ext cx="11171305" cy="4037537"/>
        </p:xfrm>
        <a:graphic>
          <a:graphicData uri="http://schemas.openxmlformats.org/drawingml/2006/chart">
            <c:chart xmlns:c="http://schemas.openxmlformats.org/drawingml/2006/chart" xmlns:r="http://schemas.openxmlformats.org/officeDocument/2006/relationships" r:id="rId2"/>
          </a:graphicData>
        </a:graphic>
      </p:graphicFrame>
      <p:sp>
        <p:nvSpPr>
          <p:cNvPr id="210" name="Totale parziale 137…"/>
          <p:cNvSpPr txBox="1"/>
          <p:nvPr/>
        </p:nvSpPr>
        <p:spPr>
          <a:xfrm>
            <a:off x="9763052" y="4999466"/>
            <a:ext cx="1756226" cy="73290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defTabSz="457200">
              <a:defRPr sz="1500">
                <a:latin typeface="Arial"/>
                <a:ea typeface="Arial"/>
                <a:cs typeface="Arial"/>
                <a:sym typeface="Arial"/>
              </a:defRPr>
            </a:pPr>
            <a:r>
              <a:t>Totale parziale 137</a:t>
            </a:r>
          </a:p>
          <a:p>
            <a:pPr defTabSz="457200">
              <a:defRPr sz="1500">
                <a:latin typeface="Arial"/>
                <a:ea typeface="Arial"/>
                <a:cs typeface="Arial"/>
                <a:sym typeface="Arial"/>
              </a:defRPr>
            </a:pPr>
            <a:r>
              <a:t>36 altre</a:t>
            </a:r>
          </a:p>
          <a:p>
            <a:pPr defTabSz="457200">
              <a:defRPr sz="1500" b="1">
                <a:latin typeface="Arial"/>
                <a:ea typeface="Arial"/>
                <a:cs typeface="Arial"/>
                <a:sym typeface="Arial"/>
              </a:defRPr>
            </a:pPr>
            <a:r>
              <a:t>Totale 173</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9"/>
                                        </p:tgtEl>
                                        <p:attrNameLst>
                                          <p:attrName>style.visibility</p:attrName>
                                        </p:attrNameLst>
                                      </p:cBhvr>
                                      <p:to>
                                        <p:strVal val="visible"/>
                                      </p:to>
                                    </p:set>
                                    <p:animEffect transition="in" filter="dissolve">
                                      <p:cBhvr>
                                        <p:cTn id="7"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I PDTA nella mia Azienda”"/>
          <p:cNvSpPr txBox="1">
            <a:spLocks noGrp="1"/>
          </p:cNvSpPr>
          <p:nvPr>
            <p:ph type="title"/>
          </p:nvPr>
        </p:nvSpPr>
        <p:spPr>
          <a:xfrm>
            <a:off x="457200" y="492125"/>
            <a:ext cx="8530977" cy="509192"/>
          </a:xfrm>
          <a:prstGeom prst="rect">
            <a:avLst/>
          </a:prstGeom>
        </p:spPr>
        <p:txBody>
          <a:bodyPr>
            <a:normAutofit fontScale="90000"/>
          </a:bodyPr>
          <a:lstStyle>
            <a:lvl1pPr defTabSz="704087">
              <a:defRPr sz="3387"/>
            </a:lvl1pPr>
          </a:lstStyle>
          <a:p>
            <a:r>
              <a:t>“I PDTA nella mia Azienda”</a:t>
            </a:r>
          </a:p>
        </p:txBody>
      </p:sp>
      <p:sp>
        <p:nvSpPr>
          <p:cNvPr id="213" name="PROFILO DELLA INIZIATIVA DELLE DIREZIONI SANITARIE AZIENDALI A PROPOSITO DEI PDTA"/>
          <p:cNvSpPr txBox="1"/>
          <p:nvPr/>
        </p:nvSpPr>
        <p:spPr>
          <a:xfrm>
            <a:off x="457200" y="1076325"/>
            <a:ext cx="10390585" cy="509192"/>
          </a:xfrm>
          <a:prstGeom prst="rect">
            <a:avLst/>
          </a:prstGeom>
          <a:solidFill>
            <a:srgbClr val="FF2600"/>
          </a:solidFill>
          <a:ln w="12700">
            <a:solidFill>
              <a:srgbClr val="AD5B24"/>
            </a:solidFill>
            <a:miter/>
          </a:ln>
          <a:extLst>
            <a:ext uri="{C572A759-6A51-4108-AA02-DFA0A04FC94B}">
              <ma14:wrappingTextBoxFlag xmlns:ma14="http://schemas.microsoft.com/office/mac/drawingml/2011/main" xmlns="" val="1"/>
            </a:ext>
          </a:extLst>
        </p:spPr>
        <p:txBody>
          <a:bodyPr lIns="45719" rIns="45719" anchor="ctr">
            <a:normAutofit/>
          </a:bodyPr>
          <a:lstStyle>
            <a:lvl1pPr>
              <a:defRPr>
                <a:solidFill>
                  <a:srgbClr val="FFFFFF"/>
                </a:solidFill>
              </a:defRPr>
            </a:lvl1pPr>
          </a:lstStyle>
          <a:p>
            <a:r>
              <a:t>PROFILO DELLA INIZIATIVA DELLE DIREZIONI SANITARIE AZIENDALI A PROPOSITO DEI PDTA</a:t>
            </a:r>
          </a:p>
        </p:txBody>
      </p:sp>
      <p:sp>
        <p:nvSpPr>
          <p:cNvPr id="214" name="Accessibilità alla documentazione sui PDTA:"/>
          <p:cNvSpPr txBox="1"/>
          <p:nvPr/>
        </p:nvSpPr>
        <p:spPr>
          <a:xfrm>
            <a:off x="479351" y="2208356"/>
            <a:ext cx="6356402" cy="36294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defRPr sz="1900" b="1">
                <a:latin typeface="Arial"/>
                <a:ea typeface="Arial"/>
                <a:cs typeface="Arial"/>
                <a:sym typeface="Arial"/>
              </a:defRPr>
            </a:lvl1pPr>
          </a:lstStyle>
          <a:p>
            <a:r>
              <a:t>Accessibilità alla documentazione sui PDTA:</a:t>
            </a:r>
          </a:p>
        </p:txBody>
      </p:sp>
      <p:graphicFrame>
        <p:nvGraphicFramePr>
          <p:cNvPr id="215" name="Grafico a torta 2D"/>
          <p:cNvGraphicFramePr/>
          <p:nvPr/>
        </p:nvGraphicFramePr>
        <p:xfrm>
          <a:off x="2241252" y="2934139"/>
          <a:ext cx="3729270" cy="2960087"/>
        </p:xfrm>
        <a:graphic>
          <a:graphicData uri="http://schemas.openxmlformats.org/drawingml/2006/chart">
            <c:chart xmlns:c="http://schemas.openxmlformats.org/drawingml/2006/chart" xmlns:r="http://schemas.openxmlformats.org/officeDocument/2006/relationships" r:id="rId2"/>
          </a:graphicData>
        </a:graphic>
      </p:graphicFrame>
      <p:sp>
        <p:nvSpPr>
          <p:cNvPr id="216" name="RISPOSTE:…"/>
          <p:cNvSpPr txBox="1"/>
          <p:nvPr/>
        </p:nvSpPr>
        <p:spPr>
          <a:xfrm>
            <a:off x="5483151" y="4811856"/>
            <a:ext cx="1183796" cy="73290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defTabSz="457200">
              <a:defRPr sz="1500" b="1">
                <a:latin typeface="Arial"/>
                <a:ea typeface="Arial"/>
                <a:cs typeface="Arial"/>
                <a:sym typeface="Arial"/>
              </a:defRPr>
            </a:pPr>
            <a:r>
              <a:t>RISPOSTE:</a:t>
            </a:r>
          </a:p>
          <a:p>
            <a:pPr defTabSz="457200">
              <a:defRPr sz="1500">
                <a:latin typeface="Arial"/>
                <a:ea typeface="Arial"/>
                <a:cs typeface="Arial"/>
                <a:sym typeface="Arial"/>
              </a:defRPr>
            </a:pPr>
            <a:r>
              <a:t>14 sì</a:t>
            </a:r>
          </a:p>
          <a:p>
            <a:pPr defTabSz="457200">
              <a:defRPr sz="1500">
                <a:latin typeface="Arial"/>
                <a:ea typeface="Arial"/>
                <a:cs typeface="Arial"/>
                <a:sym typeface="Arial"/>
              </a:defRPr>
            </a:pPr>
            <a:r>
              <a:t>27 no</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I PDTA nella mia Azienda”"/>
          <p:cNvSpPr txBox="1">
            <a:spLocks noGrp="1"/>
          </p:cNvSpPr>
          <p:nvPr>
            <p:ph type="title"/>
          </p:nvPr>
        </p:nvSpPr>
        <p:spPr>
          <a:xfrm>
            <a:off x="457200" y="492125"/>
            <a:ext cx="8530977" cy="509192"/>
          </a:xfrm>
          <a:prstGeom prst="rect">
            <a:avLst/>
          </a:prstGeom>
        </p:spPr>
        <p:txBody>
          <a:bodyPr>
            <a:normAutofit fontScale="90000"/>
          </a:bodyPr>
          <a:lstStyle>
            <a:lvl1pPr defTabSz="704087">
              <a:defRPr sz="3387"/>
            </a:lvl1pPr>
          </a:lstStyle>
          <a:p>
            <a:r>
              <a:t>“I PDTA nella mia Azienda”</a:t>
            </a:r>
          </a:p>
        </p:txBody>
      </p:sp>
      <p:sp>
        <p:nvSpPr>
          <p:cNvPr id="219" name="PROFILO DELLA INIZIATIVA DELLE DIREZIONI SANITARIE AZIENDALI A PROPOSITO DEI PDTA"/>
          <p:cNvSpPr txBox="1"/>
          <p:nvPr/>
        </p:nvSpPr>
        <p:spPr>
          <a:xfrm>
            <a:off x="457200" y="1076325"/>
            <a:ext cx="10390585" cy="509192"/>
          </a:xfrm>
          <a:prstGeom prst="rect">
            <a:avLst/>
          </a:prstGeom>
          <a:solidFill>
            <a:srgbClr val="FF2600"/>
          </a:solidFill>
          <a:ln w="12700">
            <a:solidFill>
              <a:srgbClr val="AD5B24"/>
            </a:solidFill>
            <a:miter/>
          </a:ln>
          <a:extLst>
            <a:ext uri="{C572A759-6A51-4108-AA02-DFA0A04FC94B}">
              <ma14:wrappingTextBoxFlag xmlns:ma14="http://schemas.microsoft.com/office/mac/drawingml/2011/main" xmlns="" val="1"/>
            </a:ext>
          </a:extLst>
        </p:spPr>
        <p:txBody>
          <a:bodyPr lIns="45719" rIns="45719" anchor="ctr">
            <a:normAutofit/>
          </a:bodyPr>
          <a:lstStyle>
            <a:lvl1pPr>
              <a:defRPr>
                <a:solidFill>
                  <a:srgbClr val="FFFFFF"/>
                </a:solidFill>
              </a:defRPr>
            </a:lvl1pPr>
          </a:lstStyle>
          <a:p>
            <a:r>
              <a:t>PROFILO DELLA INIZIATIVA DELLE DIREZIONI SANITARIE AZIENDALI A PROPOSITO DEI PDTA</a:t>
            </a:r>
          </a:p>
        </p:txBody>
      </p:sp>
      <p:sp>
        <p:nvSpPr>
          <p:cNvPr id="220" name="Ruolo della direzione sanitaria nella predisposizione dei PDTA:"/>
          <p:cNvSpPr txBox="1"/>
          <p:nvPr/>
        </p:nvSpPr>
        <p:spPr>
          <a:xfrm>
            <a:off x="479351" y="1827356"/>
            <a:ext cx="8073085" cy="36294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defRPr sz="1900" b="1">
                <a:latin typeface="Arial"/>
                <a:ea typeface="Arial"/>
                <a:cs typeface="Arial"/>
                <a:sym typeface="Arial"/>
              </a:defRPr>
            </a:lvl1pPr>
          </a:lstStyle>
          <a:p>
            <a:r>
              <a:t>Ruolo della direzione sanitaria nella predisposizione dei PDTA:</a:t>
            </a:r>
          </a:p>
        </p:txBody>
      </p:sp>
      <p:graphicFrame>
        <p:nvGraphicFramePr>
          <p:cNvPr id="221" name="Grafico a barre interattivo"/>
          <p:cNvGraphicFramePr/>
          <p:nvPr/>
        </p:nvGraphicFramePr>
        <p:xfrm>
          <a:off x="195953" y="2051068"/>
          <a:ext cx="11043410" cy="40375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1"/>
                                        </p:tgtEl>
                                        <p:attrNameLst>
                                          <p:attrName>style.visibility</p:attrName>
                                        </p:attrNameLst>
                                      </p:cBhvr>
                                      <p:to>
                                        <p:strVal val="visible"/>
                                      </p:to>
                                    </p:set>
                                    <p:animEffect transition="in" filter="dissolve">
                                      <p:cBhvr>
                                        <p:cTn id="7"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I PDTA nella mia Azienda”"/>
          <p:cNvSpPr txBox="1">
            <a:spLocks noGrp="1"/>
          </p:cNvSpPr>
          <p:nvPr>
            <p:ph type="title"/>
          </p:nvPr>
        </p:nvSpPr>
        <p:spPr>
          <a:xfrm>
            <a:off x="457200" y="492125"/>
            <a:ext cx="8530977" cy="509192"/>
          </a:xfrm>
          <a:prstGeom prst="rect">
            <a:avLst/>
          </a:prstGeom>
        </p:spPr>
        <p:txBody>
          <a:bodyPr>
            <a:normAutofit fontScale="90000"/>
          </a:bodyPr>
          <a:lstStyle>
            <a:lvl1pPr defTabSz="704087">
              <a:defRPr sz="3387"/>
            </a:lvl1pPr>
          </a:lstStyle>
          <a:p>
            <a:r>
              <a:t>“I PDTA nella mia Azienda”</a:t>
            </a:r>
          </a:p>
        </p:txBody>
      </p:sp>
      <p:sp>
        <p:nvSpPr>
          <p:cNvPr id="224" name="PROFILO DELLA INIZIATIVA DELLE DIREZIONI SANITARIE AZIENDALI A PROPOSITO DEI PDTA"/>
          <p:cNvSpPr txBox="1"/>
          <p:nvPr/>
        </p:nvSpPr>
        <p:spPr>
          <a:xfrm>
            <a:off x="457200" y="1076325"/>
            <a:ext cx="10390585" cy="509192"/>
          </a:xfrm>
          <a:prstGeom prst="rect">
            <a:avLst/>
          </a:prstGeom>
          <a:solidFill>
            <a:srgbClr val="FF2600"/>
          </a:solidFill>
          <a:ln w="12700">
            <a:solidFill>
              <a:srgbClr val="AD5B24"/>
            </a:solidFill>
            <a:miter/>
          </a:ln>
          <a:extLst>
            <a:ext uri="{C572A759-6A51-4108-AA02-DFA0A04FC94B}">
              <ma14:wrappingTextBoxFlag xmlns:ma14="http://schemas.microsoft.com/office/mac/drawingml/2011/main" xmlns="" val="1"/>
            </a:ext>
          </a:extLst>
        </p:spPr>
        <p:txBody>
          <a:bodyPr lIns="45719" rIns="45719" anchor="ctr">
            <a:normAutofit/>
          </a:bodyPr>
          <a:lstStyle>
            <a:lvl1pPr>
              <a:defRPr>
                <a:solidFill>
                  <a:srgbClr val="FFFFFF"/>
                </a:solidFill>
              </a:defRPr>
            </a:lvl1pPr>
          </a:lstStyle>
          <a:p>
            <a:r>
              <a:t>PROFILO DELLA INIZIATIVA DELLE DIREZIONI SANITARIE AZIENDALI A PROPOSITO DEI PDTA</a:t>
            </a:r>
          </a:p>
        </p:txBody>
      </p:sp>
      <p:sp>
        <p:nvSpPr>
          <p:cNvPr id="225" name="Team professionale:"/>
          <p:cNvSpPr txBox="1"/>
          <p:nvPr/>
        </p:nvSpPr>
        <p:spPr>
          <a:xfrm>
            <a:off x="479351" y="2208356"/>
            <a:ext cx="4201123" cy="36294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defRPr sz="1900" b="1">
                <a:latin typeface="Arial"/>
                <a:ea typeface="Arial"/>
                <a:cs typeface="Arial"/>
                <a:sym typeface="Arial"/>
              </a:defRPr>
            </a:lvl1pPr>
          </a:lstStyle>
          <a:p>
            <a:r>
              <a:t>Team professionale:</a:t>
            </a:r>
          </a:p>
        </p:txBody>
      </p:sp>
      <p:sp>
        <p:nvSpPr>
          <p:cNvPr id="226" name="RISPOSTE:…"/>
          <p:cNvSpPr txBox="1"/>
          <p:nvPr/>
        </p:nvSpPr>
        <p:spPr>
          <a:xfrm>
            <a:off x="5292651" y="5053156"/>
            <a:ext cx="1255773" cy="7705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defTabSz="457200">
              <a:defRPr sz="1600" b="1">
                <a:latin typeface="Arial"/>
                <a:ea typeface="Arial"/>
                <a:cs typeface="Arial"/>
                <a:sym typeface="Arial"/>
              </a:defRPr>
            </a:pPr>
            <a:r>
              <a:t>RISPOSTE:</a:t>
            </a:r>
          </a:p>
          <a:p>
            <a:pPr defTabSz="457200">
              <a:defRPr sz="1600">
                <a:latin typeface="Arial"/>
                <a:ea typeface="Arial"/>
                <a:cs typeface="Arial"/>
                <a:sym typeface="Arial"/>
              </a:defRPr>
            </a:pPr>
            <a:r>
              <a:t>32 sì</a:t>
            </a:r>
          </a:p>
          <a:p>
            <a:pPr defTabSz="457200">
              <a:defRPr sz="1600">
                <a:latin typeface="Arial"/>
                <a:ea typeface="Arial"/>
                <a:cs typeface="Arial"/>
                <a:sym typeface="Arial"/>
              </a:defRPr>
            </a:pPr>
            <a:r>
              <a:t>8 no</a:t>
            </a:r>
          </a:p>
        </p:txBody>
      </p:sp>
      <p:graphicFrame>
        <p:nvGraphicFramePr>
          <p:cNvPr id="227" name="Grafico a torta 2D"/>
          <p:cNvGraphicFramePr/>
          <p:nvPr/>
        </p:nvGraphicFramePr>
        <p:xfrm>
          <a:off x="1979774" y="2897597"/>
          <a:ext cx="3796729" cy="302202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I PDTA nella mia Azienda”"/>
          <p:cNvSpPr txBox="1">
            <a:spLocks noGrp="1"/>
          </p:cNvSpPr>
          <p:nvPr>
            <p:ph type="title"/>
          </p:nvPr>
        </p:nvSpPr>
        <p:spPr>
          <a:xfrm>
            <a:off x="457200" y="492125"/>
            <a:ext cx="8530977" cy="509192"/>
          </a:xfrm>
          <a:prstGeom prst="rect">
            <a:avLst/>
          </a:prstGeom>
        </p:spPr>
        <p:txBody>
          <a:bodyPr>
            <a:normAutofit fontScale="90000"/>
          </a:bodyPr>
          <a:lstStyle>
            <a:lvl1pPr defTabSz="704087">
              <a:defRPr sz="3387"/>
            </a:lvl1pPr>
          </a:lstStyle>
          <a:p>
            <a:r>
              <a:t>“I PDTA nella mia Azienda”</a:t>
            </a:r>
          </a:p>
        </p:txBody>
      </p:sp>
      <p:sp>
        <p:nvSpPr>
          <p:cNvPr id="230" name="PROFILO DELLA INIZIATIVA DELLE DIREZIONI SANITARIE AZIENDALI A PROPOSITO DEI PDTA"/>
          <p:cNvSpPr txBox="1"/>
          <p:nvPr/>
        </p:nvSpPr>
        <p:spPr>
          <a:xfrm>
            <a:off x="457200" y="1076325"/>
            <a:ext cx="10390585" cy="509192"/>
          </a:xfrm>
          <a:prstGeom prst="rect">
            <a:avLst/>
          </a:prstGeom>
          <a:solidFill>
            <a:srgbClr val="FF2600"/>
          </a:solidFill>
          <a:ln w="12700">
            <a:solidFill>
              <a:srgbClr val="AD5B24"/>
            </a:solidFill>
            <a:miter/>
          </a:ln>
          <a:extLst>
            <a:ext uri="{C572A759-6A51-4108-AA02-DFA0A04FC94B}">
              <ma14:wrappingTextBoxFlag xmlns:ma14="http://schemas.microsoft.com/office/mac/drawingml/2011/main" xmlns="" val="1"/>
            </a:ext>
          </a:extLst>
        </p:spPr>
        <p:txBody>
          <a:bodyPr lIns="45719" rIns="45719" anchor="ctr">
            <a:normAutofit/>
          </a:bodyPr>
          <a:lstStyle>
            <a:lvl1pPr>
              <a:defRPr>
                <a:solidFill>
                  <a:srgbClr val="FFFFFF"/>
                </a:solidFill>
              </a:defRPr>
            </a:lvl1pPr>
          </a:lstStyle>
          <a:p>
            <a:r>
              <a:t>PROFILO DELLA INIZIATIVA DELLE DIREZIONI SANITARIE AZIENDALI A PROPOSITO DEI PDTA</a:t>
            </a:r>
          </a:p>
        </p:txBody>
      </p:sp>
      <p:sp>
        <p:nvSpPr>
          <p:cNvPr id="231" name="Figure professionali coinvolte:"/>
          <p:cNvSpPr txBox="1"/>
          <p:nvPr/>
        </p:nvSpPr>
        <p:spPr>
          <a:xfrm>
            <a:off x="479351" y="1827356"/>
            <a:ext cx="8073085" cy="36294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defRPr sz="1900" b="1">
                <a:latin typeface="Arial"/>
                <a:ea typeface="Arial"/>
                <a:cs typeface="Arial"/>
                <a:sym typeface="Arial"/>
              </a:defRPr>
            </a:lvl1pPr>
          </a:lstStyle>
          <a:p>
            <a:r>
              <a:t>Figure professionali coinvolte:</a:t>
            </a:r>
          </a:p>
        </p:txBody>
      </p:sp>
      <p:graphicFrame>
        <p:nvGraphicFramePr>
          <p:cNvPr id="232" name="Grafico a barre interattivo"/>
          <p:cNvGraphicFramePr/>
          <p:nvPr/>
        </p:nvGraphicFramePr>
        <p:xfrm>
          <a:off x="183950" y="2355868"/>
          <a:ext cx="11972043" cy="40375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32"/>
                                        </p:tgtEl>
                                        <p:attrNameLst>
                                          <p:attrName>style.visibility</p:attrName>
                                        </p:attrNameLst>
                                      </p:cBhvr>
                                      <p:to>
                                        <p:strVal val="visible"/>
                                      </p:to>
                                    </p:set>
                                    <p:animEffect transition="in" filter="dissolve">
                                      <p:cBhvr>
                                        <p:cTn id="7"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I PDTA nella mia Azienda”"/>
          <p:cNvSpPr txBox="1">
            <a:spLocks noGrp="1"/>
          </p:cNvSpPr>
          <p:nvPr>
            <p:ph type="title"/>
          </p:nvPr>
        </p:nvSpPr>
        <p:spPr>
          <a:xfrm>
            <a:off x="457200" y="492125"/>
            <a:ext cx="8530977" cy="509192"/>
          </a:xfrm>
          <a:prstGeom prst="rect">
            <a:avLst/>
          </a:prstGeom>
        </p:spPr>
        <p:txBody>
          <a:bodyPr>
            <a:normAutofit fontScale="90000"/>
          </a:bodyPr>
          <a:lstStyle>
            <a:lvl1pPr defTabSz="704087">
              <a:defRPr sz="3387"/>
            </a:lvl1pPr>
          </a:lstStyle>
          <a:p>
            <a:r>
              <a:t>“I PDTA nella mia Azienda”</a:t>
            </a:r>
          </a:p>
        </p:txBody>
      </p:sp>
      <p:sp>
        <p:nvSpPr>
          <p:cNvPr id="235" name="PROFILO DELLA INIZIATIVA DELLE DIREZIONI SANITARIE AZIENDALI A PROPOSITO DEI PDTA"/>
          <p:cNvSpPr txBox="1"/>
          <p:nvPr/>
        </p:nvSpPr>
        <p:spPr>
          <a:xfrm>
            <a:off x="457200" y="1076325"/>
            <a:ext cx="10390585" cy="509192"/>
          </a:xfrm>
          <a:prstGeom prst="rect">
            <a:avLst/>
          </a:prstGeom>
          <a:solidFill>
            <a:srgbClr val="FF2600"/>
          </a:solidFill>
          <a:ln w="12700">
            <a:solidFill>
              <a:srgbClr val="AD5B24"/>
            </a:solidFill>
            <a:miter/>
          </a:ln>
          <a:extLst>
            <a:ext uri="{C572A759-6A51-4108-AA02-DFA0A04FC94B}">
              <ma14:wrappingTextBoxFlag xmlns:ma14="http://schemas.microsoft.com/office/mac/drawingml/2011/main" xmlns="" val="1"/>
            </a:ext>
          </a:extLst>
        </p:spPr>
        <p:txBody>
          <a:bodyPr lIns="45719" rIns="45719" anchor="ctr">
            <a:normAutofit/>
          </a:bodyPr>
          <a:lstStyle>
            <a:lvl1pPr>
              <a:defRPr>
                <a:solidFill>
                  <a:srgbClr val="FFFFFF"/>
                </a:solidFill>
              </a:defRPr>
            </a:lvl1pPr>
          </a:lstStyle>
          <a:p>
            <a:r>
              <a:t>PROFILO DELLA INIZIATIVA DELLE DIREZIONI SANITARIE AZIENDALI A PROPOSITO DEI PDTA</a:t>
            </a:r>
          </a:p>
        </p:txBody>
      </p:sp>
      <p:sp>
        <p:nvSpPr>
          <p:cNvPr id="236" name="Indici di valutazione dei risultati:"/>
          <p:cNvSpPr txBox="1"/>
          <p:nvPr/>
        </p:nvSpPr>
        <p:spPr>
          <a:xfrm>
            <a:off x="479351" y="2208356"/>
            <a:ext cx="4201123" cy="36294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defRPr sz="1900" b="1">
                <a:latin typeface="Arial"/>
                <a:ea typeface="Arial"/>
                <a:cs typeface="Arial"/>
                <a:sym typeface="Arial"/>
              </a:defRPr>
            </a:lvl1pPr>
          </a:lstStyle>
          <a:p>
            <a:r>
              <a:t>Indici di valutazione dei risultati:</a:t>
            </a:r>
          </a:p>
        </p:txBody>
      </p:sp>
      <p:sp>
        <p:nvSpPr>
          <p:cNvPr id="237" name="RISPOSTE:…"/>
          <p:cNvSpPr txBox="1"/>
          <p:nvPr/>
        </p:nvSpPr>
        <p:spPr>
          <a:xfrm>
            <a:off x="3870251" y="4951556"/>
            <a:ext cx="1183796" cy="73290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defTabSz="457200">
              <a:defRPr sz="1500" b="1">
                <a:latin typeface="Arial"/>
                <a:ea typeface="Arial"/>
                <a:cs typeface="Arial"/>
                <a:sym typeface="Arial"/>
              </a:defRPr>
            </a:pPr>
            <a:r>
              <a:t>RISPOSTE:</a:t>
            </a:r>
          </a:p>
          <a:p>
            <a:pPr defTabSz="457200">
              <a:defRPr sz="1500">
                <a:latin typeface="Arial"/>
                <a:ea typeface="Arial"/>
                <a:cs typeface="Arial"/>
                <a:sym typeface="Arial"/>
              </a:defRPr>
            </a:pPr>
            <a:r>
              <a:t>28 sì</a:t>
            </a:r>
          </a:p>
          <a:p>
            <a:pPr defTabSz="457200">
              <a:defRPr sz="1500">
                <a:latin typeface="Arial"/>
                <a:ea typeface="Arial"/>
                <a:cs typeface="Arial"/>
                <a:sym typeface="Arial"/>
              </a:defRPr>
            </a:pPr>
            <a:r>
              <a:t>12 no</a:t>
            </a:r>
          </a:p>
        </p:txBody>
      </p:sp>
      <p:graphicFrame>
        <p:nvGraphicFramePr>
          <p:cNvPr id="238" name="Grafico a torta 2D"/>
          <p:cNvGraphicFramePr/>
          <p:nvPr/>
        </p:nvGraphicFramePr>
        <p:xfrm>
          <a:off x="544674" y="2794137"/>
          <a:ext cx="3798589" cy="3023889"/>
        </p:xfrm>
        <a:graphic>
          <a:graphicData uri="http://schemas.openxmlformats.org/drawingml/2006/chart">
            <c:chart xmlns:c="http://schemas.openxmlformats.org/drawingml/2006/chart" xmlns:r="http://schemas.openxmlformats.org/officeDocument/2006/relationships" r:id="rId2"/>
          </a:graphicData>
        </a:graphic>
      </p:graphicFrame>
      <p:sp>
        <p:nvSpPr>
          <p:cNvPr id="239" name="Risorse finanziarie specifiche per i PDTA:"/>
          <p:cNvSpPr txBox="1"/>
          <p:nvPr/>
        </p:nvSpPr>
        <p:spPr>
          <a:xfrm>
            <a:off x="6168951" y="2208356"/>
            <a:ext cx="5189986" cy="36294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defRPr sz="1900" b="1">
                <a:latin typeface="Arial"/>
                <a:ea typeface="Arial"/>
                <a:cs typeface="Arial"/>
                <a:sym typeface="Arial"/>
              </a:defRPr>
            </a:lvl1pPr>
          </a:lstStyle>
          <a:p>
            <a:r>
              <a:t>Risorse finanziarie specifiche per i PDTA:</a:t>
            </a:r>
          </a:p>
        </p:txBody>
      </p:sp>
      <p:graphicFrame>
        <p:nvGraphicFramePr>
          <p:cNvPr id="240" name="Grafico a torta 2D"/>
          <p:cNvGraphicFramePr/>
          <p:nvPr/>
        </p:nvGraphicFramePr>
        <p:xfrm>
          <a:off x="6170774" y="2781437"/>
          <a:ext cx="3798589" cy="3023889"/>
        </p:xfrm>
        <a:graphic>
          <a:graphicData uri="http://schemas.openxmlformats.org/drawingml/2006/chart">
            <c:chart xmlns:c="http://schemas.openxmlformats.org/drawingml/2006/chart" xmlns:r="http://schemas.openxmlformats.org/officeDocument/2006/relationships" r:id="rId3"/>
          </a:graphicData>
        </a:graphic>
      </p:graphicFrame>
      <p:sp>
        <p:nvSpPr>
          <p:cNvPr id="241" name="RISPOSTE:…"/>
          <p:cNvSpPr txBox="1"/>
          <p:nvPr/>
        </p:nvSpPr>
        <p:spPr>
          <a:xfrm>
            <a:off x="9470952" y="4951556"/>
            <a:ext cx="1183796" cy="73290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defTabSz="457200">
              <a:defRPr sz="1500" b="1">
                <a:latin typeface="Arial"/>
                <a:ea typeface="Arial"/>
                <a:cs typeface="Arial"/>
                <a:sym typeface="Arial"/>
              </a:defRPr>
            </a:pPr>
            <a:r>
              <a:t>RISPOSTE:</a:t>
            </a:r>
          </a:p>
          <a:p>
            <a:pPr defTabSz="457200">
              <a:defRPr sz="1500">
                <a:latin typeface="Arial"/>
                <a:ea typeface="Arial"/>
                <a:cs typeface="Arial"/>
                <a:sym typeface="Arial"/>
              </a:defRPr>
            </a:pPr>
            <a:r>
              <a:t>5 sì</a:t>
            </a:r>
          </a:p>
          <a:p>
            <a:pPr defTabSz="457200">
              <a:defRPr sz="1500">
                <a:latin typeface="Arial"/>
                <a:ea typeface="Arial"/>
                <a:cs typeface="Arial"/>
                <a:sym typeface="Arial"/>
              </a:defRPr>
            </a:pPr>
            <a:r>
              <a:t>36 no</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I PDTA nella mia Azienda”"/>
          <p:cNvSpPr txBox="1">
            <a:spLocks noGrp="1"/>
          </p:cNvSpPr>
          <p:nvPr>
            <p:ph type="title"/>
          </p:nvPr>
        </p:nvSpPr>
        <p:spPr>
          <a:xfrm>
            <a:off x="457200" y="492125"/>
            <a:ext cx="8530977" cy="509192"/>
          </a:xfrm>
          <a:prstGeom prst="rect">
            <a:avLst/>
          </a:prstGeom>
        </p:spPr>
        <p:txBody>
          <a:bodyPr>
            <a:normAutofit fontScale="90000"/>
          </a:bodyPr>
          <a:lstStyle>
            <a:lvl1pPr defTabSz="704087">
              <a:defRPr sz="3387"/>
            </a:lvl1pPr>
          </a:lstStyle>
          <a:p>
            <a:r>
              <a:t>“I PDTA nella mia Azienda”</a:t>
            </a:r>
          </a:p>
        </p:txBody>
      </p:sp>
      <p:sp>
        <p:nvSpPr>
          <p:cNvPr id="244" name="PROFILO DELLA INIZIATIVA DELLE DIREZIONI SANITARIE AZIENDALI A PROPOSITO DEI PDTA"/>
          <p:cNvSpPr txBox="1"/>
          <p:nvPr/>
        </p:nvSpPr>
        <p:spPr>
          <a:xfrm>
            <a:off x="457200" y="1076325"/>
            <a:ext cx="10390585" cy="509192"/>
          </a:xfrm>
          <a:prstGeom prst="rect">
            <a:avLst/>
          </a:prstGeom>
          <a:solidFill>
            <a:srgbClr val="FF2600"/>
          </a:solidFill>
          <a:ln w="12700">
            <a:solidFill>
              <a:srgbClr val="AD5B24"/>
            </a:solidFill>
            <a:miter/>
          </a:ln>
          <a:extLst>
            <a:ext uri="{C572A759-6A51-4108-AA02-DFA0A04FC94B}">
              <ma14:wrappingTextBoxFlag xmlns:ma14="http://schemas.microsoft.com/office/mac/drawingml/2011/main" xmlns="" val="1"/>
            </a:ext>
          </a:extLst>
        </p:spPr>
        <p:txBody>
          <a:bodyPr lIns="45719" rIns="45719" anchor="ctr">
            <a:normAutofit/>
          </a:bodyPr>
          <a:lstStyle>
            <a:lvl1pPr>
              <a:defRPr>
                <a:solidFill>
                  <a:srgbClr val="FFFFFF"/>
                </a:solidFill>
              </a:defRPr>
            </a:lvl1pPr>
          </a:lstStyle>
          <a:p>
            <a:r>
              <a:t>PROFILO DELLA INIZIATIVA DELLE DIREZIONI SANITARIE AZIENDALI A PROPOSITO DEI PDTA</a:t>
            </a:r>
          </a:p>
        </p:txBody>
      </p:sp>
      <p:sp>
        <p:nvSpPr>
          <p:cNvPr id="245" name="Incentivi ai professionisti:"/>
          <p:cNvSpPr txBox="1"/>
          <p:nvPr/>
        </p:nvSpPr>
        <p:spPr>
          <a:xfrm>
            <a:off x="479351" y="2208356"/>
            <a:ext cx="4201123" cy="36294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defRPr sz="1900" b="1">
                <a:latin typeface="Arial"/>
                <a:ea typeface="Arial"/>
                <a:cs typeface="Arial"/>
                <a:sym typeface="Arial"/>
              </a:defRPr>
            </a:lvl1pPr>
          </a:lstStyle>
          <a:p>
            <a:r>
              <a:t>Incentivi ai professionisti:</a:t>
            </a:r>
          </a:p>
        </p:txBody>
      </p:sp>
      <p:sp>
        <p:nvSpPr>
          <p:cNvPr id="246" name="RISPOSTE:…"/>
          <p:cNvSpPr txBox="1"/>
          <p:nvPr/>
        </p:nvSpPr>
        <p:spPr>
          <a:xfrm>
            <a:off x="3870251" y="4900756"/>
            <a:ext cx="1183796" cy="73290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defTabSz="457200">
              <a:defRPr sz="1500" b="1">
                <a:latin typeface="Arial"/>
                <a:ea typeface="Arial"/>
                <a:cs typeface="Arial"/>
                <a:sym typeface="Arial"/>
              </a:defRPr>
            </a:pPr>
            <a:r>
              <a:t>RISPOSTE:</a:t>
            </a:r>
          </a:p>
          <a:p>
            <a:pPr defTabSz="457200">
              <a:defRPr sz="1500">
                <a:latin typeface="Arial"/>
                <a:ea typeface="Arial"/>
                <a:cs typeface="Arial"/>
                <a:sym typeface="Arial"/>
              </a:defRPr>
            </a:pPr>
            <a:r>
              <a:t>17 sì</a:t>
            </a:r>
          </a:p>
          <a:p>
            <a:pPr defTabSz="457200">
              <a:defRPr sz="1500">
                <a:latin typeface="Arial"/>
                <a:ea typeface="Arial"/>
                <a:cs typeface="Arial"/>
                <a:sym typeface="Arial"/>
              </a:defRPr>
            </a:pPr>
            <a:r>
              <a:t>23 no</a:t>
            </a:r>
          </a:p>
        </p:txBody>
      </p:sp>
      <p:graphicFrame>
        <p:nvGraphicFramePr>
          <p:cNvPr id="247" name="Grafico a torta 2D"/>
          <p:cNvGraphicFramePr/>
          <p:nvPr/>
        </p:nvGraphicFramePr>
        <p:xfrm>
          <a:off x="544674" y="2794137"/>
          <a:ext cx="3798589" cy="3023889"/>
        </p:xfrm>
        <a:graphic>
          <a:graphicData uri="http://schemas.openxmlformats.org/drawingml/2006/chart">
            <c:chart xmlns:c="http://schemas.openxmlformats.org/drawingml/2006/chart" xmlns:r="http://schemas.openxmlformats.org/officeDocument/2006/relationships" r:id="rId2"/>
          </a:graphicData>
        </a:graphic>
      </p:graphicFrame>
      <p:sp>
        <p:nvSpPr>
          <p:cNvPr id="248" name="Sì:"/>
          <p:cNvSpPr txBox="1"/>
          <p:nvPr/>
        </p:nvSpPr>
        <p:spPr>
          <a:xfrm>
            <a:off x="5533951" y="3772696"/>
            <a:ext cx="718693" cy="36294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defRPr sz="1900" b="1">
                <a:latin typeface="Arial"/>
                <a:ea typeface="Arial"/>
                <a:cs typeface="Arial"/>
                <a:sym typeface="Arial"/>
              </a:defRPr>
            </a:lvl1pPr>
          </a:lstStyle>
          <a:p>
            <a:r>
              <a:t>Sì:</a:t>
            </a:r>
          </a:p>
        </p:txBody>
      </p:sp>
      <p:graphicFrame>
        <p:nvGraphicFramePr>
          <p:cNvPr id="249" name="Grafico a barre interattivo"/>
          <p:cNvGraphicFramePr/>
          <p:nvPr/>
        </p:nvGraphicFramePr>
        <p:xfrm>
          <a:off x="5852620" y="2059512"/>
          <a:ext cx="5764035" cy="40375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49"/>
                                        </p:tgtEl>
                                        <p:attrNameLst>
                                          <p:attrName>style.visibility</p:attrName>
                                        </p:attrNameLst>
                                      </p:cBhvr>
                                      <p:to>
                                        <p:strVal val="visible"/>
                                      </p:to>
                                    </p:set>
                                    <p:animEffect transition="in" filter="dissolve">
                                      <p:cBhvr>
                                        <p:cTn id="7"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egnaposto contenuto 1"/>
          <p:cNvSpPr txBox="1">
            <a:spLocks noGrp="1"/>
          </p:cNvSpPr>
          <p:nvPr>
            <p:ph type="body" idx="1"/>
          </p:nvPr>
        </p:nvSpPr>
        <p:spPr>
          <a:xfrm>
            <a:off x="622569" y="943583"/>
            <a:ext cx="11050622" cy="5583678"/>
          </a:xfrm>
          <a:prstGeom prst="rect">
            <a:avLst/>
          </a:prstGeom>
        </p:spPr>
        <p:txBody>
          <a:bodyPr/>
          <a:lstStyle/>
          <a:p>
            <a:r>
              <a:t>Il LAB-PDTA ha inteso essere un sostegno</a:t>
            </a:r>
            <a:r>
              <a:rPr>
                <a:solidFill>
                  <a:srgbClr val="FF0000"/>
                </a:solidFill>
              </a:rPr>
              <a:t> all’innovazione di percorsi organizzativi e gestionali della cronicità </a:t>
            </a:r>
            <a:r>
              <a:t>nei diversi nodi della rete sanitaria e socio-assistenziale, in particolare in sede Regionale e di singole Aziende sanitarie.</a:t>
            </a:r>
          </a:p>
          <a:p>
            <a:r>
              <a:t>I PDTA sono strumenti metodologici tecnico scientifici e di contenuto  adatti al riordino degli </a:t>
            </a:r>
            <a:r>
              <a:rPr>
                <a:solidFill>
                  <a:srgbClr val="FF0000"/>
                </a:solidFill>
              </a:rPr>
              <a:t>interventi sanitari </a:t>
            </a:r>
            <a:r>
              <a:t>nel contesto del rinnovamento organizzativo: su tali percorsi infatti convergono le </a:t>
            </a:r>
            <a:r>
              <a:rPr>
                <a:solidFill>
                  <a:srgbClr val="00B050"/>
                </a:solidFill>
              </a:rPr>
              <a:t>reti cliniche integrate </a:t>
            </a:r>
            <a:r>
              <a:t>(Cure primarie e AFT, Specialistica territoriale, servizi sociosanitari, servizi sociali, rete Farmaceutica), i </a:t>
            </a:r>
            <a:r>
              <a:rPr>
                <a:solidFill>
                  <a:srgbClr val="00B050"/>
                </a:solidFill>
              </a:rPr>
              <a:t>Presidi Ospedalieri Territoriali</a:t>
            </a:r>
            <a:r>
              <a:t>,</a:t>
            </a:r>
            <a:r>
              <a:rPr>
                <a:solidFill>
                  <a:srgbClr val="00B050"/>
                </a:solidFill>
              </a:rPr>
              <a:t> i Presidi Ospedalieri Complessi, le attività a vario titolo degli Istituti Universitari e dei Centri di Ricerca come gli Irccs e ancora della Sanità Privata </a:t>
            </a:r>
            <a:r>
              <a:t>di eccellenza nel concetto di sussidiarietà</a:t>
            </a:r>
          </a:p>
        </p:txBody>
      </p:sp>
      <p:sp>
        <p:nvSpPr>
          <p:cNvPr id="136" name="Titolo 2"/>
          <p:cNvSpPr txBox="1">
            <a:spLocks noGrp="1"/>
          </p:cNvSpPr>
          <p:nvPr>
            <p:ph type="title"/>
          </p:nvPr>
        </p:nvSpPr>
        <p:spPr>
          <a:xfrm>
            <a:off x="666298" y="127000"/>
            <a:ext cx="8936485" cy="680937"/>
          </a:xfrm>
          <a:prstGeom prst="rect">
            <a:avLst/>
          </a:prstGeom>
        </p:spPr>
        <p:txBody>
          <a:bodyPr/>
          <a:lstStyle>
            <a:lvl1pPr>
              <a:defRPr sz="3900">
                <a:solidFill>
                  <a:srgbClr val="00B050"/>
                </a:solidFill>
              </a:defRPr>
            </a:lvl1pPr>
          </a:lstStyle>
          <a:p>
            <a:r>
              <a:t>Laboratorio PDTA 2015-2017</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I PDTA nella mia Azienda”"/>
          <p:cNvSpPr txBox="1">
            <a:spLocks noGrp="1"/>
          </p:cNvSpPr>
          <p:nvPr>
            <p:ph type="title"/>
          </p:nvPr>
        </p:nvSpPr>
        <p:spPr>
          <a:xfrm>
            <a:off x="457200" y="492125"/>
            <a:ext cx="8530977" cy="509192"/>
          </a:xfrm>
          <a:prstGeom prst="rect">
            <a:avLst/>
          </a:prstGeom>
        </p:spPr>
        <p:txBody>
          <a:bodyPr>
            <a:normAutofit fontScale="90000"/>
          </a:bodyPr>
          <a:lstStyle>
            <a:lvl1pPr defTabSz="704087">
              <a:defRPr sz="3387"/>
            </a:lvl1pPr>
          </a:lstStyle>
          <a:p>
            <a:r>
              <a:t>“I PDTA nella mia Azienda”</a:t>
            </a:r>
          </a:p>
        </p:txBody>
      </p:sp>
      <p:sp>
        <p:nvSpPr>
          <p:cNvPr id="252" name="PROFILO DELLA INIZIATIVA DELLE DIREZIONI SANITARIE AZIENDALI A PROPOSITO DEI PDTA"/>
          <p:cNvSpPr txBox="1"/>
          <p:nvPr/>
        </p:nvSpPr>
        <p:spPr>
          <a:xfrm>
            <a:off x="457200" y="1076325"/>
            <a:ext cx="10390585" cy="509192"/>
          </a:xfrm>
          <a:prstGeom prst="rect">
            <a:avLst/>
          </a:prstGeom>
          <a:solidFill>
            <a:srgbClr val="FF2600"/>
          </a:solidFill>
          <a:ln w="12700">
            <a:solidFill>
              <a:srgbClr val="AD5B24"/>
            </a:solidFill>
            <a:miter/>
          </a:ln>
          <a:extLst>
            <a:ext uri="{C572A759-6A51-4108-AA02-DFA0A04FC94B}">
              <ma14:wrappingTextBoxFlag xmlns:ma14="http://schemas.microsoft.com/office/mac/drawingml/2011/main" xmlns="" val="1"/>
            </a:ext>
          </a:extLst>
        </p:spPr>
        <p:txBody>
          <a:bodyPr lIns="45719" rIns="45719" anchor="ctr">
            <a:normAutofit/>
          </a:bodyPr>
          <a:lstStyle>
            <a:lvl1pPr>
              <a:defRPr>
                <a:solidFill>
                  <a:srgbClr val="FFFFFF"/>
                </a:solidFill>
              </a:defRPr>
            </a:lvl1pPr>
          </a:lstStyle>
          <a:p>
            <a:r>
              <a:t>PROFILO DELLA INIZIATIVA DELLE DIREZIONI SANITARIE AZIENDALI A PROPOSITO DEI PDTA</a:t>
            </a:r>
          </a:p>
        </p:txBody>
      </p:sp>
      <p:sp>
        <p:nvSpPr>
          <p:cNvPr id="253" name="Bisogni formativi:"/>
          <p:cNvSpPr txBox="1"/>
          <p:nvPr/>
        </p:nvSpPr>
        <p:spPr>
          <a:xfrm>
            <a:off x="479351" y="2208356"/>
            <a:ext cx="4201123" cy="36294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defRPr sz="1900" b="1">
                <a:latin typeface="Arial"/>
                <a:ea typeface="Arial"/>
                <a:cs typeface="Arial"/>
                <a:sym typeface="Arial"/>
              </a:defRPr>
            </a:lvl1pPr>
          </a:lstStyle>
          <a:p>
            <a:r>
              <a:t>Bisogni formativi:</a:t>
            </a:r>
          </a:p>
        </p:txBody>
      </p:sp>
      <p:sp>
        <p:nvSpPr>
          <p:cNvPr id="254" name="RISPOSTE:…"/>
          <p:cNvSpPr txBox="1"/>
          <p:nvPr/>
        </p:nvSpPr>
        <p:spPr>
          <a:xfrm>
            <a:off x="5305351" y="5205556"/>
            <a:ext cx="1183796" cy="94880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defTabSz="457200">
              <a:defRPr sz="1500" b="1">
                <a:latin typeface="Arial"/>
                <a:ea typeface="Arial"/>
                <a:cs typeface="Arial"/>
                <a:sym typeface="Arial"/>
              </a:defRPr>
            </a:pPr>
            <a:r>
              <a:t>RISPOSTE:</a:t>
            </a:r>
          </a:p>
          <a:p>
            <a:pPr defTabSz="457200">
              <a:defRPr sz="1500">
                <a:latin typeface="Arial"/>
                <a:ea typeface="Arial"/>
                <a:cs typeface="Arial"/>
                <a:sym typeface="Arial"/>
              </a:defRPr>
            </a:pPr>
            <a:r>
              <a:t>34 Sì </a:t>
            </a:r>
          </a:p>
          <a:p>
            <a:pPr defTabSz="457200">
              <a:defRPr sz="1500">
                <a:latin typeface="Arial"/>
                <a:ea typeface="Arial"/>
                <a:cs typeface="Arial"/>
                <a:sym typeface="Arial"/>
              </a:defRPr>
            </a:pPr>
            <a:r>
              <a:t>6 No</a:t>
            </a:r>
          </a:p>
          <a:p>
            <a:pPr defTabSz="457200">
              <a:defRPr sz="1500">
                <a:latin typeface="Arial"/>
                <a:ea typeface="Arial"/>
                <a:cs typeface="Arial"/>
                <a:sym typeface="Arial"/>
              </a:defRPr>
            </a:pPr>
            <a:r>
              <a:t>1 ND</a:t>
            </a:r>
          </a:p>
        </p:txBody>
      </p:sp>
      <p:graphicFrame>
        <p:nvGraphicFramePr>
          <p:cNvPr id="255" name="Grafico a torta 2D"/>
          <p:cNvGraphicFramePr/>
          <p:nvPr/>
        </p:nvGraphicFramePr>
        <p:xfrm>
          <a:off x="1979774" y="2897597"/>
          <a:ext cx="3809429" cy="302202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Discussione sui risultati della prima parte del 			Questionario</a:t>
            </a:r>
            <a:endParaRPr lang="it-IT" dirty="0"/>
          </a:p>
        </p:txBody>
      </p:sp>
      <p:sp>
        <p:nvSpPr>
          <p:cNvPr id="3" name="Segnaposto testo 2"/>
          <p:cNvSpPr>
            <a:spLocks noGrp="1"/>
          </p:cNvSpPr>
          <p:nvPr>
            <p:ph type="body" idx="1"/>
          </p:nvPr>
        </p:nvSpPr>
        <p:spPr/>
        <p:txBody>
          <a:bodyPr>
            <a:normAutofit lnSpcReduction="10000"/>
          </a:bodyPr>
          <a:lstStyle/>
          <a:p>
            <a:r>
              <a:rPr lang="it-IT" sz="2400" dirty="0" smtClean="0"/>
              <a:t>Il PDTA è condiviso nel </a:t>
            </a:r>
            <a:r>
              <a:rPr lang="it-IT" sz="2400" dirty="0" smtClean="0">
                <a:solidFill>
                  <a:srgbClr val="00B0F0"/>
                </a:solidFill>
              </a:rPr>
              <a:t>90% delle Aziende come strumento di gestione </a:t>
            </a:r>
            <a:r>
              <a:rPr lang="it-IT" sz="2400" dirty="0" smtClean="0"/>
              <a:t>di particolari settori sensibili e complessi dell’intervento sanitario e come risposta ai problemi assistenziali delle </a:t>
            </a:r>
            <a:r>
              <a:rPr lang="it-IT" sz="2400" dirty="0" smtClean="0">
                <a:solidFill>
                  <a:srgbClr val="FF0000"/>
                </a:solidFill>
              </a:rPr>
              <a:t>patologie cronico-degenerative</a:t>
            </a:r>
            <a:r>
              <a:rPr lang="it-IT" sz="2400" dirty="0" smtClean="0"/>
              <a:t>. Tra queste le condizioni di malattia di maggior attenzione sono state lo scompenso cardiaco, il diabete, l’ictus, la BPCO. </a:t>
            </a:r>
            <a:r>
              <a:rPr lang="it-IT" sz="2400" dirty="0" smtClean="0">
                <a:solidFill>
                  <a:srgbClr val="FF0000"/>
                </a:solidFill>
              </a:rPr>
              <a:t>Le patologie neurodegenerative </a:t>
            </a:r>
            <a:r>
              <a:rPr lang="it-IT" sz="2400" dirty="0" smtClean="0"/>
              <a:t>quali Demenze, Sclerosi Multipla, Parkinson, Autismo, assenti nella precedente rilevazione su base regionale, compaiono in blocco in maniera significativa come espressione emblematica della nuova </a:t>
            </a:r>
            <a:r>
              <a:rPr lang="it-IT" sz="2400" dirty="0" err="1" smtClean="0"/>
              <a:t>epidemologia</a:t>
            </a:r>
            <a:r>
              <a:rPr lang="it-IT" sz="2400" dirty="0" smtClean="0"/>
              <a:t>.</a:t>
            </a:r>
          </a:p>
          <a:p>
            <a:r>
              <a:rPr lang="it-IT" sz="2400" dirty="0" smtClean="0"/>
              <a:t>L’accessibilità alla documentazione sulle iniziative aziendali di PDTA è difficoltosa in oltre 2/3 dei casi.</a:t>
            </a:r>
          </a:p>
          <a:p>
            <a:r>
              <a:rPr lang="it-IT" sz="2400" dirty="0" smtClean="0"/>
              <a:t>Nel 30% degli intervistati il processo di realizzazione dei Percorsi si attua interamente nelle Direzioni Sanitarie, mentre nella maggior parte dei casi le Direzioni assicurano «promozione e coordinamento»</a:t>
            </a:r>
            <a:endParaRPr lang="it-IT" sz="2400" dirty="0"/>
          </a:p>
        </p:txBody>
      </p:sp>
    </p:spTree>
    <p:extLst>
      <p:ext uri="{BB962C8B-B14F-4D97-AF65-F5344CB8AC3E}">
        <p14:creationId xmlns:p14="http://schemas.microsoft.com/office/powerpoint/2010/main" val="3947144360"/>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endParaRPr lang="it-IT" dirty="0"/>
          </a:p>
        </p:txBody>
      </p:sp>
      <p:sp>
        <p:nvSpPr>
          <p:cNvPr id="3" name="Segnaposto testo 2"/>
          <p:cNvSpPr>
            <a:spLocks noGrp="1"/>
          </p:cNvSpPr>
          <p:nvPr>
            <p:ph type="body" idx="1"/>
          </p:nvPr>
        </p:nvSpPr>
        <p:spPr>
          <a:xfrm>
            <a:off x="838200" y="174710"/>
            <a:ext cx="10515600" cy="4351338"/>
          </a:xfrm>
        </p:spPr>
        <p:txBody>
          <a:bodyPr>
            <a:noAutofit/>
          </a:bodyPr>
          <a:lstStyle/>
          <a:p>
            <a:r>
              <a:rPr lang="it-IT" sz="2400" dirty="0" smtClean="0"/>
              <a:t>Nella maggioranza delle risposte (80%) si è avvertita l’esigenza di costituire un </a:t>
            </a:r>
            <a:r>
              <a:rPr lang="it-IT" sz="2400" dirty="0" smtClean="0">
                <a:solidFill>
                  <a:srgbClr val="FF0000"/>
                </a:solidFill>
              </a:rPr>
              <a:t>Team competente </a:t>
            </a:r>
            <a:r>
              <a:rPr lang="it-IT" sz="2400" dirty="0" smtClean="0"/>
              <a:t>alla programmazione dei percorsi: medici e infermieri sono le professionalità più coinvolte ma si evidenzia un significativo processo di valorizzazione di nuove professioni e di nuove competenze.</a:t>
            </a:r>
            <a:endParaRPr lang="it-IT" sz="2400" dirty="0"/>
          </a:p>
          <a:p>
            <a:r>
              <a:rPr lang="it-IT" sz="2400" dirty="0" smtClean="0">
                <a:solidFill>
                  <a:srgbClr val="FF0000"/>
                </a:solidFill>
              </a:rPr>
              <a:t>Elementi critici </a:t>
            </a:r>
            <a:r>
              <a:rPr lang="it-IT" sz="2400" dirty="0" smtClean="0"/>
              <a:t>rilevati:</a:t>
            </a:r>
          </a:p>
          <a:p>
            <a:pPr marL="0" indent="0">
              <a:buNone/>
            </a:pPr>
            <a:r>
              <a:rPr lang="it-IT" sz="2400" dirty="0" smtClean="0"/>
              <a:t>     - </a:t>
            </a:r>
            <a:r>
              <a:rPr lang="it-IT" sz="2400" dirty="0" smtClean="0">
                <a:solidFill>
                  <a:srgbClr val="00B0F0"/>
                </a:solidFill>
              </a:rPr>
              <a:t>l’assenza nel 90% dei casi di una nuova organizzazione dei bilanci aziendali</a:t>
            </a:r>
            <a:r>
              <a:rPr lang="it-IT" sz="2400" dirty="0" smtClean="0"/>
              <a:t>,  ancorati a budget per prestazione e non per percorsi, per consumi e non per efficacia degli interventi e dei trattamenti.</a:t>
            </a:r>
          </a:p>
          <a:p>
            <a:pPr marL="0" indent="0">
              <a:buNone/>
            </a:pPr>
            <a:r>
              <a:rPr lang="it-IT" sz="2400" dirty="0"/>
              <a:t> </a:t>
            </a:r>
            <a:r>
              <a:rPr lang="it-IT" sz="2400" dirty="0" smtClean="0"/>
              <a:t>    - la mancanza, nel 30% delle aziende, di una significativa valutazione dei risultati delle nuove azioni e così della qualità dei percorsi: </a:t>
            </a:r>
            <a:r>
              <a:rPr lang="it-IT" sz="2400" dirty="0" smtClean="0">
                <a:solidFill>
                  <a:srgbClr val="00B0F0"/>
                </a:solidFill>
              </a:rPr>
              <a:t>assenti indicatori adeguati</a:t>
            </a:r>
            <a:r>
              <a:rPr lang="it-IT" sz="2400" dirty="0" smtClean="0"/>
              <a:t>.</a:t>
            </a:r>
          </a:p>
          <a:p>
            <a:pPr marL="0" indent="0">
              <a:buNone/>
            </a:pPr>
            <a:r>
              <a:rPr lang="it-IT" sz="2400" dirty="0"/>
              <a:t> </a:t>
            </a:r>
            <a:r>
              <a:rPr lang="it-IT" sz="2400" dirty="0" smtClean="0"/>
              <a:t>    - </a:t>
            </a:r>
            <a:r>
              <a:rPr lang="it-IT" sz="2400" dirty="0" smtClean="0">
                <a:solidFill>
                  <a:srgbClr val="00B0F0"/>
                </a:solidFill>
              </a:rPr>
              <a:t>ancora fragili le politiche aziendali di sostegno e di incentivo </a:t>
            </a:r>
            <a:r>
              <a:rPr lang="it-IT" sz="2400" dirty="0" smtClean="0"/>
              <a:t>verso i professionisti impegnati in prima persona nelle nuove sfide poste dai PDTA.</a:t>
            </a:r>
          </a:p>
          <a:p>
            <a:pPr marL="0" indent="0">
              <a:buNone/>
            </a:pPr>
            <a:r>
              <a:rPr lang="it-IT" sz="2400" dirty="0"/>
              <a:t> </a:t>
            </a:r>
            <a:r>
              <a:rPr lang="it-IT" sz="2400" dirty="0" smtClean="0"/>
              <a:t>    - sono ritenuti </a:t>
            </a:r>
            <a:r>
              <a:rPr lang="it-IT" sz="2400" dirty="0" smtClean="0">
                <a:solidFill>
                  <a:srgbClr val="00B0F0"/>
                </a:solidFill>
              </a:rPr>
              <a:t>necessari interventi formativi </a:t>
            </a:r>
            <a:r>
              <a:rPr lang="it-IT" sz="2400" dirty="0" smtClean="0"/>
              <a:t>sui processi  di riforma avviati (83%)</a:t>
            </a:r>
          </a:p>
          <a:p>
            <a:pPr marL="0" indent="0">
              <a:buNone/>
            </a:pPr>
            <a:r>
              <a:rPr lang="it-IT" sz="2400" dirty="0" smtClean="0"/>
              <a:t> I PDTA vengono  intesi come</a:t>
            </a:r>
            <a:r>
              <a:rPr lang="it-IT" sz="2400" dirty="0" smtClean="0">
                <a:solidFill>
                  <a:srgbClr val="FF0000"/>
                </a:solidFill>
              </a:rPr>
              <a:t> strumenti di collegamento tra sanitario e sociale</a:t>
            </a:r>
            <a:r>
              <a:rPr lang="it-IT" sz="2400" dirty="0" smtClean="0"/>
              <a:t>: nella totalità delle aziende si ritiene  lo strumento dei PDTA una opportunità per incentivare i rapporti tra Presidi Ospedalieri e dimensione territoriale dei servizi e degli interventi</a:t>
            </a:r>
          </a:p>
        </p:txBody>
      </p:sp>
    </p:spTree>
    <p:extLst>
      <p:ext uri="{BB962C8B-B14F-4D97-AF65-F5344CB8AC3E}">
        <p14:creationId xmlns:p14="http://schemas.microsoft.com/office/powerpoint/2010/main" val="1478150323"/>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752600" y="2603500"/>
            <a:ext cx="10515600" cy="1325563"/>
          </a:xfrm>
        </p:spPr>
        <p:txBody>
          <a:bodyPr/>
          <a:lstStyle/>
          <a:p>
            <a:r>
              <a:rPr lang="it-IT" dirty="0" smtClean="0"/>
              <a:t> Intervista sulle Opinioni……</a:t>
            </a:r>
            <a:endParaRPr lang="it-IT" dirty="0"/>
          </a:p>
        </p:txBody>
      </p:sp>
    </p:spTree>
    <p:extLst>
      <p:ext uri="{BB962C8B-B14F-4D97-AF65-F5344CB8AC3E}">
        <p14:creationId xmlns:p14="http://schemas.microsoft.com/office/powerpoint/2010/main" val="495695911"/>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I PDTA nella mia Azienda”"/>
          <p:cNvSpPr txBox="1">
            <a:spLocks noGrp="1"/>
          </p:cNvSpPr>
          <p:nvPr>
            <p:ph type="title"/>
          </p:nvPr>
        </p:nvSpPr>
        <p:spPr>
          <a:xfrm>
            <a:off x="457200" y="492125"/>
            <a:ext cx="8530977" cy="509192"/>
          </a:xfrm>
          <a:prstGeom prst="rect">
            <a:avLst/>
          </a:prstGeom>
        </p:spPr>
        <p:txBody>
          <a:bodyPr>
            <a:normAutofit fontScale="90000"/>
          </a:bodyPr>
          <a:lstStyle>
            <a:lvl1pPr defTabSz="704087">
              <a:defRPr sz="3387"/>
            </a:lvl1pPr>
          </a:lstStyle>
          <a:p>
            <a:r>
              <a:t>“I PDTA nella mia Azienda”</a:t>
            </a:r>
          </a:p>
        </p:txBody>
      </p:sp>
      <p:sp>
        <p:nvSpPr>
          <p:cNvPr id="258" name="OPINION’S corner dei direttori sanitari"/>
          <p:cNvSpPr txBox="1"/>
          <p:nvPr/>
        </p:nvSpPr>
        <p:spPr>
          <a:xfrm>
            <a:off x="457200" y="1076325"/>
            <a:ext cx="10390585" cy="509192"/>
          </a:xfrm>
          <a:prstGeom prst="rect">
            <a:avLst/>
          </a:prstGeom>
          <a:solidFill>
            <a:srgbClr val="FF2600"/>
          </a:solidFill>
          <a:ln w="12700">
            <a:solidFill>
              <a:srgbClr val="AD5B24"/>
            </a:solidFill>
            <a:miter/>
          </a:ln>
          <a:extLst>
            <a:ext uri="{C572A759-6A51-4108-AA02-DFA0A04FC94B}">
              <ma14:wrappingTextBoxFlag xmlns:ma14="http://schemas.microsoft.com/office/mac/drawingml/2011/main" xmlns="" val="1"/>
            </a:ext>
          </a:extLst>
        </p:spPr>
        <p:txBody>
          <a:bodyPr lIns="45719" rIns="45719" anchor="ctr">
            <a:normAutofit/>
          </a:bodyPr>
          <a:lstStyle/>
          <a:p>
            <a:pPr>
              <a:defRPr>
                <a:solidFill>
                  <a:srgbClr val="FFFFFF"/>
                </a:solidFill>
              </a:defRPr>
            </a:pPr>
            <a:r>
              <a:t>OPINION’S</a:t>
            </a:r>
            <a:r>
              <a:rPr cap="all"/>
              <a:t> corner dei direttori sanitari</a:t>
            </a:r>
          </a:p>
        </p:txBody>
      </p:sp>
      <p:sp>
        <p:nvSpPr>
          <p:cNvPr id="259" name="Ritiene i PDTA partecipi della dimensione sociale e sanitaria?"/>
          <p:cNvSpPr txBox="1"/>
          <p:nvPr/>
        </p:nvSpPr>
        <p:spPr>
          <a:xfrm>
            <a:off x="479351" y="2208356"/>
            <a:ext cx="8014596" cy="36294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defRPr sz="1900" b="1">
                <a:latin typeface="Arial"/>
                <a:ea typeface="Arial"/>
                <a:cs typeface="Arial"/>
                <a:sym typeface="Arial"/>
              </a:defRPr>
            </a:lvl1pPr>
          </a:lstStyle>
          <a:p>
            <a:r>
              <a:t>Ritiene i PDTA partecipi della dimensione sociale e sanitaria?</a:t>
            </a:r>
          </a:p>
        </p:txBody>
      </p:sp>
      <p:sp>
        <p:nvSpPr>
          <p:cNvPr id="260" name="RISPOSTE:…"/>
          <p:cNvSpPr txBox="1"/>
          <p:nvPr/>
        </p:nvSpPr>
        <p:spPr>
          <a:xfrm>
            <a:off x="5441691" y="5129356"/>
            <a:ext cx="1183796" cy="94880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defTabSz="457200">
              <a:defRPr sz="1500" b="1">
                <a:latin typeface="Arial"/>
                <a:ea typeface="Arial"/>
                <a:cs typeface="Arial"/>
                <a:sym typeface="Arial"/>
              </a:defRPr>
            </a:pPr>
            <a:r>
              <a:t>RISPOSTE:</a:t>
            </a:r>
          </a:p>
          <a:p>
            <a:pPr defTabSz="457200">
              <a:defRPr sz="1500">
                <a:latin typeface="Arial"/>
                <a:ea typeface="Arial"/>
                <a:cs typeface="Arial"/>
                <a:sym typeface="Arial"/>
              </a:defRPr>
            </a:pPr>
            <a:r>
              <a:t>33 Sì </a:t>
            </a:r>
          </a:p>
          <a:p>
            <a:pPr defTabSz="457200">
              <a:defRPr sz="1500">
                <a:latin typeface="Arial"/>
                <a:ea typeface="Arial"/>
                <a:cs typeface="Arial"/>
                <a:sym typeface="Arial"/>
              </a:defRPr>
            </a:pPr>
            <a:r>
              <a:t>6 No</a:t>
            </a:r>
          </a:p>
        </p:txBody>
      </p:sp>
      <p:graphicFrame>
        <p:nvGraphicFramePr>
          <p:cNvPr id="261" name="Grafico a torta 2D"/>
          <p:cNvGraphicFramePr/>
          <p:nvPr/>
        </p:nvGraphicFramePr>
        <p:xfrm>
          <a:off x="2116115" y="2821397"/>
          <a:ext cx="3796728" cy="3022029"/>
        </p:xfrm>
        <a:graphic>
          <a:graphicData uri="http://schemas.openxmlformats.org/drawingml/2006/chart">
            <c:chart xmlns:c="http://schemas.openxmlformats.org/drawingml/2006/chart" xmlns:r="http://schemas.openxmlformats.org/officeDocument/2006/relationships" r:id="rId2"/>
          </a:graphicData>
        </a:graphic>
      </p:graphicFrame>
      <p:sp>
        <p:nvSpPr>
          <p:cNvPr id="262" name="Sì:…"/>
          <p:cNvSpPr txBox="1"/>
          <p:nvPr/>
        </p:nvSpPr>
        <p:spPr>
          <a:xfrm>
            <a:off x="7047528" y="4519756"/>
            <a:ext cx="4605826" cy="138060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a:defRPr sz="1500" b="1">
                <a:latin typeface="Arial"/>
                <a:ea typeface="Arial"/>
                <a:cs typeface="Arial"/>
                <a:sym typeface="Arial"/>
              </a:defRPr>
            </a:pPr>
            <a:r>
              <a:t>Sì:</a:t>
            </a:r>
          </a:p>
          <a:p>
            <a:pPr defTabSz="457200">
              <a:defRPr sz="1500">
                <a:latin typeface="Arial"/>
                <a:ea typeface="Arial"/>
                <a:cs typeface="Arial"/>
                <a:sym typeface="Arial"/>
              </a:defRPr>
            </a:pPr>
            <a:r>
              <a:t>24 esperienza dei PDTA HT</a:t>
            </a:r>
          </a:p>
          <a:p>
            <a:pPr defTabSz="457200">
              <a:defRPr sz="1500">
                <a:latin typeface="Arial"/>
                <a:ea typeface="Arial"/>
                <a:cs typeface="Arial"/>
                <a:sym typeface="Arial"/>
              </a:defRPr>
            </a:pPr>
            <a:r>
              <a:t>9 NO</a:t>
            </a:r>
          </a:p>
          <a:p>
            <a:pPr defTabSz="457200">
              <a:defRPr sz="1500" b="1">
                <a:latin typeface="Arial"/>
                <a:ea typeface="Arial"/>
                <a:cs typeface="Arial"/>
                <a:sym typeface="Arial"/>
              </a:defRPr>
            </a:pPr>
            <a:endParaRPr/>
          </a:p>
          <a:p>
            <a:pPr defTabSz="457200">
              <a:defRPr sz="1500" b="1">
                <a:latin typeface="Arial"/>
                <a:ea typeface="Arial"/>
                <a:cs typeface="Arial"/>
                <a:sym typeface="Arial"/>
              </a:defRPr>
            </a:pPr>
            <a:r>
              <a:t>NO</a:t>
            </a:r>
          </a:p>
          <a:p>
            <a:pPr defTabSz="457200">
              <a:defRPr sz="1500">
                <a:latin typeface="Arial"/>
                <a:ea typeface="Arial"/>
                <a:cs typeface="Arial"/>
                <a:sym typeface="Arial"/>
              </a:defRPr>
            </a:pPr>
            <a:r>
              <a:t>5 interessati alla sperimentazione</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I PDTA nella mia Azienda”"/>
          <p:cNvSpPr txBox="1">
            <a:spLocks noGrp="1"/>
          </p:cNvSpPr>
          <p:nvPr>
            <p:ph type="title"/>
          </p:nvPr>
        </p:nvSpPr>
        <p:spPr>
          <a:xfrm>
            <a:off x="457200" y="492125"/>
            <a:ext cx="8530977" cy="509192"/>
          </a:xfrm>
          <a:prstGeom prst="rect">
            <a:avLst/>
          </a:prstGeom>
        </p:spPr>
        <p:txBody>
          <a:bodyPr>
            <a:normAutofit fontScale="90000"/>
          </a:bodyPr>
          <a:lstStyle>
            <a:lvl1pPr defTabSz="704087">
              <a:defRPr sz="3387"/>
            </a:lvl1pPr>
          </a:lstStyle>
          <a:p>
            <a:r>
              <a:t>“I PDTA nella mia Azienda”</a:t>
            </a:r>
          </a:p>
        </p:txBody>
      </p:sp>
      <p:sp>
        <p:nvSpPr>
          <p:cNvPr id="265" name="OPINION’S corner dei direttori sanitari"/>
          <p:cNvSpPr txBox="1"/>
          <p:nvPr/>
        </p:nvSpPr>
        <p:spPr>
          <a:xfrm>
            <a:off x="457200" y="1076325"/>
            <a:ext cx="10390585" cy="509192"/>
          </a:xfrm>
          <a:prstGeom prst="rect">
            <a:avLst/>
          </a:prstGeom>
          <a:solidFill>
            <a:srgbClr val="FF2600"/>
          </a:solidFill>
          <a:ln w="12700">
            <a:solidFill>
              <a:srgbClr val="AD5B24"/>
            </a:solidFill>
            <a:miter/>
          </a:ln>
          <a:extLst>
            <a:ext uri="{C572A759-6A51-4108-AA02-DFA0A04FC94B}">
              <ma14:wrappingTextBoxFlag xmlns:ma14="http://schemas.microsoft.com/office/mac/drawingml/2011/main" xmlns="" val="1"/>
            </a:ext>
          </a:extLst>
        </p:spPr>
        <p:txBody>
          <a:bodyPr lIns="45719" rIns="45719" anchor="ctr">
            <a:normAutofit/>
          </a:bodyPr>
          <a:lstStyle/>
          <a:p>
            <a:pPr>
              <a:defRPr>
                <a:solidFill>
                  <a:srgbClr val="FFFFFF"/>
                </a:solidFill>
              </a:defRPr>
            </a:pPr>
            <a:r>
              <a:t>OPINION’S</a:t>
            </a:r>
            <a:r>
              <a:rPr cap="all"/>
              <a:t> corner dei direttori sanitari</a:t>
            </a:r>
          </a:p>
        </p:txBody>
      </p:sp>
      <p:sp>
        <p:nvSpPr>
          <p:cNvPr id="266" name="Ritiene il percorso PDTA opportunità…"/>
          <p:cNvSpPr txBox="1"/>
          <p:nvPr/>
        </p:nvSpPr>
        <p:spPr>
          <a:xfrm>
            <a:off x="479351" y="1979756"/>
            <a:ext cx="5679036" cy="64234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a:defRPr sz="1900" b="1">
                <a:latin typeface="Arial"/>
                <a:ea typeface="Arial"/>
                <a:cs typeface="Arial"/>
                <a:sym typeface="Arial"/>
              </a:defRPr>
            </a:pPr>
            <a:r>
              <a:t>Ritiene il percorso PDTA opportunità </a:t>
            </a:r>
          </a:p>
          <a:p>
            <a:pPr defTabSz="457200">
              <a:defRPr sz="1900" b="1">
                <a:latin typeface="Arial"/>
                <a:ea typeface="Arial"/>
                <a:cs typeface="Arial"/>
                <a:sym typeface="Arial"/>
              </a:defRPr>
            </a:pPr>
            <a:r>
              <a:t>per migliorare i rapporti HT?</a:t>
            </a:r>
          </a:p>
        </p:txBody>
      </p:sp>
      <p:sp>
        <p:nvSpPr>
          <p:cNvPr id="267" name="RISPOSTE:…"/>
          <p:cNvSpPr txBox="1"/>
          <p:nvPr/>
        </p:nvSpPr>
        <p:spPr>
          <a:xfrm>
            <a:off x="3828791" y="5129356"/>
            <a:ext cx="1183796" cy="94880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defTabSz="457200">
              <a:defRPr sz="1500" b="1">
                <a:latin typeface="Arial"/>
                <a:ea typeface="Arial"/>
                <a:cs typeface="Arial"/>
                <a:sym typeface="Arial"/>
              </a:defRPr>
            </a:pPr>
            <a:r>
              <a:t>RISPOSTE:</a:t>
            </a:r>
          </a:p>
          <a:p>
            <a:pPr defTabSz="457200">
              <a:defRPr sz="1500">
                <a:latin typeface="Arial"/>
                <a:ea typeface="Arial"/>
                <a:cs typeface="Arial"/>
                <a:sym typeface="Arial"/>
              </a:defRPr>
            </a:pPr>
            <a:r>
              <a:t>40 Sì </a:t>
            </a:r>
          </a:p>
          <a:p>
            <a:pPr defTabSz="457200">
              <a:defRPr sz="1500">
                <a:latin typeface="Arial"/>
                <a:ea typeface="Arial"/>
                <a:cs typeface="Arial"/>
                <a:sym typeface="Arial"/>
              </a:defRPr>
            </a:pPr>
            <a:r>
              <a:t>0 No</a:t>
            </a:r>
          </a:p>
        </p:txBody>
      </p:sp>
      <p:graphicFrame>
        <p:nvGraphicFramePr>
          <p:cNvPr id="268" name="Grafico a torta 2D"/>
          <p:cNvGraphicFramePr/>
          <p:nvPr/>
        </p:nvGraphicFramePr>
        <p:xfrm>
          <a:off x="503215" y="2948397"/>
          <a:ext cx="3796728" cy="3022029"/>
        </p:xfrm>
        <a:graphic>
          <a:graphicData uri="http://schemas.openxmlformats.org/drawingml/2006/chart">
            <c:chart xmlns:c="http://schemas.openxmlformats.org/drawingml/2006/chart" xmlns:r="http://schemas.openxmlformats.org/officeDocument/2006/relationships" r:id="rId2"/>
          </a:graphicData>
        </a:graphic>
      </p:graphicFrame>
      <p:sp>
        <p:nvSpPr>
          <p:cNvPr id="269" name="Sì:"/>
          <p:cNvSpPr txBox="1"/>
          <p:nvPr/>
        </p:nvSpPr>
        <p:spPr>
          <a:xfrm>
            <a:off x="5394251" y="3798096"/>
            <a:ext cx="718693" cy="36294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defRPr sz="1900" b="1">
                <a:latin typeface="Arial"/>
                <a:ea typeface="Arial"/>
                <a:cs typeface="Arial"/>
                <a:sym typeface="Arial"/>
              </a:defRPr>
            </a:lvl1pPr>
          </a:lstStyle>
          <a:p>
            <a:r>
              <a:t>Sì:</a:t>
            </a:r>
          </a:p>
        </p:txBody>
      </p:sp>
      <p:graphicFrame>
        <p:nvGraphicFramePr>
          <p:cNvPr id="270" name="Grafico a barre interattivo"/>
          <p:cNvGraphicFramePr/>
          <p:nvPr/>
        </p:nvGraphicFramePr>
        <p:xfrm>
          <a:off x="5755344" y="2084912"/>
          <a:ext cx="5721611" cy="40375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70"/>
                                        </p:tgtEl>
                                        <p:attrNameLst>
                                          <p:attrName>style.visibility</p:attrName>
                                        </p:attrNameLst>
                                      </p:cBhvr>
                                      <p:to>
                                        <p:strVal val="visible"/>
                                      </p:to>
                                    </p:set>
                                    <p:animEffect transition="in" filter="dissolve">
                                      <p:cBhvr>
                                        <p:cTn id="7"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1"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I PDTA nella mia Azienda”"/>
          <p:cNvSpPr txBox="1">
            <a:spLocks noGrp="1"/>
          </p:cNvSpPr>
          <p:nvPr>
            <p:ph type="title"/>
          </p:nvPr>
        </p:nvSpPr>
        <p:spPr>
          <a:xfrm>
            <a:off x="457200" y="492125"/>
            <a:ext cx="8530977" cy="509192"/>
          </a:xfrm>
          <a:prstGeom prst="rect">
            <a:avLst/>
          </a:prstGeom>
        </p:spPr>
        <p:txBody>
          <a:bodyPr>
            <a:normAutofit fontScale="90000"/>
          </a:bodyPr>
          <a:lstStyle>
            <a:lvl1pPr defTabSz="704087">
              <a:defRPr sz="3387"/>
            </a:lvl1pPr>
          </a:lstStyle>
          <a:p>
            <a:r>
              <a:t>“I PDTA nella mia Azienda”</a:t>
            </a:r>
          </a:p>
        </p:txBody>
      </p:sp>
      <p:sp>
        <p:nvSpPr>
          <p:cNvPr id="273" name="OPINION’S corner dei direttori sanitari"/>
          <p:cNvSpPr txBox="1"/>
          <p:nvPr/>
        </p:nvSpPr>
        <p:spPr>
          <a:xfrm>
            <a:off x="457200" y="1076325"/>
            <a:ext cx="10390585" cy="509192"/>
          </a:xfrm>
          <a:prstGeom prst="rect">
            <a:avLst/>
          </a:prstGeom>
          <a:solidFill>
            <a:srgbClr val="FF2600"/>
          </a:solidFill>
          <a:ln w="12700">
            <a:solidFill>
              <a:srgbClr val="AD5B24"/>
            </a:solidFill>
            <a:miter/>
          </a:ln>
          <a:extLst>
            <a:ext uri="{C572A759-6A51-4108-AA02-DFA0A04FC94B}">
              <ma14:wrappingTextBoxFlag xmlns:ma14="http://schemas.microsoft.com/office/mac/drawingml/2011/main" xmlns="" val="1"/>
            </a:ext>
          </a:extLst>
        </p:spPr>
        <p:txBody>
          <a:bodyPr lIns="45719" rIns="45719" anchor="ctr">
            <a:normAutofit/>
          </a:bodyPr>
          <a:lstStyle/>
          <a:p>
            <a:pPr>
              <a:defRPr>
                <a:solidFill>
                  <a:srgbClr val="FFFFFF"/>
                </a:solidFill>
              </a:defRPr>
            </a:pPr>
            <a:r>
              <a:t>OPINION’S</a:t>
            </a:r>
            <a:r>
              <a:rPr cap="all"/>
              <a:t> corner dei direttori sanitari</a:t>
            </a:r>
          </a:p>
        </p:txBody>
      </p:sp>
      <p:sp>
        <p:nvSpPr>
          <p:cNvPr id="274" name="Riabilitazione e servizi sociali nei PDTA: condivisione della complessità del PDTA"/>
          <p:cNvSpPr txBox="1"/>
          <p:nvPr/>
        </p:nvSpPr>
        <p:spPr>
          <a:xfrm>
            <a:off x="479351" y="1979756"/>
            <a:ext cx="5679036" cy="64234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defRPr sz="1900" b="1">
                <a:latin typeface="Arial"/>
                <a:ea typeface="Arial"/>
                <a:cs typeface="Arial"/>
                <a:sym typeface="Arial"/>
              </a:defRPr>
            </a:lvl1pPr>
          </a:lstStyle>
          <a:p>
            <a:r>
              <a:t>Riabilitazione e servizi sociali nei PDTA: condivisione della complessità del PDTA</a:t>
            </a:r>
          </a:p>
        </p:txBody>
      </p:sp>
      <p:sp>
        <p:nvSpPr>
          <p:cNvPr id="275" name="RISPOSTE:…"/>
          <p:cNvSpPr txBox="1"/>
          <p:nvPr/>
        </p:nvSpPr>
        <p:spPr>
          <a:xfrm>
            <a:off x="3828791" y="5129356"/>
            <a:ext cx="1183796" cy="94880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defTabSz="457200">
              <a:defRPr sz="1500" b="1">
                <a:latin typeface="Arial"/>
                <a:ea typeface="Arial"/>
                <a:cs typeface="Arial"/>
                <a:sym typeface="Arial"/>
              </a:defRPr>
            </a:pPr>
            <a:r>
              <a:t>RISPOSTE:</a:t>
            </a:r>
          </a:p>
          <a:p>
            <a:pPr defTabSz="457200">
              <a:defRPr sz="1500">
                <a:latin typeface="Arial"/>
                <a:ea typeface="Arial"/>
                <a:cs typeface="Arial"/>
                <a:sym typeface="Arial"/>
              </a:defRPr>
            </a:pPr>
            <a:r>
              <a:t>44 Sì </a:t>
            </a:r>
          </a:p>
          <a:p>
            <a:pPr defTabSz="457200">
              <a:defRPr sz="1500">
                <a:latin typeface="Arial"/>
                <a:ea typeface="Arial"/>
                <a:cs typeface="Arial"/>
                <a:sym typeface="Arial"/>
              </a:defRPr>
            </a:pPr>
            <a:r>
              <a:t>0 No</a:t>
            </a:r>
          </a:p>
        </p:txBody>
      </p:sp>
      <p:graphicFrame>
        <p:nvGraphicFramePr>
          <p:cNvPr id="276" name="Grafico a torta 2D"/>
          <p:cNvGraphicFramePr/>
          <p:nvPr/>
        </p:nvGraphicFramePr>
        <p:xfrm>
          <a:off x="503215" y="2948397"/>
          <a:ext cx="3796728" cy="3022029"/>
        </p:xfrm>
        <a:graphic>
          <a:graphicData uri="http://schemas.openxmlformats.org/drawingml/2006/chart">
            <c:chart xmlns:c="http://schemas.openxmlformats.org/drawingml/2006/chart" xmlns:r="http://schemas.openxmlformats.org/officeDocument/2006/relationships" r:id="rId2"/>
          </a:graphicData>
        </a:graphic>
      </p:graphicFrame>
      <p:sp>
        <p:nvSpPr>
          <p:cNvPr id="277" name="Sì:"/>
          <p:cNvSpPr txBox="1"/>
          <p:nvPr/>
        </p:nvSpPr>
        <p:spPr>
          <a:xfrm>
            <a:off x="5394251" y="3798096"/>
            <a:ext cx="718693" cy="36294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defRPr sz="1900" b="1">
                <a:latin typeface="Arial"/>
                <a:ea typeface="Arial"/>
                <a:cs typeface="Arial"/>
                <a:sym typeface="Arial"/>
              </a:defRPr>
            </a:lvl1pPr>
          </a:lstStyle>
          <a:p>
            <a:r>
              <a:t>Sì:</a:t>
            </a:r>
          </a:p>
        </p:txBody>
      </p:sp>
      <p:graphicFrame>
        <p:nvGraphicFramePr>
          <p:cNvPr id="278" name="Grafico a barre interattivo"/>
          <p:cNvGraphicFramePr/>
          <p:nvPr/>
        </p:nvGraphicFramePr>
        <p:xfrm>
          <a:off x="5819742" y="2084912"/>
          <a:ext cx="5657213" cy="40375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78"/>
                                        </p:tgtEl>
                                        <p:attrNameLst>
                                          <p:attrName>style.visibility</p:attrName>
                                        </p:attrNameLst>
                                      </p:cBhvr>
                                      <p:to>
                                        <p:strVal val="visible"/>
                                      </p:to>
                                    </p:set>
                                    <p:animEffect transition="in" filter="dissolve">
                                      <p:cBhvr>
                                        <p:cTn id="7" dur="5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1"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I PDTA nella mia Azienda”"/>
          <p:cNvSpPr txBox="1">
            <a:spLocks noGrp="1"/>
          </p:cNvSpPr>
          <p:nvPr>
            <p:ph type="title"/>
          </p:nvPr>
        </p:nvSpPr>
        <p:spPr>
          <a:xfrm>
            <a:off x="457200" y="492125"/>
            <a:ext cx="8530977" cy="509192"/>
          </a:xfrm>
          <a:prstGeom prst="rect">
            <a:avLst/>
          </a:prstGeom>
        </p:spPr>
        <p:txBody>
          <a:bodyPr>
            <a:normAutofit fontScale="90000"/>
          </a:bodyPr>
          <a:lstStyle>
            <a:lvl1pPr defTabSz="704087">
              <a:defRPr sz="3387"/>
            </a:lvl1pPr>
          </a:lstStyle>
          <a:p>
            <a:r>
              <a:t>“I PDTA nella mia Azienda”</a:t>
            </a:r>
          </a:p>
        </p:txBody>
      </p:sp>
      <p:sp>
        <p:nvSpPr>
          <p:cNvPr id="281" name="OPINION’S corner dei direttori sanitari"/>
          <p:cNvSpPr txBox="1"/>
          <p:nvPr/>
        </p:nvSpPr>
        <p:spPr>
          <a:xfrm>
            <a:off x="457200" y="1076325"/>
            <a:ext cx="10390585" cy="509192"/>
          </a:xfrm>
          <a:prstGeom prst="rect">
            <a:avLst/>
          </a:prstGeom>
          <a:solidFill>
            <a:srgbClr val="FF2600"/>
          </a:solidFill>
          <a:ln w="12700">
            <a:solidFill>
              <a:srgbClr val="AD5B24"/>
            </a:solidFill>
            <a:miter/>
          </a:ln>
          <a:extLst>
            <a:ext uri="{C572A759-6A51-4108-AA02-DFA0A04FC94B}">
              <ma14:wrappingTextBoxFlag xmlns:ma14="http://schemas.microsoft.com/office/mac/drawingml/2011/main" xmlns="" val="1"/>
            </a:ext>
          </a:extLst>
        </p:spPr>
        <p:txBody>
          <a:bodyPr lIns="45719" rIns="45719" anchor="ctr">
            <a:normAutofit/>
          </a:bodyPr>
          <a:lstStyle/>
          <a:p>
            <a:pPr>
              <a:defRPr>
                <a:solidFill>
                  <a:srgbClr val="FFFFFF"/>
                </a:solidFill>
              </a:defRPr>
            </a:pPr>
            <a:r>
              <a:t>OPINION’S</a:t>
            </a:r>
            <a:r>
              <a:rPr cap="all"/>
              <a:t> corner dei direttori sanitari</a:t>
            </a:r>
          </a:p>
        </p:txBody>
      </p:sp>
      <p:sp>
        <p:nvSpPr>
          <p:cNvPr id="282" name="Percorso Alzheimer…"/>
          <p:cNvSpPr txBox="1"/>
          <p:nvPr/>
        </p:nvSpPr>
        <p:spPr>
          <a:xfrm>
            <a:off x="479351" y="1948959"/>
            <a:ext cx="5679036" cy="7926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a:defRPr sz="2400" b="1">
                <a:latin typeface="Arial"/>
                <a:ea typeface="Arial"/>
                <a:cs typeface="Arial"/>
                <a:sym typeface="Arial"/>
              </a:defRPr>
            </a:pPr>
            <a:r>
              <a:t>Percorso Alzheimer</a:t>
            </a:r>
          </a:p>
          <a:p>
            <a:pPr defTabSz="457200">
              <a:defRPr sz="2400" b="1">
                <a:latin typeface="Arial"/>
                <a:ea typeface="Arial"/>
                <a:cs typeface="Arial"/>
                <a:sym typeface="Arial"/>
              </a:defRPr>
            </a:pPr>
            <a:r>
              <a:t>Visita specialistica</a:t>
            </a:r>
          </a:p>
        </p:txBody>
      </p:sp>
      <p:sp>
        <p:nvSpPr>
          <p:cNvPr id="283" name="RISPOSTE:…"/>
          <p:cNvSpPr txBox="1"/>
          <p:nvPr/>
        </p:nvSpPr>
        <p:spPr>
          <a:xfrm>
            <a:off x="3828791" y="5256356"/>
            <a:ext cx="895888" cy="69647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defTabSz="457200">
              <a:defRPr sz="1100" b="1">
                <a:latin typeface="Arial"/>
                <a:ea typeface="Arial"/>
                <a:cs typeface="Arial"/>
                <a:sym typeface="Arial"/>
              </a:defRPr>
            </a:pPr>
            <a:r>
              <a:t>RISPOSTE:</a:t>
            </a:r>
          </a:p>
          <a:p>
            <a:pPr defTabSz="457200">
              <a:defRPr sz="1100">
                <a:latin typeface="Arial"/>
                <a:ea typeface="Arial"/>
                <a:cs typeface="Arial"/>
                <a:sym typeface="Arial"/>
              </a:defRPr>
            </a:pPr>
            <a:r>
              <a:t>37 Sì </a:t>
            </a:r>
          </a:p>
          <a:p>
            <a:pPr defTabSz="457200">
              <a:defRPr sz="1100">
                <a:latin typeface="Arial"/>
                <a:ea typeface="Arial"/>
                <a:cs typeface="Arial"/>
                <a:sym typeface="Arial"/>
              </a:defRPr>
            </a:pPr>
            <a:r>
              <a:t>0 No</a:t>
            </a:r>
          </a:p>
        </p:txBody>
      </p:sp>
      <p:graphicFrame>
        <p:nvGraphicFramePr>
          <p:cNvPr id="284" name="Grafico a torta 2D"/>
          <p:cNvGraphicFramePr/>
          <p:nvPr/>
        </p:nvGraphicFramePr>
        <p:xfrm>
          <a:off x="503215" y="2948397"/>
          <a:ext cx="3796728" cy="3022029"/>
        </p:xfrm>
        <a:graphic>
          <a:graphicData uri="http://schemas.openxmlformats.org/drawingml/2006/chart">
            <c:chart xmlns:c="http://schemas.openxmlformats.org/drawingml/2006/chart" xmlns:r="http://schemas.openxmlformats.org/officeDocument/2006/relationships" r:id="rId2"/>
          </a:graphicData>
        </a:graphic>
      </p:graphicFrame>
      <p:sp>
        <p:nvSpPr>
          <p:cNvPr id="285" name="Sì, Motivazioni - commenti…"/>
          <p:cNvSpPr txBox="1"/>
          <p:nvPr/>
        </p:nvSpPr>
        <p:spPr>
          <a:xfrm>
            <a:off x="6295951" y="2962242"/>
            <a:ext cx="5121178" cy="299433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a:defRPr sz="1900" b="1">
                <a:latin typeface="Arial"/>
                <a:ea typeface="Arial"/>
                <a:cs typeface="Arial"/>
                <a:sym typeface="Arial"/>
              </a:defRPr>
            </a:pPr>
            <a:r>
              <a:t>Sì, Motivazioni - commenti</a:t>
            </a:r>
          </a:p>
          <a:p>
            <a:pPr defTabSz="457200">
              <a:defRPr sz="1100">
                <a:latin typeface="Arial"/>
                <a:ea typeface="Arial"/>
                <a:cs typeface="Arial"/>
                <a:sym typeface="Arial"/>
              </a:defRPr>
            </a:pPr>
            <a:endParaRPr/>
          </a:p>
          <a:p>
            <a:pPr defTabSz="457200">
              <a:defRPr sz="1300">
                <a:latin typeface="Arial"/>
                <a:ea typeface="Arial"/>
                <a:cs typeface="Arial"/>
                <a:sym typeface="Arial"/>
              </a:defRPr>
            </a:pPr>
            <a:r>
              <a:t>Medico di medicina generale per la continuità assistenziale</a:t>
            </a:r>
          </a:p>
          <a:p>
            <a:pPr defTabSz="457200">
              <a:defRPr sz="1300">
                <a:latin typeface="Arial"/>
                <a:ea typeface="Arial"/>
                <a:cs typeface="Arial"/>
                <a:sym typeface="Arial"/>
              </a:defRPr>
            </a:pPr>
            <a:r>
              <a:t>Necessità di assistenza domiciliare</a:t>
            </a:r>
          </a:p>
          <a:p>
            <a:pPr defTabSz="457200">
              <a:defRPr sz="1300">
                <a:latin typeface="Arial"/>
                <a:ea typeface="Arial"/>
                <a:cs typeface="Arial"/>
                <a:sym typeface="Arial"/>
              </a:defRPr>
            </a:pPr>
            <a:r>
              <a:t>Team multidisciplinare</a:t>
            </a:r>
          </a:p>
          <a:p>
            <a:pPr defTabSz="457200">
              <a:defRPr sz="1300">
                <a:latin typeface="Arial"/>
                <a:ea typeface="Arial"/>
                <a:cs typeface="Arial"/>
                <a:sym typeface="Arial"/>
              </a:defRPr>
            </a:pPr>
            <a:r>
              <a:t>Attenzione alla valutazione delle capacità residue</a:t>
            </a:r>
          </a:p>
          <a:p>
            <a:pPr defTabSz="457200">
              <a:defRPr sz="1300">
                <a:latin typeface="Arial"/>
                <a:ea typeface="Arial"/>
                <a:cs typeface="Arial"/>
                <a:sym typeface="Arial"/>
              </a:defRPr>
            </a:pPr>
            <a:r>
              <a:t>Diagnosi precoce</a:t>
            </a:r>
          </a:p>
          <a:p>
            <a:pPr defTabSz="457200">
              <a:defRPr sz="1300">
                <a:latin typeface="Arial"/>
                <a:ea typeface="Arial"/>
                <a:cs typeface="Arial"/>
                <a:sym typeface="Arial"/>
              </a:defRPr>
            </a:pPr>
            <a:r>
              <a:t>Utile lo specialista solo in fase iniziale</a:t>
            </a:r>
          </a:p>
          <a:p>
            <a:pPr defTabSz="457200">
              <a:defRPr sz="1300">
                <a:latin typeface="Arial"/>
                <a:ea typeface="Arial"/>
                <a:cs typeface="Arial"/>
                <a:sym typeface="Arial"/>
              </a:defRPr>
            </a:pPr>
            <a:r>
              <a:t>Utile inquadramento geriatrico nel PAI con MMG e altri specialisti</a:t>
            </a:r>
          </a:p>
          <a:p>
            <a:pPr defTabSz="457200">
              <a:defRPr sz="1300">
                <a:latin typeface="Arial"/>
                <a:ea typeface="Arial"/>
                <a:cs typeface="Arial"/>
                <a:sym typeface="Arial"/>
              </a:defRPr>
            </a:pPr>
            <a:r>
              <a:t>Valutazione geriatrica e psicologica</a:t>
            </a:r>
          </a:p>
          <a:p>
            <a:pPr defTabSz="457200">
              <a:defRPr sz="1300">
                <a:latin typeface="Arial"/>
                <a:ea typeface="Arial"/>
                <a:cs typeface="Arial"/>
                <a:sym typeface="Arial"/>
              </a:defRPr>
            </a:pPr>
            <a:r>
              <a:t>Clima di collaborazione</a:t>
            </a:r>
          </a:p>
          <a:p>
            <a:pPr defTabSz="457200">
              <a:defRPr sz="1300">
                <a:latin typeface="Arial"/>
                <a:ea typeface="Arial"/>
                <a:cs typeface="Arial"/>
                <a:sym typeface="Arial"/>
              </a:defRPr>
            </a:pPr>
            <a:r>
              <a:t>UVA</a:t>
            </a:r>
          </a:p>
          <a:p>
            <a:pPr defTabSz="457200">
              <a:defRPr sz="1300">
                <a:latin typeface="Arial"/>
                <a:ea typeface="Arial"/>
                <a:cs typeface="Arial"/>
                <a:sym typeface="Arial"/>
              </a:defRPr>
            </a:pPr>
            <a:r>
              <a:t>Organizzazione territoriale</a:t>
            </a:r>
          </a:p>
          <a:p>
            <a:pPr defTabSz="457200">
              <a:defRPr sz="1300">
                <a:latin typeface="Arial"/>
                <a:ea typeface="Arial"/>
                <a:cs typeface="Arial"/>
                <a:sym typeface="Arial"/>
              </a:defRPr>
            </a:pPr>
            <a:r>
              <a:t>Valutazione multidisciplinare</a:t>
            </a:r>
          </a:p>
          <a:p>
            <a:pPr defTabSz="457200">
              <a:defRPr sz="1300">
                <a:latin typeface="Arial"/>
                <a:ea typeface="Arial"/>
                <a:cs typeface="Arial"/>
                <a:sym typeface="Arial"/>
              </a:defRPr>
            </a:pPr>
            <a:r>
              <a:t>Cure palliative</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I PDTA nella mia Azienda”"/>
          <p:cNvSpPr txBox="1">
            <a:spLocks noGrp="1"/>
          </p:cNvSpPr>
          <p:nvPr>
            <p:ph type="title"/>
          </p:nvPr>
        </p:nvSpPr>
        <p:spPr>
          <a:xfrm>
            <a:off x="457200" y="492125"/>
            <a:ext cx="8530977" cy="509192"/>
          </a:xfrm>
          <a:prstGeom prst="rect">
            <a:avLst/>
          </a:prstGeom>
        </p:spPr>
        <p:txBody>
          <a:bodyPr>
            <a:normAutofit fontScale="90000"/>
          </a:bodyPr>
          <a:lstStyle>
            <a:lvl1pPr defTabSz="704087">
              <a:defRPr sz="3387"/>
            </a:lvl1pPr>
          </a:lstStyle>
          <a:p>
            <a:r>
              <a:t>“I PDTA nella mia Azienda”</a:t>
            </a:r>
          </a:p>
        </p:txBody>
      </p:sp>
      <p:sp>
        <p:nvSpPr>
          <p:cNvPr id="288" name="OPINION’S corner dei direttori sanitari"/>
          <p:cNvSpPr txBox="1"/>
          <p:nvPr/>
        </p:nvSpPr>
        <p:spPr>
          <a:xfrm>
            <a:off x="469900" y="1073604"/>
            <a:ext cx="10390585" cy="509192"/>
          </a:xfrm>
          <a:prstGeom prst="rect">
            <a:avLst/>
          </a:prstGeom>
          <a:solidFill>
            <a:srgbClr val="FF2600"/>
          </a:solidFill>
          <a:ln w="12700">
            <a:solidFill>
              <a:srgbClr val="AD5B24"/>
            </a:solidFill>
            <a:miter/>
          </a:ln>
          <a:extLst>
            <a:ext uri="{C572A759-6A51-4108-AA02-DFA0A04FC94B}">
              <ma14:wrappingTextBoxFlag xmlns:ma14="http://schemas.microsoft.com/office/mac/drawingml/2011/main" xmlns="" val="1"/>
            </a:ext>
          </a:extLst>
        </p:spPr>
        <p:txBody>
          <a:bodyPr lIns="45719" rIns="45719" anchor="ctr">
            <a:normAutofit/>
          </a:bodyPr>
          <a:lstStyle/>
          <a:p>
            <a:pPr>
              <a:defRPr>
                <a:solidFill>
                  <a:srgbClr val="FFFFFF"/>
                </a:solidFill>
              </a:defRPr>
            </a:pPr>
            <a:r>
              <a:t>OPINION’S</a:t>
            </a:r>
            <a:r>
              <a:rPr cap="all"/>
              <a:t> corner dei direttori sanitari</a:t>
            </a:r>
          </a:p>
        </p:txBody>
      </p:sp>
      <p:sp>
        <p:nvSpPr>
          <p:cNvPr id="289" name="Obiettivi di una programmazione di reti cliniche integrate:"/>
          <p:cNvSpPr txBox="1"/>
          <p:nvPr/>
        </p:nvSpPr>
        <p:spPr>
          <a:xfrm>
            <a:off x="479351" y="1827356"/>
            <a:ext cx="9848704" cy="4370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defRPr sz="2400" b="1">
                <a:latin typeface="Arial"/>
                <a:ea typeface="Arial"/>
                <a:cs typeface="Arial"/>
                <a:sym typeface="Arial"/>
              </a:defRPr>
            </a:lvl1pPr>
          </a:lstStyle>
          <a:p>
            <a:r>
              <a:t>Obiettivi di una programmazione di reti cliniche integrate:</a:t>
            </a:r>
          </a:p>
        </p:txBody>
      </p:sp>
      <p:graphicFrame>
        <p:nvGraphicFramePr>
          <p:cNvPr id="290" name="Grafico a barre interattivo"/>
          <p:cNvGraphicFramePr/>
          <p:nvPr/>
        </p:nvGraphicFramePr>
        <p:xfrm>
          <a:off x="496003" y="2353791"/>
          <a:ext cx="10987538" cy="40375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90"/>
                                        </p:tgtEl>
                                        <p:attrNameLst>
                                          <p:attrName>style.visibility</p:attrName>
                                        </p:attrNameLst>
                                      </p:cBhvr>
                                      <p:to>
                                        <p:strVal val="visible"/>
                                      </p:to>
                                    </p:set>
                                    <p:animEffect transition="in" filter="dissolve">
                                      <p:cBhvr>
                                        <p:cTn id="7"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1"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I PDTA nella mia Azienda”"/>
          <p:cNvSpPr txBox="1">
            <a:spLocks noGrp="1"/>
          </p:cNvSpPr>
          <p:nvPr>
            <p:ph type="title"/>
          </p:nvPr>
        </p:nvSpPr>
        <p:spPr>
          <a:xfrm>
            <a:off x="457200" y="492125"/>
            <a:ext cx="8530977" cy="509192"/>
          </a:xfrm>
          <a:prstGeom prst="rect">
            <a:avLst/>
          </a:prstGeom>
        </p:spPr>
        <p:txBody>
          <a:bodyPr>
            <a:normAutofit fontScale="90000"/>
          </a:bodyPr>
          <a:lstStyle>
            <a:lvl1pPr defTabSz="704087">
              <a:defRPr sz="3387"/>
            </a:lvl1pPr>
          </a:lstStyle>
          <a:p>
            <a:r>
              <a:t>“I PDTA nella mia Azienda”</a:t>
            </a:r>
          </a:p>
        </p:txBody>
      </p:sp>
      <p:sp>
        <p:nvSpPr>
          <p:cNvPr id="293" name="OPINION’S corner dei direttori sanitari"/>
          <p:cNvSpPr txBox="1"/>
          <p:nvPr/>
        </p:nvSpPr>
        <p:spPr>
          <a:xfrm>
            <a:off x="457200" y="1076325"/>
            <a:ext cx="10390585" cy="509192"/>
          </a:xfrm>
          <a:prstGeom prst="rect">
            <a:avLst/>
          </a:prstGeom>
          <a:solidFill>
            <a:srgbClr val="FF2600"/>
          </a:solidFill>
          <a:ln w="12700">
            <a:solidFill>
              <a:srgbClr val="AD5B24"/>
            </a:solidFill>
            <a:miter/>
          </a:ln>
          <a:extLst>
            <a:ext uri="{C572A759-6A51-4108-AA02-DFA0A04FC94B}">
              <ma14:wrappingTextBoxFlag xmlns:ma14="http://schemas.microsoft.com/office/mac/drawingml/2011/main" xmlns="" val="1"/>
            </a:ext>
          </a:extLst>
        </p:spPr>
        <p:txBody>
          <a:bodyPr lIns="45719" rIns="45719" anchor="ctr">
            <a:normAutofit/>
          </a:bodyPr>
          <a:lstStyle/>
          <a:p>
            <a:pPr>
              <a:defRPr>
                <a:solidFill>
                  <a:srgbClr val="FFFFFF"/>
                </a:solidFill>
              </a:defRPr>
            </a:pPr>
            <a:r>
              <a:t>OPINION’S</a:t>
            </a:r>
            <a:r>
              <a:rPr cap="all"/>
              <a:t> corner dei direttori sanitari</a:t>
            </a:r>
          </a:p>
        </p:txBody>
      </p:sp>
      <p:sp>
        <p:nvSpPr>
          <p:cNvPr id="294" name="Rapporto pubblico privato"/>
          <p:cNvSpPr txBox="1"/>
          <p:nvPr/>
        </p:nvSpPr>
        <p:spPr>
          <a:xfrm>
            <a:off x="479351" y="1948959"/>
            <a:ext cx="5679036" cy="4370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defRPr sz="2400" b="1">
                <a:latin typeface="Arial"/>
                <a:ea typeface="Arial"/>
                <a:cs typeface="Arial"/>
                <a:sym typeface="Arial"/>
              </a:defRPr>
            </a:lvl1pPr>
          </a:lstStyle>
          <a:p>
            <a:r>
              <a:t>Rapporto pubblico privato</a:t>
            </a:r>
          </a:p>
        </p:txBody>
      </p:sp>
      <p:sp>
        <p:nvSpPr>
          <p:cNvPr id="295" name="RISPOSTE:…"/>
          <p:cNvSpPr txBox="1"/>
          <p:nvPr/>
        </p:nvSpPr>
        <p:spPr>
          <a:xfrm>
            <a:off x="3828791" y="4862656"/>
            <a:ext cx="1183796" cy="94880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defTabSz="457200">
              <a:defRPr sz="1500" b="1">
                <a:latin typeface="Arial"/>
                <a:ea typeface="Arial"/>
                <a:cs typeface="Arial"/>
                <a:sym typeface="Arial"/>
              </a:defRPr>
            </a:pPr>
            <a:r>
              <a:t>RISPOSTE:</a:t>
            </a:r>
          </a:p>
          <a:p>
            <a:pPr defTabSz="457200">
              <a:defRPr sz="1500">
                <a:latin typeface="Arial"/>
                <a:ea typeface="Arial"/>
                <a:cs typeface="Arial"/>
                <a:sym typeface="Arial"/>
              </a:defRPr>
            </a:pPr>
            <a:r>
              <a:t>26 Sì </a:t>
            </a:r>
          </a:p>
          <a:p>
            <a:pPr defTabSz="457200">
              <a:defRPr sz="1500">
                <a:latin typeface="Arial"/>
                <a:ea typeface="Arial"/>
                <a:cs typeface="Arial"/>
                <a:sym typeface="Arial"/>
              </a:defRPr>
            </a:pPr>
            <a:r>
              <a:t>11 No</a:t>
            </a:r>
          </a:p>
        </p:txBody>
      </p:sp>
      <p:graphicFrame>
        <p:nvGraphicFramePr>
          <p:cNvPr id="296" name="Grafico a torta 2D"/>
          <p:cNvGraphicFramePr/>
          <p:nvPr/>
        </p:nvGraphicFramePr>
        <p:xfrm>
          <a:off x="503215" y="2694397"/>
          <a:ext cx="3796728" cy="3022029"/>
        </p:xfrm>
        <a:graphic>
          <a:graphicData uri="http://schemas.openxmlformats.org/drawingml/2006/chart">
            <c:chart xmlns:c="http://schemas.openxmlformats.org/drawingml/2006/chart" xmlns:r="http://schemas.openxmlformats.org/officeDocument/2006/relationships" r:id="rId2"/>
          </a:graphicData>
        </a:graphic>
      </p:graphicFrame>
      <p:sp>
        <p:nvSpPr>
          <p:cNvPr id="297" name="Sì, Motivazioni - commenti…"/>
          <p:cNvSpPr txBox="1"/>
          <p:nvPr/>
        </p:nvSpPr>
        <p:spPr>
          <a:xfrm>
            <a:off x="6295951" y="3133276"/>
            <a:ext cx="5679036" cy="267600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a:defRPr sz="1900" b="1">
                <a:latin typeface="Arial"/>
                <a:ea typeface="Arial"/>
                <a:cs typeface="Arial"/>
                <a:sym typeface="Arial"/>
              </a:defRPr>
            </a:pPr>
            <a:r>
              <a:t>Sì, Motivazioni - commenti</a:t>
            </a:r>
          </a:p>
          <a:p>
            <a:pPr defTabSz="457200">
              <a:defRPr sz="1100">
                <a:latin typeface="Arial"/>
                <a:ea typeface="Arial"/>
                <a:cs typeface="Arial"/>
                <a:sym typeface="Arial"/>
              </a:defRPr>
            </a:pPr>
            <a:endParaRPr/>
          </a:p>
          <a:p>
            <a:pPr defTabSz="457200">
              <a:defRPr sz="1500">
                <a:latin typeface="Arial"/>
                <a:ea typeface="Arial"/>
                <a:cs typeface="Arial"/>
                <a:sym typeface="Arial"/>
              </a:defRPr>
            </a:pPr>
            <a:r>
              <a:t>Stretta collaborazione</a:t>
            </a:r>
          </a:p>
          <a:p>
            <a:pPr defTabSz="457200">
              <a:defRPr sz="1500">
                <a:latin typeface="Arial"/>
                <a:ea typeface="Arial"/>
                <a:cs typeface="Arial"/>
                <a:sym typeface="Arial"/>
              </a:defRPr>
            </a:pPr>
            <a:r>
              <a:t>Integrazione di qualità</a:t>
            </a:r>
          </a:p>
          <a:p>
            <a:pPr defTabSz="457200">
              <a:defRPr sz="1500">
                <a:latin typeface="Arial"/>
                <a:ea typeface="Arial"/>
                <a:cs typeface="Arial"/>
                <a:sym typeface="Arial"/>
              </a:defRPr>
            </a:pPr>
            <a:r>
              <a:t>4P</a:t>
            </a:r>
          </a:p>
          <a:p>
            <a:pPr defTabSz="457200">
              <a:defRPr sz="1500">
                <a:latin typeface="Arial"/>
                <a:ea typeface="Arial"/>
                <a:cs typeface="Arial"/>
                <a:sym typeface="Arial"/>
              </a:defRPr>
            </a:pPr>
            <a:r>
              <a:t>Associazioni di volontariato</a:t>
            </a:r>
          </a:p>
          <a:p>
            <a:pPr defTabSz="457200">
              <a:defRPr sz="1500">
                <a:latin typeface="Arial"/>
                <a:ea typeface="Arial"/>
                <a:cs typeface="Arial"/>
                <a:sym typeface="Arial"/>
              </a:defRPr>
            </a:pPr>
            <a:r>
              <a:t>Responsabilizzazione ruolo e valorizzazione delle competenze</a:t>
            </a:r>
          </a:p>
          <a:p>
            <a:pPr defTabSz="457200">
              <a:defRPr sz="1500">
                <a:latin typeface="Arial"/>
                <a:ea typeface="Arial"/>
                <a:cs typeface="Arial"/>
                <a:sym typeface="Arial"/>
              </a:defRPr>
            </a:pPr>
            <a:r>
              <a:t>Diminuire quota out of pocket</a:t>
            </a:r>
          </a:p>
          <a:p>
            <a:pPr defTabSz="457200">
              <a:defRPr sz="1500">
                <a:latin typeface="Arial"/>
                <a:ea typeface="Arial"/>
                <a:cs typeface="Arial"/>
                <a:sym typeface="Arial"/>
              </a:defRPr>
            </a:pPr>
            <a:r>
              <a:t>Collaborazione</a:t>
            </a:r>
          </a:p>
          <a:p>
            <a:pPr defTabSz="457200">
              <a:defRPr sz="1500">
                <a:latin typeface="Arial"/>
                <a:ea typeface="Arial"/>
                <a:cs typeface="Arial"/>
                <a:sym typeface="Arial"/>
              </a:defRPr>
            </a:pPr>
            <a:r>
              <a:t>Per i servizi che il pubblico non  garantisce</a:t>
            </a:r>
          </a:p>
          <a:p>
            <a:pPr defTabSz="457200">
              <a:defRPr sz="1500">
                <a:latin typeface="Arial"/>
                <a:ea typeface="Arial"/>
                <a:cs typeface="Arial"/>
                <a:sym typeface="Arial"/>
              </a:defRPr>
            </a:pPr>
            <a:r>
              <a:t>Orizzontale</a:t>
            </a:r>
          </a:p>
          <a:p>
            <a:pPr defTabSz="457200">
              <a:defRPr sz="1500">
                <a:latin typeface="Arial"/>
                <a:ea typeface="Arial"/>
                <a:cs typeface="Arial"/>
                <a:sym typeface="Arial"/>
              </a:defRPr>
            </a:pPr>
            <a:r>
              <a:t>Anche nei PDTA</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Segnaposto contenuto 3" descr="Segnaposto contenuto 3"/>
          <p:cNvPicPr>
            <a:picLocks noChangeAspect="1"/>
          </p:cNvPicPr>
          <p:nvPr/>
        </p:nvPicPr>
        <p:blipFill>
          <a:blip r:embed="rId2">
            <a:extLst/>
          </a:blip>
          <a:stretch>
            <a:fillRect/>
          </a:stretch>
        </p:blipFill>
        <p:spPr>
          <a:xfrm>
            <a:off x="1190261" y="982638"/>
            <a:ext cx="9632414" cy="5663822"/>
          </a:xfrm>
          <a:prstGeom prst="rect">
            <a:avLst/>
          </a:prstGeom>
          <a:ln w="12700">
            <a:miter lim="400000"/>
          </a:ln>
        </p:spPr>
      </p:pic>
      <p:sp>
        <p:nvSpPr>
          <p:cNvPr id="139" name="Titolo 2"/>
          <p:cNvSpPr txBox="1">
            <a:spLocks noGrp="1"/>
          </p:cNvSpPr>
          <p:nvPr>
            <p:ph type="title"/>
          </p:nvPr>
        </p:nvSpPr>
        <p:spPr>
          <a:xfrm>
            <a:off x="1190261" y="109182"/>
            <a:ext cx="8936485" cy="873456"/>
          </a:xfrm>
          <a:prstGeom prst="rect">
            <a:avLst/>
          </a:prstGeom>
        </p:spPr>
        <p:txBody>
          <a:bodyPr/>
          <a:lstStyle/>
          <a:p>
            <a:r>
              <a:t>Nodi organizzativi della nuova sanità</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704850" y="242887"/>
            <a:ext cx="10515600" cy="1325563"/>
          </a:xfrm>
        </p:spPr>
        <p:txBody>
          <a:bodyPr>
            <a:normAutofit/>
          </a:bodyPr>
          <a:lstStyle/>
          <a:p>
            <a:r>
              <a:rPr lang="it-IT" sz="3600" dirty="0"/>
              <a:t> </a:t>
            </a:r>
            <a:r>
              <a:rPr lang="it-IT" sz="3600" dirty="0" smtClean="0"/>
              <a:t>Le  Opinioni espresse dalle Direzioni Sanitarie a proposito delle nuove istanze innovatrici in Sanità</a:t>
            </a:r>
            <a:endParaRPr lang="it-IT" sz="3600" dirty="0"/>
          </a:p>
        </p:txBody>
      </p:sp>
      <p:sp>
        <p:nvSpPr>
          <p:cNvPr id="4" name="Segnaposto testo 3"/>
          <p:cNvSpPr>
            <a:spLocks noGrp="1"/>
          </p:cNvSpPr>
          <p:nvPr>
            <p:ph type="body" idx="1"/>
          </p:nvPr>
        </p:nvSpPr>
        <p:spPr>
          <a:xfrm>
            <a:off x="1057275" y="1568450"/>
            <a:ext cx="10515600" cy="4351338"/>
          </a:xfrm>
        </p:spPr>
        <p:txBody>
          <a:bodyPr>
            <a:normAutofit/>
          </a:bodyPr>
          <a:lstStyle/>
          <a:p>
            <a:r>
              <a:rPr lang="it-IT" sz="2000" dirty="0" err="1" smtClean="0"/>
              <a:t>E’auspicabile</a:t>
            </a:r>
            <a:r>
              <a:rPr lang="it-IT" sz="2000" dirty="0" smtClean="0"/>
              <a:t> affidare alla realizzazione dei PDTA l’obiettivo di</a:t>
            </a:r>
            <a:r>
              <a:rPr lang="it-IT" sz="2000" dirty="0" smtClean="0">
                <a:solidFill>
                  <a:srgbClr val="FF0000"/>
                </a:solidFill>
              </a:rPr>
              <a:t> dare concretezza ad un coordinamento/integrazione tra la dimensione sanitaria e quella sociale </a:t>
            </a:r>
            <a:r>
              <a:rPr lang="it-IT" sz="2000" dirty="0" smtClean="0"/>
              <a:t>degli interventi a partire dalla continuità Ospedale-Territorio;</a:t>
            </a:r>
          </a:p>
          <a:p>
            <a:r>
              <a:rPr lang="it-IT" sz="2000" dirty="0"/>
              <a:t> </a:t>
            </a:r>
            <a:r>
              <a:rPr lang="it-IT" sz="2000" dirty="0" smtClean="0"/>
              <a:t>La</a:t>
            </a:r>
            <a:r>
              <a:rPr lang="it-IT" sz="2000" dirty="0" smtClean="0">
                <a:solidFill>
                  <a:srgbClr val="FF0000"/>
                </a:solidFill>
              </a:rPr>
              <a:t> continuità </a:t>
            </a:r>
            <a:r>
              <a:rPr lang="it-IT" sz="2000" dirty="0" smtClean="0"/>
              <a:t>è la prima esigenza espressa dai DS nel loro apprezzamento dei nuovi modelli operativi: è seguita dalla </a:t>
            </a:r>
            <a:r>
              <a:rPr lang="it-IT" sz="2000" dirty="0" err="1" smtClean="0">
                <a:solidFill>
                  <a:srgbClr val="FF0000"/>
                </a:solidFill>
              </a:rPr>
              <a:t>appropiatezza</a:t>
            </a:r>
            <a:r>
              <a:rPr lang="it-IT" sz="2000" dirty="0" smtClean="0">
                <a:solidFill>
                  <a:srgbClr val="FF0000"/>
                </a:solidFill>
              </a:rPr>
              <a:t>, dalla </a:t>
            </a:r>
            <a:r>
              <a:rPr lang="it-IT" sz="2000" dirty="0" err="1" smtClean="0">
                <a:solidFill>
                  <a:srgbClr val="FF0000"/>
                </a:solidFill>
              </a:rPr>
              <a:t>compliance</a:t>
            </a:r>
            <a:r>
              <a:rPr lang="it-IT" sz="2000" dirty="0" smtClean="0">
                <a:solidFill>
                  <a:srgbClr val="FF0000"/>
                </a:solidFill>
              </a:rPr>
              <a:t> e dalla sostenibilità dei percorsi</a:t>
            </a:r>
            <a:r>
              <a:rPr lang="it-IT" sz="2000" dirty="0" smtClean="0"/>
              <a:t>;</a:t>
            </a:r>
          </a:p>
          <a:p>
            <a:r>
              <a:rPr lang="it-IT" sz="2000" dirty="0" smtClean="0"/>
              <a:t>Negli obiettivi della «integrazione» quello condiviso da tutti è</a:t>
            </a:r>
            <a:r>
              <a:rPr lang="it-IT" sz="2000" dirty="0" smtClean="0">
                <a:solidFill>
                  <a:srgbClr val="FF0000"/>
                </a:solidFill>
              </a:rPr>
              <a:t> l’inclusione dell’intervento riabilitativo nei percorsi</a:t>
            </a:r>
            <a:r>
              <a:rPr lang="it-IT" sz="2000" dirty="0" smtClean="0"/>
              <a:t>: già viene sperimentato e attuato questo livello di integrazione. In un terzo di Aziende, dove questa esperienza non è avviata, viene espresso l’interesse ad una fase sperimentale;</a:t>
            </a:r>
          </a:p>
          <a:p>
            <a:r>
              <a:rPr lang="it-IT" sz="2000" dirty="0" smtClean="0"/>
              <a:t>Preso come </a:t>
            </a:r>
            <a:r>
              <a:rPr lang="it-IT" sz="2000" dirty="0" smtClean="0">
                <a:solidFill>
                  <a:srgbClr val="FF0000"/>
                </a:solidFill>
              </a:rPr>
              <a:t>paradigmatico il Percorso Alzheimer</a:t>
            </a:r>
            <a:r>
              <a:rPr lang="it-IT" sz="2000" dirty="0" smtClean="0"/>
              <a:t>, si condivide che il momento diagnostico-terapeutico sia specialistico ma in un contesto molto variegato di commenti: apprezzamenti alla continuità dell’intervento, di principale «case </a:t>
            </a:r>
            <a:r>
              <a:rPr lang="it-IT" sz="2000" dirty="0" err="1" smtClean="0"/>
              <a:t>manager»delle</a:t>
            </a:r>
            <a:r>
              <a:rPr lang="it-IT" sz="2000" dirty="0" smtClean="0"/>
              <a:t> Demenze  nella figura del MMG e ancora di organizzazione territoriale per assicurare multidisciplinarietà e </a:t>
            </a:r>
            <a:r>
              <a:rPr lang="it-IT" sz="2000" dirty="0" err="1" smtClean="0"/>
              <a:t>multiprofessionalità</a:t>
            </a:r>
            <a:r>
              <a:rPr lang="it-IT" sz="2000" dirty="0" smtClean="0"/>
              <a:t> alla «presa in carico»</a:t>
            </a:r>
            <a:endParaRPr lang="it-IT" sz="2000" dirty="0"/>
          </a:p>
        </p:txBody>
      </p:sp>
    </p:spTree>
    <p:extLst>
      <p:ext uri="{BB962C8B-B14F-4D97-AF65-F5344CB8AC3E}">
        <p14:creationId xmlns:p14="http://schemas.microsoft.com/office/powerpoint/2010/main" val="2138739256"/>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fontScale="90000"/>
          </a:bodyPr>
          <a:lstStyle/>
          <a:p>
            <a:r>
              <a:rPr lang="it-IT" sz="3100" dirty="0" smtClean="0"/>
              <a:t>Le Opinioni….</a:t>
            </a:r>
            <a:r>
              <a:rPr lang="it-IT" sz="3600" dirty="0" smtClean="0"/>
              <a:t/>
            </a:r>
            <a:br>
              <a:rPr lang="it-IT" sz="3600" dirty="0" smtClean="0"/>
            </a:br>
            <a:r>
              <a:rPr lang="it-IT" sz="3600" dirty="0"/>
              <a:t>	</a:t>
            </a:r>
            <a:r>
              <a:rPr lang="it-IT" sz="3600" dirty="0" smtClean="0"/>
              <a:t>	Programmare  Reti Cliniche.</a:t>
            </a:r>
            <a:br>
              <a:rPr lang="it-IT" sz="3600" dirty="0" smtClean="0"/>
            </a:br>
            <a:r>
              <a:rPr lang="it-IT" sz="3600" dirty="0" smtClean="0"/>
              <a:t>		Rapporti Pubblico-Privato.</a:t>
            </a:r>
            <a:endParaRPr lang="it-IT" sz="3600" dirty="0"/>
          </a:p>
        </p:txBody>
      </p:sp>
      <p:sp>
        <p:nvSpPr>
          <p:cNvPr id="8" name="Segnaposto testo 7"/>
          <p:cNvSpPr>
            <a:spLocks noGrp="1"/>
          </p:cNvSpPr>
          <p:nvPr>
            <p:ph type="body" idx="1"/>
          </p:nvPr>
        </p:nvSpPr>
        <p:spPr>
          <a:xfrm>
            <a:off x="1400175" y="2387600"/>
            <a:ext cx="10515600" cy="4351338"/>
          </a:xfrm>
        </p:spPr>
        <p:txBody>
          <a:bodyPr>
            <a:normAutofit/>
          </a:bodyPr>
          <a:lstStyle/>
          <a:p>
            <a:r>
              <a:rPr lang="it-IT" sz="2400" dirty="0" smtClean="0"/>
              <a:t>Ne consegue logicamente l’attualità di programmare </a:t>
            </a:r>
            <a:r>
              <a:rPr lang="it-IT" sz="2400" dirty="0" smtClean="0">
                <a:solidFill>
                  <a:srgbClr val="FF0000"/>
                </a:solidFill>
              </a:rPr>
              <a:t> reti cliniche professionali, integrate</a:t>
            </a:r>
            <a:r>
              <a:rPr lang="it-IT" sz="2400" dirty="0" smtClean="0"/>
              <a:t>, oltre che per la continuità assistenziale, per la maggior efficacia ed efficienza, per la riduzione  dei tempi di attesa e per il superamento del CUP.</a:t>
            </a:r>
          </a:p>
          <a:p>
            <a:r>
              <a:rPr lang="it-IT" sz="2400" dirty="0" smtClean="0">
                <a:solidFill>
                  <a:srgbClr val="FF0000"/>
                </a:solidFill>
              </a:rPr>
              <a:t>Rapporti Pubblico-Privato</a:t>
            </a:r>
            <a:r>
              <a:rPr lang="it-IT" sz="2400" dirty="0" smtClean="0"/>
              <a:t>: il 30% degli intervistati non lo ritiene un tema di interesse ovvero non lo condivide. La maggioranza (70%) entra nel merito esprimendo posizioni di consenso al concetto di sussidiarietà, per concorrere al miglioramento della  qualità delle risposte, per ampliare l’offerta anche dove il pubblico non è in grado di assicurarla , ovvero per contribuire ad orientare la spesa privata degli Italiani. </a:t>
            </a:r>
            <a:endParaRPr lang="it-IT" sz="2400" dirty="0"/>
          </a:p>
        </p:txBody>
      </p:sp>
    </p:spTree>
    <p:extLst>
      <p:ext uri="{BB962C8B-B14F-4D97-AF65-F5344CB8AC3E}">
        <p14:creationId xmlns:p14="http://schemas.microsoft.com/office/powerpoint/2010/main" val="1506707177"/>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it-IT"/>
          </a:p>
        </p:txBody>
      </p:sp>
      <p:sp>
        <p:nvSpPr>
          <p:cNvPr id="5" name="Segnaposto testo 4"/>
          <p:cNvSpPr>
            <a:spLocks noGrp="1"/>
          </p:cNvSpPr>
          <p:nvPr>
            <p:ph type="body" idx="1"/>
          </p:nvPr>
        </p:nvSpPr>
        <p:spPr/>
        <p:txBody>
          <a:bodyPr/>
          <a:lstStyle/>
          <a:p>
            <a:pPr marL="0" indent="0">
              <a:buNone/>
            </a:pPr>
            <a:r>
              <a:rPr lang="it-IT" dirty="0" smtClean="0"/>
              <a:t>    </a:t>
            </a:r>
            <a:r>
              <a:rPr lang="it-IT" sz="3200" dirty="0" smtClean="0"/>
              <a:t>Grazie per il contributo delle </a:t>
            </a:r>
            <a:r>
              <a:rPr lang="it-IT" sz="3200" dirty="0" smtClean="0">
                <a:solidFill>
                  <a:srgbClr val="00B0F0"/>
                </a:solidFill>
              </a:rPr>
              <a:t>Direzioni Sanitarie e di Presidio </a:t>
            </a:r>
            <a:r>
              <a:rPr lang="it-IT" sz="3200" dirty="0" smtClean="0"/>
              <a:t>a questa Giornata e al lavoro che l’ha preceduta.</a:t>
            </a:r>
          </a:p>
          <a:p>
            <a:pPr marL="0" indent="0">
              <a:buNone/>
            </a:pPr>
            <a:r>
              <a:rPr lang="it-IT" sz="3200" dirty="0"/>
              <a:t> </a:t>
            </a:r>
            <a:r>
              <a:rPr lang="it-IT" sz="3200" dirty="0" smtClean="0"/>
              <a:t>    Sicuramente un buon punto di partenza per future 					collaborazioni!</a:t>
            </a:r>
          </a:p>
          <a:p>
            <a:pPr marL="0" indent="0">
              <a:buNone/>
            </a:pPr>
            <a:r>
              <a:rPr lang="it-IT" sz="3200" dirty="0"/>
              <a:t> </a:t>
            </a:r>
            <a:r>
              <a:rPr lang="it-IT" sz="3200" dirty="0" smtClean="0"/>
              <a:t>                                 </a:t>
            </a:r>
          </a:p>
          <a:p>
            <a:pPr marL="0" indent="0">
              <a:buNone/>
            </a:pPr>
            <a:r>
              <a:rPr lang="it-IT" sz="3200" dirty="0"/>
              <a:t>	</a:t>
            </a:r>
            <a:r>
              <a:rPr lang="it-IT" sz="3200" dirty="0" smtClean="0"/>
              <a:t>     XII Forum </a:t>
            </a:r>
            <a:r>
              <a:rPr lang="it-IT" sz="3200" dirty="0" err="1" smtClean="0"/>
              <a:t>Risk</a:t>
            </a:r>
            <a:r>
              <a:rPr lang="it-IT" sz="3200" dirty="0" smtClean="0"/>
              <a:t> Management in Sanità</a:t>
            </a:r>
            <a:endParaRPr lang="it-IT" sz="3200" dirty="0"/>
          </a:p>
        </p:txBody>
      </p:sp>
    </p:spTree>
    <p:extLst>
      <p:ext uri="{BB962C8B-B14F-4D97-AF65-F5344CB8AC3E}">
        <p14:creationId xmlns:p14="http://schemas.microsoft.com/office/powerpoint/2010/main" val="279296114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olo 1"/>
          <p:cNvSpPr txBox="1">
            <a:spLocks noGrp="1"/>
          </p:cNvSpPr>
          <p:nvPr>
            <p:ph type="title"/>
          </p:nvPr>
        </p:nvSpPr>
        <p:spPr>
          <a:prstGeom prst="rect">
            <a:avLst/>
          </a:prstGeom>
        </p:spPr>
        <p:txBody>
          <a:bodyPr/>
          <a:lstStyle>
            <a:lvl1pPr>
              <a:defRPr>
                <a:solidFill>
                  <a:srgbClr val="FF0000"/>
                </a:solidFill>
              </a:defRPr>
            </a:lvl1pPr>
          </a:lstStyle>
          <a:p>
            <a:r>
              <a:t>I PDTA</a:t>
            </a:r>
          </a:p>
        </p:txBody>
      </p:sp>
      <p:sp>
        <p:nvSpPr>
          <p:cNvPr id="142" name="Segnaposto contenuto 2"/>
          <p:cNvSpPr txBox="1">
            <a:spLocks noGrp="1"/>
          </p:cNvSpPr>
          <p:nvPr>
            <p:ph type="body" idx="1"/>
          </p:nvPr>
        </p:nvSpPr>
        <p:spPr>
          <a:prstGeom prst="rect">
            <a:avLst/>
          </a:prstGeom>
        </p:spPr>
        <p:txBody>
          <a:bodyPr/>
          <a:lstStyle/>
          <a:p>
            <a:pPr marL="0" indent="0" defTabSz="886968">
              <a:spcBef>
                <a:spcPts val="900"/>
              </a:spcBef>
              <a:buSzTx/>
              <a:buNone/>
              <a:defRPr sz="2716"/>
            </a:pPr>
            <a:r>
              <a:rPr dirty="0" err="1" smtClean="0"/>
              <a:t>Definizion</a:t>
            </a:r>
            <a:r>
              <a:rPr lang="it-IT" dirty="0" smtClean="0"/>
              <a:t>i possibili</a:t>
            </a:r>
            <a:endParaRPr dirty="0"/>
          </a:p>
          <a:p>
            <a:pPr marL="0" indent="0" defTabSz="886968">
              <a:spcBef>
                <a:spcPts val="900"/>
              </a:spcBef>
              <a:buSzTx/>
              <a:buNone/>
              <a:defRPr sz="2716"/>
            </a:pPr>
            <a:r>
              <a:rPr dirty="0"/>
              <a:t>  - </a:t>
            </a:r>
            <a:r>
              <a:rPr dirty="0" err="1"/>
              <a:t>Nuovo</a:t>
            </a:r>
            <a:r>
              <a:rPr dirty="0"/>
              <a:t> </a:t>
            </a:r>
            <a:r>
              <a:rPr dirty="0" err="1"/>
              <a:t>strumento</a:t>
            </a:r>
            <a:r>
              <a:rPr dirty="0"/>
              <a:t> per </a:t>
            </a:r>
            <a:r>
              <a:rPr dirty="0" err="1"/>
              <a:t>l’appropiatezza</a:t>
            </a:r>
            <a:r>
              <a:rPr dirty="0"/>
              <a:t> </a:t>
            </a:r>
            <a:r>
              <a:rPr dirty="0" err="1"/>
              <a:t>prescrittiva</a:t>
            </a:r>
            <a:r>
              <a:rPr dirty="0"/>
              <a:t>, </a:t>
            </a:r>
            <a:r>
              <a:rPr dirty="0" err="1"/>
              <a:t>clinica</a:t>
            </a:r>
            <a:r>
              <a:rPr dirty="0"/>
              <a:t> e     	</a:t>
            </a:r>
            <a:r>
              <a:rPr dirty="0" err="1"/>
              <a:t>organizzativa</a:t>
            </a:r>
            <a:r>
              <a:rPr dirty="0"/>
              <a:t>;</a:t>
            </a:r>
          </a:p>
          <a:p>
            <a:pPr marL="0" indent="0" defTabSz="886968">
              <a:spcBef>
                <a:spcPts val="900"/>
              </a:spcBef>
              <a:buSzTx/>
              <a:buNone/>
              <a:defRPr sz="2716"/>
            </a:pPr>
            <a:r>
              <a:rPr dirty="0"/>
              <a:t>  - </a:t>
            </a:r>
            <a:r>
              <a:rPr dirty="0" err="1"/>
              <a:t>Modello</a:t>
            </a:r>
            <a:r>
              <a:rPr dirty="0"/>
              <a:t> per </a:t>
            </a:r>
            <a:r>
              <a:rPr dirty="0" err="1"/>
              <a:t>una</a:t>
            </a:r>
            <a:r>
              <a:rPr dirty="0"/>
              <a:t> governance </a:t>
            </a:r>
            <a:r>
              <a:rPr dirty="0" err="1"/>
              <a:t>integrata</a:t>
            </a:r>
            <a:r>
              <a:rPr dirty="0"/>
              <a:t> del </a:t>
            </a:r>
            <a:r>
              <a:rPr dirty="0" err="1"/>
              <a:t>processo</a:t>
            </a:r>
            <a:r>
              <a:rPr dirty="0"/>
              <a:t> di </a:t>
            </a:r>
            <a:r>
              <a:rPr dirty="0" err="1"/>
              <a:t>riassetto</a:t>
            </a:r>
            <a:r>
              <a:rPr dirty="0"/>
              <a:t> </a:t>
            </a:r>
            <a:r>
              <a:rPr dirty="0" err="1"/>
              <a:t>degli</a:t>
            </a:r>
            <a:r>
              <a:rPr dirty="0"/>
              <a:t> 	</a:t>
            </a:r>
            <a:r>
              <a:rPr dirty="0" err="1"/>
              <a:t>interventi</a:t>
            </a:r>
            <a:r>
              <a:rPr dirty="0"/>
              <a:t> </a:t>
            </a:r>
            <a:r>
              <a:rPr dirty="0" err="1"/>
              <a:t>sulle</a:t>
            </a:r>
            <a:r>
              <a:rPr dirty="0"/>
              <a:t> </a:t>
            </a:r>
            <a:r>
              <a:rPr dirty="0" err="1"/>
              <a:t>patologie</a:t>
            </a:r>
            <a:r>
              <a:rPr dirty="0"/>
              <a:t> </a:t>
            </a:r>
            <a:r>
              <a:rPr dirty="0" err="1"/>
              <a:t>croniche</a:t>
            </a:r>
            <a:r>
              <a:rPr dirty="0"/>
              <a:t>;</a:t>
            </a:r>
          </a:p>
          <a:p>
            <a:pPr marL="0" indent="0" defTabSz="886968">
              <a:spcBef>
                <a:spcPts val="900"/>
              </a:spcBef>
              <a:buSzTx/>
              <a:buNone/>
              <a:defRPr sz="2716"/>
            </a:pPr>
            <a:r>
              <a:rPr dirty="0"/>
              <a:t>  - </a:t>
            </a:r>
            <a:r>
              <a:rPr dirty="0" err="1"/>
              <a:t>Elemento</a:t>
            </a:r>
            <a:r>
              <a:rPr dirty="0"/>
              <a:t> di </a:t>
            </a:r>
            <a:r>
              <a:rPr dirty="0" err="1"/>
              <a:t>attuazione</a:t>
            </a:r>
            <a:r>
              <a:rPr dirty="0"/>
              <a:t> di </a:t>
            </a:r>
            <a:r>
              <a:rPr dirty="0" err="1"/>
              <a:t>ipotesi</a:t>
            </a:r>
            <a:r>
              <a:rPr dirty="0"/>
              <a:t> «</a:t>
            </a:r>
            <a:r>
              <a:rPr dirty="0" err="1"/>
              <a:t>realistiche</a:t>
            </a:r>
            <a:r>
              <a:rPr dirty="0"/>
              <a:t>» di </a:t>
            </a:r>
            <a:r>
              <a:rPr dirty="0" err="1"/>
              <a:t>processi</a:t>
            </a:r>
            <a:r>
              <a:rPr dirty="0"/>
              <a:t> di   	</a:t>
            </a:r>
            <a:r>
              <a:rPr dirty="0" err="1"/>
              <a:t>continuità</a:t>
            </a:r>
            <a:r>
              <a:rPr dirty="0"/>
              <a:t> </a:t>
            </a:r>
            <a:r>
              <a:rPr dirty="0" err="1"/>
              <a:t>ospedale-territorio</a:t>
            </a:r>
            <a:r>
              <a:rPr dirty="0"/>
              <a:t>, come le </a:t>
            </a:r>
            <a:r>
              <a:rPr dirty="0" err="1"/>
              <a:t>proposte</a:t>
            </a:r>
            <a:r>
              <a:rPr dirty="0"/>
              <a:t> del Chronic Care 	Model </a:t>
            </a:r>
            <a:r>
              <a:rPr dirty="0" err="1"/>
              <a:t>nella</a:t>
            </a:r>
            <a:r>
              <a:rPr dirty="0"/>
              <a:t> </a:t>
            </a:r>
            <a:r>
              <a:rPr dirty="0" err="1"/>
              <a:t>sua</a:t>
            </a:r>
            <a:r>
              <a:rPr dirty="0"/>
              <a:t> </a:t>
            </a:r>
            <a:r>
              <a:rPr dirty="0" err="1"/>
              <a:t>versione</a:t>
            </a:r>
            <a:r>
              <a:rPr dirty="0"/>
              <a:t> Expanded, la </a:t>
            </a:r>
            <a:r>
              <a:rPr dirty="0" err="1"/>
              <a:t>stratificazione</a:t>
            </a:r>
            <a:r>
              <a:rPr dirty="0"/>
              <a:t> del </a:t>
            </a:r>
            <a:r>
              <a:rPr dirty="0" err="1"/>
              <a:t>rischio</a:t>
            </a:r>
            <a:r>
              <a:rPr dirty="0"/>
              <a:t> 	per </a:t>
            </a:r>
            <a:r>
              <a:rPr dirty="0" err="1"/>
              <a:t>il</a:t>
            </a:r>
            <a:r>
              <a:rPr dirty="0"/>
              <a:t> Population management </a:t>
            </a:r>
            <a:r>
              <a:rPr dirty="0" err="1"/>
              <a:t>nei</a:t>
            </a:r>
            <a:r>
              <a:rPr dirty="0"/>
              <a:t> </a:t>
            </a:r>
            <a:r>
              <a:rPr dirty="0" err="1"/>
              <a:t>tre</a:t>
            </a:r>
            <a:r>
              <a:rPr dirty="0"/>
              <a:t> </a:t>
            </a:r>
            <a:r>
              <a:rPr dirty="0" err="1"/>
              <a:t>livelli</a:t>
            </a:r>
            <a:r>
              <a:rPr dirty="0"/>
              <a:t> </a:t>
            </a:r>
            <a:r>
              <a:rPr dirty="0" err="1"/>
              <a:t>della</a:t>
            </a:r>
            <a:r>
              <a:rPr dirty="0"/>
              <a:t> </a:t>
            </a:r>
            <a:r>
              <a:rPr dirty="0" err="1"/>
              <a:t>Piramide</a:t>
            </a:r>
            <a:r>
              <a:rPr dirty="0"/>
              <a:t> di 	Kaiser Permanente</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egnaposto contenuto 1"/>
          <p:cNvSpPr txBox="1">
            <a:spLocks noGrp="1"/>
          </p:cNvSpPr>
          <p:nvPr>
            <p:ph type="body" idx="1"/>
          </p:nvPr>
        </p:nvSpPr>
        <p:spPr>
          <a:xfrm>
            <a:off x="639823" y="909078"/>
            <a:ext cx="11050621" cy="5583678"/>
          </a:xfrm>
          <a:prstGeom prst="rect">
            <a:avLst/>
          </a:prstGeom>
        </p:spPr>
        <p:txBody>
          <a:bodyPr/>
          <a:lstStyle/>
          <a:p>
            <a:pPr defTabSz="832104">
              <a:lnSpc>
                <a:spcPct val="72000"/>
              </a:lnSpc>
              <a:spcBef>
                <a:spcPts val="900"/>
              </a:spcBef>
              <a:defRPr sz="819"/>
            </a:pPr>
            <a:r>
              <a:rPr dirty="0"/>
              <a:t>      </a:t>
            </a:r>
            <a:r>
              <a:rPr sz="1638" dirty="0">
                <a:solidFill>
                  <a:srgbClr val="FF0000"/>
                </a:solidFill>
              </a:rPr>
              <a:t>Al </a:t>
            </a:r>
            <a:r>
              <a:rPr sz="1638" dirty="0" err="1">
                <a:solidFill>
                  <a:srgbClr val="FF0000"/>
                </a:solidFill>
              </a:rPr>
              <a:t>tema</a:t>
            </a:r>
            <a:r>
              <a:rPr sz="1638" dirty="0">
                <a:solidFill>
                  <a:srgbClr val="FF0000"/>
                </a:solidFill>
              </a:rPr>
              <a:t> </a:t>
            </a:r>
            <a:r>
              <a:rPr sz="1638" dirty="0" err="1">
                <a:solidFill>
                  <a:srgbClr val="FF0000"/>
                </a:solidFill>
              </a:rPr>
              <a:t>dei</a:t>
            </a:r>
            <a:r>
              <a:rPr sz="1638" dirty="0">
                <a:solidFill>
                  <a:srgbClr val="FF0000"/>
                </a:solidFill>
              </a:rPr>
              <a:t> PDTA </a:t>
            </a:r>
            <a:r>
              <a:rPr sz="1638" dirty="0" err="1">
                <a:solidFill>
                  <a:srgbClr val="FF0000"/>
                </a:solidFill>
              </a:rPr>
              <a:t>sono</a:t>
            </a:r>
            <a:r>
              <a:rPr sz="1638" dirty="0">
                <a:solidFill>
                  <a:srgbClr val="FF0000"/>
                </a:solidFill>
              </a:rPr>
              <a:t> </a:t>
            </a:r>
            <a:r>
              <a:rPr sz="1638" dirty="0" smtClean="0">
                <a:solidFill>
                  <a:srgbClr val="FF0000"/>
                </a:solidFill>
              </a:rPr>
              <a:t>stat</a:t>
            </a:r>
            <a:r>
              <a:rPr lang="it-IT" sz="1638" dirty="0" smtClean="0">
                <a:solidFill>
                  <a:srgbClr val="FF0000"/>
                </a:solidFill>
              </a:rPr>
              <a:t>e</a:t>
            </a:r>
            <a:r>
              <a:rPr sz="1638" dirty="0" smtClean="0">
                <a:solidFill>
                  <a:srgbClr val="FF0000"/>
                </a:solidFill>
              </a:rPr>
              <a:t> </a:t>
            </a:r>
            <a:r>
              <a:rPr sz="1638" dirty="0" err="1">
                <a:solidFill>
                  <a:srgbClr val="FF0000"/>
                </a:solidFill>
              </a:rPr>
              <a:t>riservate</a:t>
            </a:r>
            <a:r>
              <a:rPr sz="1638" dirty="0">
                <a:solidFill>
                  <a:srgbClr val="FF0000"/>
                </a:solidFill>
              </a:rPr>
              <a:t> </a:t>
            </a:r>
            <a:r>
              <a:rPr sz="1638" dirty="0" err="1">
                <a:solidFill>
                  <a:srgbClr val="FF0000"/>
                </a:solidFill>
              </a:rPr>
              <a:t>sedute</a:t>
            </a:r>
            <a:r>
              <a:rPr sz="1638" dirty="0">
                <a:solidFill>
                  <a:srgbClr val="FF0000"/>
                </a:solidFill>
              </a:rPr>
              <a:t> </a:t>
            </a:r>
            <a:r>
              <a:rPr sz="1638" dirty="0" err="1">
                <a:solidFill>
                  <a:srgbClr val="FF0000"/>
                </a:solidFill>
              </a:rPr>
              <a:t>pluriquotidiane</a:t>
            </a:r>
            <a:r>
              <a:rPr sz="1638" dirty="0">
                <a:solidFill>
                  <a:srgbClr val="FF0000"/>
                </a:solidFill>
              </a:rPr>
              <a:t>:</a:t>
            </a:r>
            <a:endParaRPr sz="637" dirty="0"/>
          </a:p>
          <a:p>
            <a:pPr defTabSz="832104">
              <a:lnSpc>
                <a:spcPct val="72000"/>
              </a:lnSpc>
              <a:spcBef>
                <a:spcPts val="900"/>
              </a:spcBef>
              <a:defRPr sz="1638"/>
            </a:pPr>
            <a:r>
              <a:rPr dirty="0"/>
              <a:t>    - la </a:t>
            </a:r>
            <a:r>
              <a:rPr dirty="0" err="1"/>
              <a:t>seduta</a:t>
            </a:r>
            <a:r>
              <a:rPr dirty="0"/>
              <a:t> </a:t>
            </a:r>
            <a:r>
              <a:rPr dirty="0" err="1"/>
              <a:t>introduttiva</a:t>
            </a:r>
            <a:r>
              <a:rPr dirty="0"/>
              <a:t> </a:t>
            </a:r>
            <a:r>
              <a:rPr dirty="0" err="1"/>
              <a:t>centrale</a:t>
            </a:r>
            <a:r>
              <a:rPr dirty="0"/>
              <a:t> </a:t>
            </a:r>
            <a:r>
              <a:rPr dirty="0" err="1"/>
              <a:t>dell’apertura</a:t>
            </a:r>
            <a:r>
              <a:rPr dirty="0"/>
              <a:t> del 10° Forum, </a:t>
            </a:r>
            <a:r>
              <a:rPr dirty="0" err="1"/>
              <a:t>su</a:t>
            </a:r>
            <a:endParaRPr sz="637" dirty="0"/>
          </a:p>
          <a:p>
            <a:pPr defTabSz="832104">
              <a:lnSpc>
                <a:spcPct val="72000"/>
              </a:lnSpc>
              <a:spcBef>
                <a:spcPts val="900"/>
              </a:spcBef>
              <a:defRPr sz="1638"/>
            </a:pPr>
            <a:r>
              <a:rPr dirty="0"/>
              <a:t>       «Dai PDTA </a:t>
            </a:r>
            <a:r>
              <a:rPr dirty="0" err="1"/>
              <a:t>alle</a:t>
            </a:r>
            <a:r>
              <a:rPr dirty="0"/>
              <a:t> </a:t>
            </a:r>
            <a:r>
              <a:rPr dirty="0" err="1"/>
              <a:t>nuove</a:t>
            </a:r>
            <a:r>
              <a:rPr dirty="0"/>
              <a:t> </a:t>
            </a:r>
            <a:r>
              <a:rPr dirty="0" err="1"/>
              <a:t>reti</a:t>
            </a:r>
            <a:r>
              <a:rPr dirty="0"/>
              <a:t> </a:t>
            </a:r>
            <a:r>
              <a:rPr dirty="0" err="1"/>
              <a:t>cliniche</a:t>
            </a:r>
            <a:r>
              <a:rPr dirty="0"/>
              <a:t> integrate, </a:t>
            </a:r>
            <a:r>
              <a:rPr dirty="0" err="1"/>
              <a:t>alla</a:t>
            </a:r>
            <a:r>
              <a:rPr dirty="0"/>
              <a:t> </a:t>
            </a:r>
            <a:r>
              <a:rPr dirty="0" err="1"/>
              <a:t>medicina</a:t>
            </a:r>
            <a:r>
              <a:rPr dirty="0"/>
              <a:t> </a:t>
            </a:r>
            <a:r>
              <a:rPr dirty="0" err="1"/>
              <a:t>personalizzata</a:t>
            </a:r>
            <a:r>
              <a:rPr dirty="0"/>
              <a:t>»;</a:t>
            </a:r>
            <a:endParaRPr sz="637" dirty="0"/>
          </a:p>
          <a:p>
            <a:pPr defTabSz="832104">
              <a:lnSpc>
                <a:spcPct val="72000"/>
              </a:lnSpc>
              <a:spcBef>
                <a:spcPts val="900"/>
              </a:spcBef>
              <a:defRPr sz="1638"/>
            </a:pPr>
            <a:r>
              <a:rPr dirty="0"/>
              <a:t>    - la </a:t>
            </a:r>
            <a:r>
              <a:rPr dirty="0" err="1"/>
              <a:t>Giornata</a:t>
            </a:r>
            <a:r>
              <a:rPr dirty="0"/>
              <a:t> </a:t>
            </a:r>
            <a:r>
              <a:rPr dirty="0" err="1"/>
              <a:t>delle</a:t>
            </a:r>
            <a:r>
              <a:rPr dirty="0"/>
              <a:t> </a:t>
            </a:r>
            <a:r>
              <a:rPr dirty="0" err="1"/>
              <a:t>Neuroscienze</a:t>
            </a:r>
            <a:r>
              <a:rPr dirty="0"/>
              <a:t> </a:t>
            </a:r>
            <a:r>
              <a:rPr dirty="0" err="1"/>
              <a:t>su</a:t>
            </a:r>
            <a:endParaRPr sz="637" dirty="0"/>
          </a:p>
          <a:p>
            <a:pPr defTabSz="832104">
              <a:lnSpc>
                <a:spcPct val="72000"/>
              </a:lnSpc>
              <a:spcBef>
                <a:spcPts val="900"/>
              </a:spcBef>
              <a:defRPr sz="1638"/>
            </a:pPr>
            <a:r>
              <a:rPr dirty="0"/>
              <a:t>             PDTA </a:t>
            </a:r>
            <a:r>
              <a:rPr dirty="0" err="1"/>
              <a:t>Sclerosi</a:t>
            </a:r>
            <a:r>
              <a:rPr dirty="0"/>
              <a:t> </a:t>
            </a:r>
            <a:r>
              <a:rPr dirty="0" err="1"/>
              <a:t>Multipla</a:t>
            </a:r>
            <a:r>
              <a:rPr dirty="0"/>
              <a:t>,</a:t>
            </a:r>
            <a:endParaRPr sz="637" dirty="0"/>
          </a:p>
          <a:p>
            <a:pPr defTabSz="832104">
              <a:lnSpc>
                <a:spcPct val="72000"/>
              </a:lnSpc>
              <a:spcBef>
                <a:spcPts val="900"/>
              </a:spcBef>
              <a:defRPr sz="1638"/>
            </a:pPr>
            <a:r>
              <a:rPr dirty="0"/>
              <a:t>             PDTA Parkinson e </a:t>
            </a:r>
            <a:r>
              <a:rPr dirty="0" err="1"/>
              <a:t>Malattie</a:t>
            </a:r>
            <a:r>
              <a:rPr dirty="0"/>
              <a:t> Neurodegenerative (M di Alzheimer)</a:t>
            </a:r>
            <a:endParaRPr sz="637" dirty="0"/>
          </a:p>
          <a:p>
            <a:pPr defTabSz="832104">
              <a:lnSpc>
                <a:spcPct val="72000"/>
              </a:lnSpc>
              <a:spcBef>
                <a:spcPts val="900"/>
              </a:spcBef>
              <a:defRPr sz="1638"/>
            </a:pPr>
            <a:r>
              <a:rPr dirty="0"/>
              <a:t>             PDTA </a:t>
            </a:r>
            <a:r>
              <a:rPr dirty="0" err="1"/>
              <a:t>nella</a:t>
            </a:r>
            <a:r>
              <a:rPr dirty="0"/>
              <a:t> </a:t>
            </a:r>
            <a:r>
              <a:rPr dirty="0" err="1"/>
              <a:t>terapia</a:t>
            </a:r>
            <a:r>
              <a:rPr dirty="0"/>
              <a:t> del </a:t>
            </a:r>
            <a:r>
              <a:rPr dirty="0" err="1"/>
              <a:t>dolore</a:t>
            </a:r>
            <a:r>
              <a:rPr dirty="0"/>
              <a:t> </a:t>
            </a:r>
            <a:r>
              <a:rPr dirty="0" err="1"/>
              <a:t>nella</a:t>
            </a:r>
            <a:r>
              <a:rPr dirty="0"/>
              <a:t> </a:t>
            </a:r>
            <a:r>
              <a:rPr dirty="0" err="1"/>
              <a:t>Emicrania</a:t>
            </a:r>
            <a:r>
              <a:rPr dirty="0"/>
              <a:t> </a:t>
            </a:r>
            <a:r>
              <a:rPr dirty="0" err="1"/>
              <a:t>cronica</a:t>
            </a:r>
            <a:endParaRPr sz="637" dirty="0"/>
          </a:p>
          <a:p>
            <a:pPr defTabSz="832104">
              <a:lnSpc>
                <a:spcPct val="72000"/>
              </a:lnSpc>
              <a:spcBef>
                <a:spcPts val="900"/>
              </a:spcBef>
              <a:defRPr sz="1638"/>
            </a:pPr>
            <a:r>
              <a:rPr dirty="0"/>
              <a:t>     - </a:t>
            </a:r>
            <a:r>
              <a:rPr dirty="0" err="1"/>
              <a:t>il</a:t>
            </a:r>
            <a:r>
              <a:rPr dirty="0"/>
              <a:t> PDTA </a:t>
            </a:r>
            <a:r>
              <a:rPr dirty="0" err="1"/>
              <a:t>Cardiovascolare</a:t>
            </a:r>
            <a:r>
              <a:rPr dirty="0"/>
              <a:t> con </a:t>
            </a:r>
            <a:r>
              <a:rPr dirty="0" err="1"/>
              <a:t>sedute</a:t>
            </a:r>
            <a:r>
              <a:rPr dirty="0"/>
              <a:t>  </a:t>
            </a:r>
            <a:r>
              <a:rPr dirty="0" err="1"/>
              <a:t>su</a:t>
            </a:r>
            <a:r>
              <a:rPr dirty="0"/>
              <a:t> </a:t>
            </a:r>
            <a:r>
              <a:rPr dirty="0" err="1"/>
              <a:t>aspetti</a:t>
            </a:r>
            <a:r>
              <a:rPr dirty="0"/>
              <a:t> </a:t>
            </a:r>
            <a:r>
              <a:rPr dirty="0" err="1"/>
              <a:t>specifici</a:t>
            </a:r>
            <a:endParaRPr sz="637" dirty="0"/>
          </a:p>
          <a:p>
            <a:pPr defTabSz="832104">
              <a:lnSpc>
                <a:spcPct val="72000"/>
              </a:lnSpc>
              <a:spcBef>
                <a:spcPts val="900"/>
              </a:spcBef>
              <a:defRPr sz="1638"/>
            </a:pPr>
            <a:r>
              <a:rPr dirty="0"/>
              <a:t>     - </a:t>
            </a:r>
            <a:r>
              <a:rPr dirty="0" err="1"/>
              <a:t>il</a:t>
            </a:r>
            <a:r>
              <a:rPr dirty="0"/>
              <a:t> PDTA </a:t>
            </a:r>
            <a:r>
              <a:rPr dirty="0" err="1"/>
              <a:t>Piede</a:t>
            </a:r>
            <a:r>
              <a:rPr dirty="0"/>
              <a:t> </a:t>
            </a:r>
            <a:r>
              <a:rPr dirty="0" err="1"/>
              <a:t>Diabetico</a:t>
            </a:r>
            <a:endParaRPr sz="637" dirty="0"/>
          </a:p>
          <a:p>
            <a:pPr defTabSz="832104">
              <a:lnSpc>
                <a:spcPct val="72000"/>
              </a:lnSpc>
              <a:spcBef>
                <a:spcPts val="900"/>
              </a:spcBef>
              <a:defRPr sz="1638"/>
            </a:pPr>
            <a:r>
              <a:rPr dirty="0"/>
              <a:t>     - Il PDTA </a:t>
            </a:r>
            <a:r>
              <a:rPr dirty="0" err="1"/>
              <a:t>nella</a:t>
            </a:r>
            <a:r>
              <a:rPr dirty="0"/>
              <a:t> </a:t>
            </a:r>
            <a:r>
              <a:rPr dirty="0" err="1"/>
              <a:t>Gastroenterologia</a:t>
            </a:r>
            <a:endParaRPr sz="637" dirty="0"/>
          </a:p>
          <a:p>
            <a:pPr defTabSz="832104">
              <a:lnSpc>
                <a:spcPct val="72000"/>
              </a:lnSpc>
              <a:spcBef>
                <a:spcPts val="900"/>
              </a:spcBef>
              <a:defRPr sz="1638"/>
            </a:pPr>
            <a:r>
              <a:rPr dirty="0"/>
              <a:t>     - </a:t>
            </a:r>
            <a:r>
              <a:rPr dirty="0" err="1"/>
              <a:t>il</a:t>
            </a:r>
            <a:r>
              <a:rPr dirty="0"/>
              <a:t> PDTA sui </a:t>
            </a:r>
            <a:r>
              <a:rPr dirty="0" err="1"/>
              <a:t>noduli</a:t>
            </a:r>
            <a:r>
              <a:rPr dirty="0"/>
              <a:t> </a:t>
            </a:r>
            <a:r>
              <a:rPr dirty="0" err="1"/>
              <a:t>tiroidei</a:t>
            </a:r>
            <a:endParaRPr sz="637" dirty="0"/>
          </a:p>
          <a:p>
            <a:pPr defTabSz="832104">
              <a:lnSpc>
                <a:spcPct val="72000"/>
              </a:lnSpc>
              <a:spcBef>
                <a:spcPts val="900"/>
              </a:spcBef>
              <a:defRPr sz="1638"/>
            </a:pPr>
            <a:r>
              <a:rPr dirty="0"/>
              <a:t>     - </a:t>
            </a:r>
            <a:r>
              <a:rPr dirty="0" err="1"/>
              <a:t>il</a:t>
            </a:r>
            <a:r>
              <a:rPr dirty="0"/>
              <a:t> PDTA </a:t>
            </a:r>
            <a:r>
              <a:rPr dirty="0" err="1"/>
              <a:t>sulle</a:t>
            </a:r>
            <a:r>
              <a:rPr dirty="0"/>
              <a:t> </a:t>
            </a:r>
            <a:r>
              <a:rPr dirty="0" err="1"/>
              <a:t>insufficienze</a:t>
            </a:r>
            <a:r>
              <a:rPr dirty="0"/>
              <a:t> </a:t>
            </a:r>
            <a:r>
              <a:rPr dirty="0" err="1"/>
              <a:t>respiratorie</a:t>
            </a:r>
            <a:endParaRPr sz="637" dirty="0"/>
          </a:p>
          <a:p>
            <a:pPr defTabSz="832104">
              <a:lnSpc>
                <a:spcPct val="72000"/>
              </a:lnSpc>
              <a:spcBef>
                <a:spcPts val="900"/>
              </a:spcBef>
              <a:defRPr sz="1638"/>
            </a:pPr>
            <a:r>
              <a:rPr dirty="0"/>
              <a:t>     - </a:t>
            </a:r>
            <a:r>
              <a:rPr dirty="0" err="1"/>
              <a:t>il</a:t>
            </a:r>
            <a:r>
              <a:rPr dirty="0"/>
              <a:t> PDTA </a:t>
            </a:r>
            <a:r>
              <a:rPr dirty="0" err="1"/>
              <a:t>nella</a:t>
            </a:r>
            <a:r>
              <a:rPr dirty="0"/>
              <a:t> </a:t>
            </a:r>
            <a:r>
              <a:rPr dirty="0" err="1"/>
              <a:t>Insufficienza</a:t>
            </a:r>
            <a:r>
              <a:rPr dirty="0"/>
              <a:t> </a:t>
            </a:r>
            <a:r>
              <a:rPr dirty="0" err="1"/>
              <a:t>Renale</a:t>
            </a:r>
            <a:r>
              <a:rPr dirty="0"/>
              <a:t> </a:t>
            </a:r>
            <a:r>
              <a:rPr dirty="0" err="1"/>
              <a:t>Cronica</a:t>
            </a:r>
            <a:endParaRPr sz="637" dirty="0"/>
          </a:p>
          <a:p>
            <a:pPr defTabSz="832104">
              <a:lnSpc>
                <a:spcPct val="72000"/>
              </a:lnSpc>
              <a:spcBef>
                <a:spcPts val="900"/>
              </a:spcBef>
              <a:defRPr sz="1638"/>
            </a:pPr>
            <a:r>
              <a:rPr dirty="0"/>
              <a:t>     - </a:t>
            </a:r>
            <a:r>
              <a:rPr dirty="0" err="1"/>
              <a:t>il</a:t>
            </a:r>
            <a:r>
              <a:rPr dirty="0"/>
              <a:t> PDTA in </a:t>
            </a:r>
            <a:r>
              <a:rPr dirty="0" err="1"/>
              <a:t>Oncologia</a:t>
            </a:r>
            <a:endParaRPr sz="637" dirty="0"/>
          </a:p>
          <a:p>
            <a:pPr defTabSz="832104">
              <a:lnSpc>
                <a:spcPct val="72000"/>
              </a:lnSpc>
              <a:spcBef>
                <a:spcPts val="900"/>
              </a:spcBef>
              <a:defRPr sz="1638"/>
            </a:pPr>
            <a:r>
              <a:rPr dirty="0"/>
              <a:t>     - </a:t>
            </a:r>
            <a:r>
              <a:rPr dirty="0" err="1"/>
              <a:t>il</a:t>
            </a:r>
            <a:r>
              <a:rPr dirty="0"/>
              <a:t> PDTA </a:t>
            </a:r>
            <a:r>
              <a:rPr dirty="0" err="1"/>
              <a:t>nella</a:t>
            </a:r>
            <a:r>
              <a:rPr dirty="0"/>
              <a:t> </a:t>
            </a:r>
            <a:r>
              <a:rPr dirty="0" err="1"/>
              <a:t>terapia</a:t>
            </a:r>
            <a:r>
              <a:rPr dirty="0"/>
              <a:t> del </a:t>
            </a:r>
            <a:r>
              <a:rPr dirty="0" err="1"/>
              <a:t>dolore</a:t>
            </a:r>
            <a:endParaRPr sz="637" dirty="0"/>
          </a:p>
          <a:p>
            <a:pPr defTabSz="832104">
              <a:lnSpc>
                <a:spcPct val="72000"/>
              </a:lnSpc>
              <a:spcBef>
                <a:spcPts val="900"/>
              </a:spcBef>
              <a:defRPr sz="1820"/>
            </a:pPr>
            <a:r>
              <a:rPr dirty="0"/>
              <a:t>Hanno </a:t>
            </a:r>
            <a:r>
              <a:rPr dirty="0" err="1"/>
              <a:t>partecipato</a:t>
            </a:r>
            <a:r>
              <a:rPr dirty="0"/>
              <a:t> </a:t>
            </a:r>
            <a:r>
              <a:rPr dirty="0" err="1"/>
              <a:t>alle</a:t>
            </a:r>
            <a:r>
              <a:rPr dirty="0"/>
              <a:t> </a:t>
            </a:r>
            <a:r>
              <a:rPr dirty="0" err="1"/>
              <a:t>presentazioni</a:t>
            </a:r>
            <a:r>
              <a:rPr dirty="0"/>
              <a:t> </a:t>
            </a:r>
            <a:r>
              <a:rPr dirty="0" err="1"/>
              <a:t>oltre</a:t>
            </a:r>
            <a:r>
              <a:rPr dirty="0"/>
              <a:t> 150 </a:t>
            </a:r>
            <a:r>
              <a:rPr dirty="0" err="1"/>
              <a:t>Esperti</a:t>
            </a:r>
            <a:r>
              <a:rPr dirty="0"/>
              <a:t> e al </a:t>
            </a:r>
            <a:r>
              <a:rPr dirty="0" err="1"/>
              <a:t>dibattito</a:t>
            </a:r>
            <a:r>
              <a:rPr dirty="0"/>
              <a:t> </a:t>
            </a:r>
            <a:r>
              <a:rPr dirty="0" err="1"/>
              <a:t>centinaia</a:t>
            </a:r>
            <a:r>
              <a:rPr dirty="0"/>
              <a:t> di </a:t>
            </a:r>
            <a:r>
              <a:rPr dirty="0" err="1"/>
              <a:t>professionisti</a:t>
            </a:r>
            <a:r>
              <a:rPr dirty="0"/>
              <a:t> </a:t>
            </a:r>
            <a:r>
              <a:rPr dirty="0" err="1"/>
              <a:t>che</a:t>
            </a:r>
            <a:r>
              <a:rPr dirty="0"/>
              <a:t> </a:t>
            </a:r>
            <a:r>
              <a:rPr dirty="0" err="1"/>
              <a:t>hanno</a:t>
            </a:r>
            <a:r>
              <a:rPr dirty="0"/>
              <a:t> </a:t>
            </a:r>
            <a:r>
              <a:rPr dirty="0" err="1"/>
              <a:t>condiviso</a:t>
            </a:r>
            <a:r>
              <a:rPr dirty="0"/>
              <a:t> le </a:t>
            </a:r>
            <a:r>
              <a:rPr dirty="0" err="1"/>
              <a:t>proposte</a:t>
            </a:r>
            <a:r>
              <a:rPr dirty="0"/>
              <a:t> </a:t>
            </a:r>
            <a:r>
              <a:rPr dirty="0" err="1"/>
              <a:t>strategiche</a:t>
            </a:r>
            <a:r>
              <a:rPr dirty="0"/>
              <a:t> di </a:t>
            </a:r>
            <a:r>
              <a:rPr dirty="0" err="1"/>
              <a:t>percorsi</a:t>
            </a:r>
            <a:r>
              <a:rPr dirty="0"/>
              <a:t> di </a:t>
            </a:r>
            <a:r>
              <a:rPr dirty="0" err="1"/>
              <a:t>revisione</a:t>
            </a:r>
            <a:r>
              <a:rPr dirty="0"/>
              <a:t> </a:t>
            </a:r>
            <a:r>
              <a:rPr dirty="0" err="1"/>
              <a:t>dei</a:t>
            </a:r>
            <a:r>
              <a:rPr dirty="0"/>
              <a:t> </a:t>
            </a:r>
            <a:r>
              <a:rPr dirty="0" err="1"/>
              <a:t>temi</a:t>
            </a:r>
            <a:r>
              <a:rPr dirty="0"/>
              <a:t> in </a:t>
            </a:r>
            <a:r>
              <a:rPr dirty="0" err="1"/>
              <a:t>discussione</a:t>
            </a:r>
            <a:r>
              <a:rPr dirty="0"/>
              <a:t> in </a:t>
            </a:r>
            <a:r>
              <a:rPr dirty="0" err="1"/>
              <a:t>chiave</a:t>
            </a:r>
            <a:r>
              <a:rPr dirty="0"/>
              <a:t> </a:t>
            </a:r>
            <a:r>
              <a:rPr dirty="0" err="1"/>
              <a:t>multiprofessionale</a:t>
            </a:r>
            <a:r>
              <a:rPr dirty="0"/>
              <a:t>, </a:t>
            </a:r>
            <a:r>
              <a:rPr dirty="0" err="1"/>
              <a:t>multispecialistica</a:t>
            </a:r>
            <a:r>
              <a:rPr dirty="0"/>
              <a:t>, di </a:t>
            </a:r>
            <a:r>
              <a:rPr dirty="0" err="1"/>
              <a:t>riferimenti</a:t>
            </a:r>
            <a:r>
              <a:rPr dirty="0"/>
              <a:t> </a:t>
            </a:r>
            <a:r>
              <a:rPr dirty="0" err="1"/>
              <a:t>alle</a:t>
            </a:r>
            <a:r>
              <a:rPr dirty="0"/>
              <a:t> </a:t>
            </a:r>
            <a:r>
              <a:rPr dirty="0" err="1"/>
              <a:t>nuove</a:t>
            </a:r>
            <a:r>
              <a:rPr dirty="0"/>
              <a:t> </a:t>
            </a:r>
            <a:r>
              <a:rPr dirty="0" err="1"/>
              <a:t>acquisizioni</a:t>
            </a:r>
            <a:r>
              <a:rPr dirty="0"/>
              <a:t> di </a:t>
            </a:r>
            <a:r>
              <a:rPr dirty="0" err="1"/>
              <a:t>continuità</a:t>
            </a:r>
            <a:r>
              <a:rPr dirty="0"/>
              <a:t> </a:t>
            </a:r>
            <a:r>
              <a:rPr dirty="0" err="1"/>
              <a:t>assistenziale</a:t>
            </a:r>
            <a:r>
              <a:rPr dirty="0"/>
              <a:t>, </a:t>
            </a:r>
            <a:r>
              <a:rPr dirty="0" err="1"/>
              <a:t>reti</a:t>
            </a:r>
            <a:r>
              <a:rPr dirty="0"/>
              <a:t> </a:t>
            </a:r>
            <a:r>
              <a:rPr dirty="0" err="1"/>
              <a:t>cliniche</a:t>
            </a:r>
            <a:r>
              <a:rPr dirty="0"/>
              <a:t> integrate, </a:t>
            </a:r>
            <a:r>
              <a:rPr dirty="0" err="1"/>
              <a:t>rapporti</a:t>
            </a:r>
            <a:r>
              <a:rPr dirty="0"/>
              <a:t> </a:t>
            </a:r>
            <a:r>
              <a:rPr dirty="0" err="1"/>
              <a:t>tra</a:t>
            </a:r>
            <a:r>
              <a:rPr dirty="0"/>
              <a:t> </a:t>
            </a:r>
            <a:r>
              <a:rPr dirty="0" err="1"/>
              <a:t>sanitario</a:t>
            </a:r>
            <a:r>
              <a:rPr dirty="0"/>
              <a:t> e </a:t>
            </a:r>
            <a:r>
              <a:rPr dirty="0" err="1"/>
              <a:t>sociale</a:t>
            </a:r>
            <a:r>
              <a:rPr dirty="0"/>
              <a:t>.</a:t>
            </a:r>
          </a:p>
        </p:txBody>
      </p:sp>
      <p:sp>
        <p:nvSpPr>
          <p:cNvPr id="145" name="Titolo 2"/>
          <p:cNvSpPr txBox="1">
            <a:spLocks noGrp="1"/>
          </p:cNvSpPr>
          <p:nvPr>
            <p:ph type="title"/>
          </p:nvPr>
        </p:nvSpPr>
        <p:spPr>
          <a:xfrm>
            <a:off x="461661" y="-17254"/>
            <a:ext cx="8936485" cy="680938"/>
          </a:xfrm>
          <a:prstGeom prst="rect">
            <a:avLst/>
          </a:prstGeom>
        </p:spPr>
        <p:txBody>
          <a:bodyPr/>
          <a:lstStyle>
            <a:lvl1pPr>
              <a:defRPr sz="3900"/>
            </a:lvl1pPr>
          </a:lstStyle>
          <a:p>
            <a:r>
              <a:t> I PDTA nel Forum 2015</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ACE7037D-D65B-44A6-8A2B-6B567975BC4B" descr="ACE7037D-D65B-44A6-8A2B-6B567975BC4B"/>
          <p:cNvPicPr>
            <a:picLocks noChangeAspect="1"/>
          </p:cNvPicPr>
          <p:nvPr/>
        </p:nvPicPr>
        <p:blipFill>
          <a:blip r:embed="rId2">
            <a:extLst/>
          </a:blip>
          <a:stretch>
            <a:fillRect/>
          </a:stretch>
        </p:blipFill>
        <p:spPr>
          <a:xfrm>
            <a:off x="6902605" y="704884"/>
            <a:ext cx="4985409" cy="5850989"/>
          </a:xfrm>
          <a:prstGeom prst="rect">
            <a:avLst/>
          </a:prstGeom>
          <a:ln w="12700">
            <a:miter lim="400000"/>
          </a:ln>
        </p:spPr>
      </p:pic>
      <p:sp>
        <p:nvSpPr>
          <p:cNvPr id="148" name="Titolo 2"/>
          <p:cNvSpPr txBox="1">
            <a:spLocks noGrp="1"/>
          </p:cNvSpPr>
          <p:nvPr>
            <p:ph type="title"/>
          </p:nvPr>
        </p:nvSpPr>
        <p:spPr>
          <a:xfrm>
            <a:off x="251310" y="693161"/>
            <a:ext cx="9144001" cy="3512635"/>
          </a:xfrm>
          <a:prstGeom prst="rect">
            <a:avLst/>
          </a:prstGeom>
        </p:spPr>
        <p:txBody>
          <a:bodyPr/>
          <a:lstStyle/>
          <a:p>
            <a:pPr defTabSz="429768">
              <a:defRPr sz="1222"/>
            </a:pPr>
            <a:r>
              <a:t/>
            </a:r>
            <a:br/>
            <a:r>
              <a:t/>
            </a:r>
            <a:br/>
            <a:r>
              <a:t/>
            </a:r>
            <a:br/>
            <a:r>
              <a:t/>
            </a:r>
            <a:br/>
            <a:r>
              <a:rPr sz="1692"/>
              <a:t>Indagine conoscitiva del Lab-PDTA sullo stato di attuazione dei PDTA </a:t>
            </a:r>
          </a:p>
          <a:p>
            <a:pPr defTabSz="429768">
              <a:defRPr sz="1222"/>
            </a:pPr>
            <a:r>
              <a:rPr sz="1692"/>
              <a:t>nelle Regioni: Settembre-Ottobre 2016</a:t>
            </a:r>
            <a:br>
              <a:rPr sz="1692"/>
            </a:br>
            <a:r>
              <a:rPr sz="1692"/>
              <a:t/>
            </a:r>
            <a:br>
              <a:rPr sz="1692"/>
            </a:br>
            <a:r>
              <a:rPr sz="1128">
                <a:solidFill>
                  <a:srgbClr val="FF0000"/>
                </a:solidFill>
              </a:rPr>
              <a:t>Metodo</a:t>
            </a:r>
            <a:r>
              <a:rPr sz="1128"/>
              <a:t>: </a:t>
            </a:r>
            <a:r>
              <a:rPr sz="1128">
                <a:solidFill>
                  <a:srgbClr val="FF0000"/>
                </a:solidFill>
              </a:rPr>
              <a:t>questionario</a:t>
            </a:r>
            <a:r>
              <a:rPr sz="1128"/>
              <a:t> con 15 items inviato on line</a:t>
            </a:r>
            <a:br>
              <a:rPr sz="1128"/>
            </a:br>
            <a:r>
              <a:rPr sz="1128"/>
              <a:t>ad autorevoli referenti, selezionati per competenza, </a:t>
            </a:r>
            <a:br>
              <a:rPr sz="1128"/>
            </a:br>
            <a:r>
              <a:rPr sz="1128"/>
              <a:t>nelle Regioni italiane.</a:t>
            </a:r>
            <a:br>
              <a:rPr sz="1128"/>
            </a:br>
            <a:r>
              <a:rPr sz="1128"/>
              <a:t>Hanno risposto </a:t>
            </a:r>
            <a:r>
              <a:rPr sz="1128">
                <a:solidFill>
                  <a:srgbClr val="FF0000"/>
                </a:solidFill>
              </a:rPr>
              <a:t>14 Amministrazioni </a:t>
            </a:r>
            <a:br>
              <a:rPr sz="1128">
                <a:solidFill>
                  <a:srgbClr val="FF0000"/>
                </a:solidFill>
              </a:rPr>
            </a:br>
            <a:r>
              <a:rPr sz="1128"/>
              <a:t>(70% delle Regioni). Effettuate </a:t>
            </a:r>
            <a:r>
              <a:rPr sz="1128">
                <a:solidFill>
                  <a:srgbClr val="FF0000"/>
                </a:solidFill>
              </a:rPr>
              <a:t>59 interviste</a:t>
            </a:r>
            <a:r>
              <a:rPr sz="1128"/>
              <a:t>.</a:t>
            </a:r>
            <a:br>
              <a:rPr sz="1128"/>
            </a:br>
            <a:r>
              <a:rPr sz="1128"/>
              <a:t>Analizzati </a:t>
            </a:r>
            <a:r>
              <a:rPr sz="1128">
                <a:solidFill>
                  <a:srgbClr val="FF0000"/>
                </a:solidFill>
              </a:rPr>
              <a:t>107 PDTA.</a:t>
            </a:r>
            <a:br>
              <a:rPr sz="1128">
                <a:solidFill>
                  <a:srgbClr val="FF0000"/>
                </a:solidFill>
              </a:rPr>
            </a:br>
            <a:r>
              <a:rPr sz="1128"/>
              <a:t>Effettuata una </a:t>
            </a:r>
            <a:r>
              <a:rPr sz="1128">
                <a:solidFill>
                  <a:srgbClr val="FF0000"/>
                </a:solidFill>
              </a:rPr>
              <a:t>mappatura</a:t>
            </a:r>
            <a:r>
              <a:rPr sz="1128"/>
              <a:t> dei nuovi strumenti programmatori della organizzazione sanitaria.</a:t>
            </a:r>
            <a:br>
              <a:rPr sz="1128"/>
            </a:br>
            <a:r>
              <a:rPr sz="1128"/>
              <a:t>Completata la raccolta delle </a:t>
            </a:r>
            <a:r>
              <a:rPr sz="1128">
                <a:solidFill>
                  <a:srgbClr val="FF0000"/>
                </a:solidFill>
              </a:rPr>
              <a:t>fonti normative regionali</a:t>
            </a:r>
            <a:br>
              <a:rPr sz="1128">
                <a:solidFill>
                  <a:srgbClr val="FF0000"/>
                </a:solidFill>
              </a:rPr>
            </a:br>
            <a:r>
              <a:rPr sz="1128"/>
              <a:t>sul tema PDTA. </a:t>
            </a:r>
            <a:br>
              <a:rPr sz="1128"/>
            </a:br>
            <a:r>
              <a:rPr sz="1128"/>
              <a:t>Redatto un </a:t>
            </a:r>
            <a:r>
              <a:rPr sz="1128">
                <a:solidFill>
                  <a:srgbClr val="FF0000"/>
                </a:solidFill>
              </a:rPr>
              <a:t>report</a:t>
            </a:r>
            <a:r>
              <a:rPr sz="1128"/>
              <a:t> sia metodologico che documentale sul tema,</a:t>
            </a:r>
            <a:br>
              <a:rPr sz="1128"/>
            </a:br>
            <a:r>
              <a:rPr sz="1128"/>
              <a:t>diffuso nel Forum e presso i principali stakeholders</a:t>
            </a:r>
            <a:br>
              <a:rPr sz="1128"/>
            </a:br>
            <a:r>
              <a:rPr sz="1128"/>
              <a:t/>
            </a:r>
            <a:br>
              <a:rPr sz="1128"/>
            </a:br>
            <a:endParaRPr sz="1128"/>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olo 2"/>
          <p:cNvSpPr txBox="1">
            <a:spLocks noGrp="1"/>
          </p:cNvSpPr>
          <p:nvPr>
            <p:ph type="title"/>
          </p:nvPr>
        </p:nvSpPr>
        <p:spPr>
          <a:xfrm>
            <a:off x="64846" y="-1"/>
            <a:ext cx="8936485" cy="680938"/>
          </a:xfrm>
          <a:prstGeom prst="rect">
            <a:avLst/>
          </a:prstGeom>
        </p:spPr>
        <p:txBody>
          <a:bodyPr/>
          <a:lstStyle>
            <a:lvl1pPr>
              <a:defRPr sz="3900"/>
            </a:lvl1pPr>
          </a:lstStyle>
          <a:p>
            <a:r>
              <a:rPr dirty="0"/>
              <a:t>PDTA per </a:t>
            </a:r>
            <a:r>
              <a:rPr dirty="0" err="1"/>
              <a:t>patologia</a:t>
            </a:r>
            <a:r>
              <a:rPr dirty="0"/>
              <a:t> </a:t>
            </a:r>
            <a:r>
              <a:rPr dirty="0" err="1" smtClean="0"/>
              <a:t>trattata</a:t>
            </a:r>
            <a:r>
              <a:rPr lang="it-IT" dirty="0" smtClean="0"/>
              <a:t> (2016)</a:t>
            </a:r>
            <a:endParaRPr dirty="0"/>
          </a:p>
        </p:txBody>
      </p:sp>
      <p:pic>
        <p:nvPicPr>
          <p:cNvPr id="151" name="Segnaposto contenuto 3" descr="Segnaposto contenuto 3"/>
          <p:cNvPicPr>
            <a:picLocks noChangeAspect="1"/>
          </p:cNvPicPr>
          <p:nvPr/>
        </p:nvPicPr>
        <p:blipFill>
          <a:blip r:embed="rId2">
            <a:extLst/>
          </a:blip>
          <a:stretch>
            <a:fillRect/>
          </a:stretch>
        </p:blipFill>
        <p:spPr>
          <a:xfrm>
            <a:off x="696036" y="1228298"/>
            <a:ext cx="10345003" cy="484495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olo 2"/>
          <p:cNvSpPr txBox="1">
            <a:spLocks noGrp="1"/>
          </p:cNvSpPr>
          <p:nvPr>
            <p:ph type="title"/>
          </p:nvPr>
        </p:nvSpPr>
        <p:spPr>
          <a:xfrm>
            <a:off x="64846" y="-1"/>
            <a:ext cx="8936485" cy="680938"/>
          </a:xfrm>
          <a:prstGeom prst="rect">
            <a:avLst/>
          </a:prstGeom>
        </p:spPr>
        <p:txBody>
          <a:bodyPr/>
          <a:lstStyle>
            <a:lvl1pPr>
              <a:defRPr sz="3900"/>
            </a:lvl1pPr>
          </a:lstStyle>
          <a:p>
            <a:r>
              <a:rPr dirty="0" err="1"/>
              <a:t>Soggetti</a:t>
            </a:r>
            <a:r>
              <a:rPr dirty="0"/>
              <a:t> </a:t>
            </a:r>
            <a:r>
              <a:rPr dirty="0" err="1"/>
              <a:t>promotori</a:t>
            </a:r>
            <a:r>
              <a:rPr dirty="0"/>
              <a:t> </a:t>
            </a:r>
            <a:r>
              <a:rPr dirty="0" err="1"/>
              <a:t>dei</a:t>
            </a:r>
            <a:r>
              <a:rPr dirty="0"/>
              <a:t> </a:t>
            </a:r>
            <a:r>
              <a:rPr dirty="0" smtClean="0"/>
              <a:t>PDTA</a:t>
            </a:r>
            <a:r>
              <a:rPr lang="it-IT" dirty="0" smtClean="0"/>
              <a:t> (2016)</a:t>
            </a:r>
            <a:endParaRPr dirty="0"/>
          </a:p>
        </p:txBody>
      </p:sp>
      <p:pic>
        <p:nvPicPr>
          <p:cNvPr id="154" name="Segnaposto contenuto 3" descr="Segnaposto contenuto 3"/>
          <p:cNvPicPr>
            <a:picLocks noChangeAspect="1"/>
          </p:cNvPicPr>
          <p:nvPr/>
        </p:nvPicPr>
        <p:blipFill>
          <a:blip r:embed="rId2">
            <a:extLst/>
          </a:blip>
          <a:stretch>
            <a:fillRect/>
          </a:stretch>
        </p:blipFill>
        <p:spPr>
          <a:xfrm>
            <a:off x="900751" y="1132763"/>
            <a:ext cx="10399595" cy="5240742"/>
          </a:xfrm>
          <a:prstGeom prst="rect">
            <a:avLst/>
          </a:prstGeom>
          <a:ln w="12700">
            <a:miter lim="400000"/>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i Office">
      <a:majorFont>
        <a:latin typeface="Helvetica"/>
        <a:ea typeface="Helvetica"/>
        <a:cs typeface="Helvetica"/>
      </a:majorFont>
      <a:minorFont>
        <a:latin typeface="Calibri"/>
        <a:ea typeface="Calibri"/>
        <a:cs typeface="Calibri"/>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i Office">
      <a:majorFont>
        <a:latin typeface="Helvetica"/>
        <a:ea typeface="Helvetica"/>
        <a:cs typeface="Helvetica"/>
      </a:majorFont>
      <a:minorFont>
        <a:latin typeface="Calibri"/>
        <a:ea typeface="Calibri"/>
        <a:cs typeface="Calibri"/>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448</TotalTime>
  <Words>2193</Words>
  <Application>Microsoft Office PowerPoint</Application>
  <PresentationFormat>Widescreen</PresentationFormat>
  <Paragraphs>317</Paragraphs>
  <Slides>42</Slides>
  <Notes>1</Notes>
  <HiddenSlides>2</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42</vt:i4>
      </vt:variant>
    </vt:vector>
  </HeadingPairs>
  <TitlesOfParts>
    <vt:vector size="46" baseType="lpstr">
      <vt:lpstr>Arial</vt:lpstr>
      <vt:lpstr>Calibri</vt:lpstr>
      <vt:lpstr>Helvetica Neue Medium</vt:lpstr>
      <vt:lpstr>Tema di Office</vt:lpstr>
      <vt:lpstr>                                                                                                                                                                                                                                                Forum 2017                                                                                                                                      Firenze, 29 Novembre                                                                                                                                     Fortezza da Basso                                                                                        Indagine conoscitiva sulla applicazione dei PDTA nelle Aziende Sanitarie delle principali Regioni Italiane.  Giugno-Settembre 2017  </vt:lpstr>
      <vt:lpstr>Presentazione standard di PowerPoint</vt:lpstr>
      <vt:lpstr>Laboratorio PDTA 2015-2017</vt:lpstr>
      <vt:lpstr>Nodi organizzativi della nuova sanità</vt:lpstr>
      <vt:lpstr>I PDTA</vt:lpstr>
      <vt:lpstr> I PDTA nel Forum 2015</vt:lpstr>
      <vt:lpstr>    Indagine conoscitiva del Lab-PDTA sullo stato di attuazione dei PDTA  nelle Regioni: Settembre-Ottobre 2016  Metodo: questionario con 15 items inviato on line ad autorevoli referenti, selezionati per competenza,  nelle Regioni italiane. Hanno risposto 14 Amministrazioni  (70% delle Regioni). Effettuate 59 interviste. Analizzati 107 PDTA. Effettuata una mappatura dei nuovi strumenti programmatori della organizzazione sanitaria. Completata la raccolta delle fonti normative regionali sul tema PDTA.  Redatto un report sia metodologico che documentale sul tema, diffuso nel Forum e presso i principali stakeholders  </vt:lpstr>
      <vt:lpstr>PDTA per patologia trattata (2016)</vt:lpstr>
      <vt:lpstr>Soggetti promotori dei PDTA (2016)</vt:lpstr>
      <vt:lpstr>Presenza nel PDTA di un supporto informatico integrato      (2016)</vt:lpstr>
      <vt:lpstr>Indicatori di monitoraggio e di qualità (2016)</vt:lpstr>
      <vt:lpstr>  Il finanziamento (2016)</vt:lpstr>
      <vt:lpstr>Discussione</vt:lpstr>
      <vt:lpstr>Presentazione standard di PowerPoint</vt:lpstr>
      <vt:lpstr>Presentazione standard di PowerPoint</vt:lpstr>
      <vt:lpstr>Nuova indagine conoscitiva del Lab-PDTA :  «lo stato di attuazione e le caratteristiche dei PDTA nelle Aziende Sanitarie italiane».  Giugno-Settembre 2017  </vt:lpstr>
      <vt:lpstr> «I PDTA nella mia Azienda»</vt:lpstr>
      <vt:lpstr>Il Questionario</vt:lpstr>
      <vt:lpstr>Opinion’s  Corner  dei Direttori  Sanitari</vt:lpstr>
      <vt:lpstr>Adesioni al questionario 1</vt:lpstr>
      <vt:lpstr>Adesione al questionario 2</vt:lpstr>
      <vt:lpstr>“I PDTA nella mia Azienda”</vt:lpstr>
      <vt:lpstr>“I PDTA nella mia Azienda”</vt:lpstr>
      <vt:lpstr>“I PDTA nella mia Azienda”</vt:lpstr>
      <vt:lpstr>“I PDTA nella mia Azienda”</vt:lpstr>
      <vt:lpstr>“I PDTA nella mia Azienda”</vt:lpstr>
      <vt:lpstr>“I PDTA nella mia Azienda”</vt:lpstr>
      <vt:lpstr>“I PDTA nella mia Azienda”</vt:lpstr>
      <vt:lpstr>“I PDTA nella mia Azienda”</vt:lpstr>
      <vt:lpstr>“I PDTA nella mia Azienda”</vt:lpstr>
      <vt:lpstr>Discussione sui risultati della prima parte del    Questionario</vt:lpstr>
      <vt:lpstr> </vt:lpstr>
      <vt:lpstr> Intervista sulle Opinioni……</vt:lpstr>
      <vt:lpstr>“I PDTA nella mia Azienda”</vt:lpstr>
      <vt:lpstr>“I PDTA nella mia Azienda”</vt:lpstr>
      <vt:lpstr>“I PDTA nella mia Azienda”</vt:lpstr>
      <vt:lpstr>“I PDTA nella mia Azienda”</vt:lpstr>
      <vt:lpstr>“I PDTA nella mia Azienda”</vt:lpstr>
      <vt:lpstr>“I PDTA nella mia Azienda”</vt:lpstr>
      <vt:lpstr> Le  Opinioni espresse dalle Direzioni Sanitarie a proposito delle nuove istanze innovatrici in Sanità</vt:lpstr>
      <vt:lpstr>Le Opinioni….   Programmare  Reti Cliniche.   Rapporti Pubblico-Privato.</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Forum 2017                                                                                                                                      Firenze, 29 Novembre                                                                                                                                     Fortezza da Basso                                                                                        Indagine conoscitiva sulla applicazione dei PDTA nelle Aziende Sanitarie delle principali Regioni Italiane.  Giugno-Settembre 2017  </dc:title>
  <cp:lastModifiedBy>Paolo</cp:lastModifiedBy>
  <cp:revision>26</cp:revision>
  <dcterms:modified xsi:type="dcterms:W3CDTF">2017-11-28T22:43:15Z</dcterms:modified>
</cp:coreProperties>
</file>