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6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2" r:id="rId1"/>
    <p:sldMasterId id="2147483745" r:id="rId2"/>
    <p:sldMasterId id="2147483746" r:id="rId3"/>
    <p:sldMasterId id="2147483747" r:id="rId4"/>
    <p:sldMasterId id="2147483749" r:id="rId5"/>
    <p:sldMasterId id="2147483750" r:id="rId6"/>
    <p:sldMasterId id="2147483751" r:id="rId7"/>
    <p:sldMasterId id="2147483748" r:id="rId8"/>
    <p:sldMasterId id="2147483752" r:id="rId9"/>
    <p:sldMasterId id="2147483753" r:id="rId10"/>
    <p:sldMasterId id="2147483754" r:id="rId11"/>
    <p:sldMasterId id="2147483756" r:id="rId12"/>
    <p:sldMasterId id="2147483757" r:id="rId13"/>
    <p:sldMasterId id="2147483758" r:id="rId14"/>
    <p:sldMasterId id="2147483759" r:id="rId15"/>
    <p:sldMasterId id="2147483760" r:id="rId16"/>
    <p:sldMasterId id="2147483950" r:id="rId17"/>
  </p:sldMasterIdLst>
  <p:notesMasterIdLst>
    <p:notesMasterId r:id="rId53"/>
  </p:notesMasterIdLst>
  <p:handoutMasterIdLst>
    <p:handoutMasterId r:id="rId54"/>
  </p:handoutMasterIdLst>
  <p:sldIdLst>
    <p:sldId id="577" r:id="rId18"/>
    <p:sldId id="667" r:id="rId19"/>
    <p:sldId id="691" r:id="rId20"/>
    <p:sldId id="763" r:id="rId21"/>
    <p:sldId id="688" r:id="rId22"/>
    <p:sldId id="716" r:id="rId23"/>
    <p:sldId id="733" r:id="rId24"/>
    <p:sldId id="734" r:id="rId25"/>
    <p:sldId id="735" r:id="rId26"/>
    <p:sldId id="736" r:id="rId27"/>
    <p:sldId id="737" r:id="rId28"/>
    <p:sldId id="738" r:id="rId29"/>
    <p:sldId id="740" r:id="rId30"/>
    <p:sldId id="741" r:id="rId31"/>
    <p:sldId id="743" r:id="rId32"/>
    <p:sldId id="742" r:id="rId33"/>
    <p:sldId id="746" r:id="rId34"/>
    <p:sldId id="748" r:id="rId35"/>
    <p:sldId id="749" r:id="rId36"/>
    <p:sldId id="750" r:id="rId37"/>
    <p:sldId id="744" r:id="rId38"/>
    <p:sldId id="751" r:id="rId39"/>
    <p:sldId id="762" r:id="rId40"/>
    <p:sldId id="761" r:id="rId41"/>
    <p:sldId id="752" r:id="rId42"/>
    <p:sldId id="767" r:id="rId43"/>
    <p:sldId id="754" r:id="rId44"/>
    <p:sldId id="757" r:id="rId45"/>
    <p:sldId id="758" r:id="rId46"/>
    <p:sldId id="756" r:id="rId47"/>
    <p:sldId id="759" r:id="rId48"/>
    <p:sldId id="760" r:id="rId49"/>
    <p:sldId id="764" r:id="rId50"/>
    <p:sldId id="765" r:id="rId51"/>
    <p:sldId id="766" r:id="rId52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cinm" initials="m" lastIdx="3" clrIdx="0"/>
  <p:cmAuthor id="2" name="Patuzzi Ilaria" initials="PI" lastIdx="3" clrIdx="1">
    <p:extLst/>
  </p:cmAuthor>
  <p:cmAuthor id="3" name="Mancin Marzia" initials="MM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E0000"/>
    <a:srgbClr val="FF66CC"/>
    <a:srgbClr val="3333FF"/>
    <a:srgbClr val="FF9900"/>
    <a:srgbClr val="FF0000"/>
    <a:srgbClr val="00A4E0"/>
    <a:srgbClr val="C6D5F2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5" autoAdjust="0"/>
    <p:restoredTop sz="95958" autoAdjust="0"/>
  </p:normalViewPr>
  <p:slideViewPr>
    <p:cSldViewPr>
      <p:cViewPr varScale="1">
        <p:scale>
          <a:sx n="106" d="100"/>
          <a:sy n="106" d="100"/>
        </p:scale>
        <p:origin x="315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22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13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6" tIns="47378" rIns="94756" bIns="4737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it-IT" alt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6" y="1"/>
            <a:ext cx="307713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6" tIns="47378" rIns="94756" bIns="4737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it-IT" altLang="en-US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238"/>
            <a:ext cx="307713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6" tIns="47378" rIns="94756" bIns="4737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it-IT" alt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6" y="9721238"/>
            <a:ext cx="307713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6" tIns="47378" rIns="94756" bIns="4737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ffectLst/>
                <a:latin typeface="Arial" panose="020B0604020202020204" pitchFamily="34" charset="0"/>
              </a:defRPr>
            </a:lvl1pPr>
          </a:lstStyle>
          <a:p>
            <a:fld id="{65F68992-F293-4236-874D-686EB3CA124B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25944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13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6" tIns="47378" rIns="94756" bIns="4737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it-IT" altLang="en-US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6" y="1"/>
            <a:ext cx="307713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6" tIns="47378" rIns="94756" bIns="4737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it-IT" altLang="en-US"/>
          </a:p>
        </p:txBody>
      </p:sp>
      <p:sp>
        <p:nvSpPr>
          <p:cNvPr id="242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2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2264"/>
            <a:ext cx="5680103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6" tIns="47378" rIns="94756" bIns="47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38"/>
            <a:ext cx="307713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6" tIns="47378" rIns="94756" bIns="4737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it-IT" altLang="en-US"/>
          </a:p>
        </p:txBody>
      </p:sp>
      <p:sp>
        <p:nvSpPr>
          <p:cNvPr id="242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6" y="9721238"/>
            <a:ext cx="307713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6" tIns="47378" rIns="94756" bIns="4737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ffectLst/>
                <a:latin typeface="Arial" panose="020B0604020202020204" pitchFamily="34" charset="0"/>
              </a:defRPr>
            </a:lvl1pPr>
          </a:lstStyle>
          <a:p>
            <a:fld id="{B0AEBC9C-579C-473D-9B59-446EDE2B434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401609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EBC9C-579C-473D-9B59-446EDE2B4342}" type="slidenum">
              <a:rPr lang="it-IT" altLang="en-US" smtClean="0"/>
              <a:pPr/>
              <a:t>1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6420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9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09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602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51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395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44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852742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052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740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495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2293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7153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841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578574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793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529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82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673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735740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069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153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936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00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16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69097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992692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55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446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73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037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292170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238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878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39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979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3279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219708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528731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8912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595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3294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1171944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987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90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2118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72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6385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0392680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724451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490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977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365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85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063703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53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655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617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4916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46742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072109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45252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9432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8382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051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3263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70061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170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2998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3945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8031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66345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2126706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9889593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066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17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8935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5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0468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5432753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9491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8233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094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6673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224437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4632853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389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1718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69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0576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88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028440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6196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8265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385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39689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7592661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5568442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5415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08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3965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330415301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335291827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286898897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380903453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269499636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154378984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223634159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140821987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334432525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71907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48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3325410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573485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4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96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25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113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14219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53123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70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44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8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88380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4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4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26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08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56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3673462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65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1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561237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63171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7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1992552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29421135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4211789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2008475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20217773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4233368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i="0" u="none"/>
            </a:lvl1pPr>
          </a:lstStyle>
          <a:p>
            <a:r>
              <a:rPr lang="it-IT" altLang="en-US" sz="2400" u="sng"/>
              <a:t>Marzia Mancin</a:t>
            </a:r>
          </a:p>
          <a:p>
            <a:r>
              <a:rPr lang="it-IT" altLang="en-US" sz="1800" i="1"/>
              <a:t>Statistician</a:t>
            </a:r>
          </a:p>
          <a:p>
            <a:endParaRPr lang="it-IT" altLang="en-US" i="1"/>
          </a:p>
          <a:p>
            <a:r>
              <a:rPr lang="en-GB" altLang="en-US" sz="1400" i="1"/>
              <a:t>Public Health and Risk Analysis Department-Istituto Zooprofilattico Sperimentale delle Venezie </a:t>
            </a:r>
          </a:p>
          <a:p>
            <a:r>
              <a:rPr lang="it-IT" altLang="en-US" sz="1400" i="1"/>
              <a:t>crev.mmancin@izsvenezie.it</a:t>
            </a:r>
          </a:p>
        </p:txBody>
      </p:sp>
    </p:spTree>
    <p:extLst>
      <p:ext uri="{BB962C8B-B14F-4D97-AF65-F5344CB8AC3E}">
        <p14:creationId xmlns:p14="http://schemas.microsoft.com/office/powerpoint/2010/main" val="4200905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98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140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5738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43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01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175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095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580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86107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253783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639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208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135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5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961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053771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454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500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742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5265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315349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527372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005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985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3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7516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563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269572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953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350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298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8802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739821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495972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661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5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113505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698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211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752431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031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373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830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4490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608157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46469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8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643023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142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241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227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732109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386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648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998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3077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199580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6252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42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Line 2"/>
          <p:cNvSpPr>
            <a:spLocks noChangeShapeType="1"/>
          </p:cNvSpPr>
          <p:nvPr userDrawn="1"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15" name="Line 3"/>
          <p:cNvSpPr>
            <a:spLocks noChangeShapeType="1"/>
          </p:cNvSpPr>
          <p:nvPr userDrawn="1"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3" name="Rectangle 3"/>
          <p:cNvSpPr>
            <a:spLocks noChangeArrowheads="1"/>
          </p:cNvSpPr>
          <p:nvPr/>
        </p:nvSpPr>
        <p:spPr bwMode="auto">
          <a:xfrm>
            <a:off x="685800" y="2924175"/>
            <a:ext cx="7772400" cy="1470025"/>
          </a:xfrm>
          <a:prstGeom prst="rect">
            <a:avLst/>
          </a:prstGeom>
          <a:solidFill>
            <a:srgbClr val="D1EB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it-IT" altLang="en-US">
                <a:effectLst/>
              </a:rPr>
              <a:t>Tabelle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ChangeArrowheads="1"/>
          </p:cNvSpPr>
          <p:nvPr/>
        </p:nvSpPr>
        <p:spPr bwMode="auto">
          <a:xfrm>
            <a:off x="685800" y="2924175"/>
            <a:ext cx="7772400" cy="1470025"/>
          </a:xfrm>
          <a:prstGeom prst="rect">
            <a:avLst/>
          </a:prstGeom>
          <a:solidFill>
            <a:srgbClr val="D1EB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it-IT" altLang="en-US">
                <a:effectLst/>
              </a:rPr>
              <a:t>Grafici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ChangeArrowheads="1"/>
          </p:cNvSpPr>
          <p:nvPr/>
        </p:nvSpPr>
        <p:spPr bwMode="auto">
          <a:xfrm>
            <a:off x="685800" y="2924175"/>
            <a:ext cx="7772400" cy="1470025"/>
          </a:xfrm>
          <a:prstGeom prst="rect">
            <a:avLst/>
          </a:prstGeom>
          <a:solidFill>
            <a:srgbClr val="D1EB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it-IT" altLang="en-US">
                <a:effectLst/>
              </a:rPr>
              <a:t>Indici statistici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666" name="Picture 2" descr="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7667" name="Rectangle 3"/>
          <p:cNvSpPr>
            <a:spLocks noChangeArrowheads="1"/>
          </p:cNvSpPr>
          <p:nvPr/>
        </p:nvSpPr>
        <p:spPr bwMode="auto">
          <a:xfrm>
            <a:off x="685800" y="2924175"/>
            <a:ext cx="7772400" cy="1470025"/>
          </a:xfrm>
          <a:prstGeom prst="rect">
            <a:avLst/>
          </a:prstGeom>
          <a:solidFill>
            <a:srgbClr val="D1EB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it-IT" altLang="en-US">
                <a:effectLst/>
              </a:rPr>
              <a:t>Distribuzioni di probabilità</a:t>
            </a:r>
          </a:p>
        </p:txBody>
      </p:sp>
      <p:sp>
        <p:nvSpPr>
          <p:cNvPr id="1137668" name="Rectangle 4"/>
          <p:cNvSpPr>
            <a:spLocks noChangeArrowheads="1"/>
          </p:cNvSpPr>
          <p:nvPr/>
        </p:nvSpPr>
        <p:spPr bwMode="auto">
          <a:xfrm>
            <a:off x="5976938" y="6481763"/>
            <a:ext cx="3167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it-IT" altLang="en-US" sz="1200" i="1">
                <a:effectLst/>
                <a:latin typeface="Tahoma" panose="020B0604030504040204" pitchFamily="34" charset="0"/>
              </a:rPr>
              <a:t>Vicenza, </a:t>
            </a:r>
            <a:r>
              <a:rPr lang="it-IT" altLang="en-US" sz="1200" i="1" dirty="0">
                <a:effectLst/>
                <a:latin typeface="Tahoma" panose="020B0604030504040204" pitchFamily="34" charset="0"/>
              </a:rPr>
              <a:t>2013</a:t>
            </a:r>
          </a:p>
        </p:txBody>
      </p:sp>
      <p:pic>
        <p:nvPicPr>
          <p:cNvPr id="1137669" name="Picture 5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7670" name="Rectangle 6"/>
          <p:cNvSpPr>
            <a:spLocks noChangeArrowheads="1"/>
          </p:cNvSpPr>
          <p:nvPr userDrawn="1"/>
        </p:nvSpPr>
        <p:spPr bwMode="auto">
          <a:xfrm>
            <a:off x="5976938" y="6481763"/>
            <a:ext cx="3167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it-IT" altLang="en-US" sz="1200" i="1">
                <a:effectLst/>
                <a:latin typeface="Tahoma" panose="020B0604030504040204" pitchFamily="34" charset="0"/>
              </a:rPr>
              <a:t>Vicenza, </a:t>
            </a:r>
            <a:r>
              <a:rPr lang="it-IT" altLang="en-US" sz="1200" i="1" dirty="0">
                <a:effectLst/>
                <a:latin typeface="Tahoma" panose="020B0604030504040204" pitchFamily="34" charset="0"/>
              </a:rPr>
              <a:t>2013</a:t>
            </a:r>
          </a:p>
        </p:txBody>
      </p:sp>
      <p:sp>
        <p:nvSpPr>
          <p:cNvPr id="1137671" name="Text Box 7"/>
          <p:cNvSpPr txBox="1">
            <a:spLocks noChangeArrowheads="1"/>
          </p:cNvSpPr>
          <p:nvPr userDrawn="1"/>
        </p:nvSpPr>
        <p:spPr bwMode="auto">
          <a:xfrm>
            <a:off x="107950" y="6453188"/>
            <a:ext cx="1139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1200">
                <a:effectLst/>
                <a:latin typeface="Tahoma" panose="020B0604030504040204" pitchFamily="34" charset="0"/>
              </a:rPr>
              <a:t>Mancin Marzia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ChangeArrowheads="1"/>
          </p:cNvSpPr>
          <p:nvPr/>
        </p:nvSpPr>
        <p:spPr bwMode="auto">
          <a:xfrm>
            <a:off x="685800" y="2924175"/>
            <a:ext cx="7772400" cy="1470025"/>
          </a:xfrm>
          <a:prstGeom prst="rect">
            <a:avLst/>
          </a:prstGeom>
          <a:solidFill>
            <a:srgbClr val="D1EB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it-IT" altLang="en-US">
                <a:effectLst/>
              </a:rPr>
              <a:t>Variabili quantitative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ChangeArrowheads="1"/>
          </p:cNvSpPr>
          <p:nvPr/>
        </p:nvSpPr>
        <p:spPr bwMode="auto">
          <a:xfrm>
            <a:off x="685800" y="2924175"/>
            <a:ext cx="7772400" cy="1470025"/>
          </a:xfrm>
          <a:prstGeom prst="rect">
            <a:avLst/>
          </a:prstGeom>
          <a:solidFill>
            <a:srgbClr val="D1EB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it-IT" altLang="en-US">
                <a:effectLst/>
              </a:rPr>
              <a:t>Variabili qualitative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42" name="Picture 2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1" y="116633"/>
            <a:ext cx="1774320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44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5184775"/>
            <a:ext cx="8820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1" u="sng">
                <a:effectLst/>
                <a:latin typeface="Tahoma" panose="020B0604030504040204" pitchFamily="34" charset="0"/>
              </a:defRPr>
            </a:lvl1pPr>
          </a:lstStyle>
          <a:p>
            <a:r>
              <a:rPr lang="it-IT" altLang="en-US" sz="2400" i="0" dirty="0"/>
              <a:t>Marzia Mancin</a:t>
            </a:r>
          </a:p>
          <a:p>
            <a:r>
              <a:rPr lang="it-IT" altLang="en-US" sz="1800" u="none" dirty="0" err="1"/>
              <a:t>Statistician</a:t>
            </a:r>
            <a:endParaRPr lang="it-IT" altLang="en-US" sz="1800" u="none" dirty="0"/>
          </a:p>
          <a:p>
            <a:endParaRPr lang="it-IT" altLang="en-US" sz="800" u="none" dirty="0"/>
          </a:p>
          <a:p>
            <a:r>
              <a:rPr lang="en-GB" altLang="en-US" u="none" dirty="0" err="1"/>
              <a:t>Istituto</a:t>
            </a:r>
            <a:r>
              <a:rPr lang="en-GB" altLang="en-US" u="none" dirty="0"/>
              <a:t> </a:t>
            </a:r>
            <a:r>
              <a:rPr lang="en-GB" altLang="en-US" u="none" dirty="0" err="1"/>
              <a:t>Zooprofilattico</a:t>
            </a:r>
            <a:r>
              <a:rPr lang="en-GB" altLang="en-US" u="none" dirty="0"/>
              <a:t> </a:t>
            </a:r>
            <a:r>
              <a:rPr lang="en-GB" altLang="en-US" u="none" dirty="0" err="1"/>
              <a:t>Sperimentale</a:t>
            </a:r>
            <a:r>
              <a:rPr lang="en-GB" altLang="en-US" u="none" dirty="0"/>
              <a:t> </a:t>
            </a:r>
            <a:r>
              <a:rPr lang="en-GB" altLang="en-US" u="none" err="1"/>
              <a:t>delle</a:t>
            </a:r>
            <a:r>
              <a:rPr lang="en-GB" altLang="en-US" u="none"/>
              <a:t> Venezie, Padua, </a:t>
            </a:r>
            <a:r>
              <a:rPr lang="en-GB" altLang="en-US" u="none" dirty="0"/>
              <a:t>Italy</a:t>
            </a:r>
          </a:p>
          <a:p>
            <a:r>
              <a:rPr lang="it-IT" altLang="en-US" u="none" dirty="0"/>
              <a:t>mmancin@izsvenezie.it</a:t>
            </a:r>
          </a:p>
        </p:txBody>
      </p:sp>
      <p:sp>
        <p:nvSpPr>
          <p:cNvPr id="445444" name="Rectangle 4"/>
          <p:cNvSpPr>
            <a:spLocks noChangeArrowheads="1"/>
          </p:cNvSpPr>
          <p:nvPr userDrawn="1"/>
        </p:nvSpPr>
        <p:spPr bwMode="auto">
          <a:xfrm>
            <a:off x="683568" y="2326655"/>
            <a:ext cx="7772400" cy="18002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 dirty="0">
                <a:effectLst/>
              </a:rPr>
              <a:t>Bootstrap</a:t>
            </a:r>
            <a:r>
              <a:rPr lang="en-GB" altLang="en-US" baseline="0" dirty="0">
                <a:effectLst/>
              </a:rPr>
              <a:t> </a:t>
            </a:r>
            <a:r>
              <a:rPr lang="en-GB" altLang="en-US" dirty="0">
                <a:effectLst/>
              </a:rPr>
              <a:t>using EXCEL</a:t>
            </a:r>
            <a:endParaRPr lang="it-IT" altLang="en-US" dirty="0">
              <a:effectLst/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07" y="0"/>
            <a:ext cx="1979013" cy="127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2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18" name="Picture 2" descr="logo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2571" r="2664" b="25174"/>
          <a:stretch>
            <a:fillRect/>
          </a:stretch>
        </p:blipFill>
        <p:spPr bwMode="auto">
          <a:xfrm>
            <a:off x="-95250" y="63500"/>
            <a:ext cx="1835150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4419" name="Line 3"/>
          <p:cNvSpPr>
            <a:spLocks noChangeShapeType="1"/>
          </p:cNvSpPr>
          <p:nvPr userDrawn="1"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4420" name="Line 4"/>
          <p:cNvSpPr>
            <a:spLocks noChangeShapeType="1"/>
          </p:cNvSpPr>
          <p:nvPr userDrawn="1"/>
        </p:nvSpPr>
        <p:spPr bwMode="auto">
          <a:xfrm>
            <a:off x="1587500" y="876300"/>
            <a:ext cx="7561263" cy="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6228184" y="6437716"/>
            <a:ext cx="2915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effectLst/>
              </a:rPr>
              <a:t>Aggiornamento IZSVe, 16/01/2017</a:t>
            </a:r>
            <a:endParaRPr lang="en-GB" sz="1200" dirty="0"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42" name="Picture 2" descr="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771800" y="4594"/>
            <a:ext cx="3381457" cy="219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44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5184775"/>
            <a:ext cx="8820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1" u="sng">
                <a:effectLst/>
                <a:latin typeface="Tahoma" panose="020B0604030504040204" pitchFamily="34" charset="0"/>
              </a:defRPr>
            </a:lvl1pPr>
          </a:lstStyle>
          <a:p>
            <a:r>
              <a:rPr lang="it-IT" altLang="en-US" sz="2400" i="0" dirty="0"/>
              <a:t>Antonia Ricci</a:t>
            </a:r>
          </a:p>
          <a:p>
            <a:r>
              <a:rPr lang="it-IT" altLang="en-US" sz="1800" u="none" dirty="0"/>
              <a:t>Veterinario</a:t>
            </a:r>
          </a:p>
          <a:p>
            <a:endParaRPr lang="it-IT" altLang="en-US" sz="800" u="none" dirty="0"/>
          </a:p>
          <a:p>
            <a:r>
              <a:rPr lang="en-GB" altLang="en-US" u="none" dirty="0" err="1"/>
              <a:t>Istituto</a:t>
            </a:r>
            <a:r>
              <a:rPr lang="en-GB" altLang="en-US" u="none" dirty="0"/>
              <a:t> </a:t>
            </a:r>
            <a:r>
              <a:rPr lang="en-GB" altLang="en-US" u="none" dirty="0" err="1"/>
              <a:t>Zooprofilattico</a:t>
            </a:r>
            <a:r>
              <a:rPr lang="en-GB" altLang="en-US" u="none" dirty="0"/>
              <a:t> </a:t>
            </a:r>
            <a:r>
              <a:rPr lang="en-GB" altLang="en-US" u="none" dirty="0" err="1"/>
              <a:t>Sperimentale</a:t>
            </a:r>
            <a:r>
              <a:rPr lang="en-GB" altLang="en-US" u="none" dirty="0"/>
              <a:t> </a:t>
            </a:r>
            <a:r>
              <a:rPr lang="en-GB" altLang="en-US" u="none" dirty="0" err="1"/>
              <a:t>delle</a:t>
            </a:r>
            <a:r>
              <a:rPr lang="en-GB" altLang="en-US" u="none" dirty="0"/>
              <a:t> </a:t>
            </a:r>
            <a:r>
              <a:rPr lang="en-GB" altLang="en-US" u="none" dirty="0" err="1"/>
              <a:t>Venezie</a:t>
            </a:r>
            <a:r>
              <a:rPr lang="en-GB" altLang="en-US" u="none" dirty="0"/>
              <a:t>, </a:t>
            </a:r>
            <a:r>
              <a:rPr lang="en-GB" altLang="en-US" u="none" dirty="0" err="1"/>
              <a:t>Padova</a:t>
            </a:r>
            <a:endParaRPr lang="en-GB" altLang="en-US" u="none" dirty="0"/>
          </a:p>
          <a:p>
            <a:r>
              <a:rPr lang="it-IT" altLang="en-US" u="none" dirty="0"/>
              <a:t>aricci@izsvenezie.it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528" y="2492896"/>
            <a:ext cx="86201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96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6" name="Picture 2" descr="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685800" y="2924175"/>
            <a:ext cx="7772400" cy="1470025"/>
          </a:xfrm>
          <a:prstGeom prst="rect">
            <a:avLst/>
          </a:prstGeom>
          <a:solidFill>
            <a:srgbClr val="D1EB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it-IT" altLang="en-US" dirty="0">
                <a:effectLst/>
              </a:rPr>
              <a:t>Rappresentazione dei dati</a:t>
            </a:r>
          </a:p>
        </p:txBody>
      </p:sp>
      <p:sp>
        <p:nvSpPr>
          <p:cNvPr id="446469" name="Rectangle 5"/>
          <p:cNvSpPr>
            <a:spLocks noChangeArrowheads="1"/>
          </p:cNvSpPr>
          <p:nvPr/>
        </p:nvSpPr>
        <p:spPr bwMode="auto">
          <a:xfrm>
            <a:off x="5976938" y="6481763"/>
            <a:ext cx="3167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it-IT" altLang="en-US" sz="1200" i="1">
                <a:effectLst/>
                <a:latin typeface="Tahoma" panose="020B0604030504040204" pitchFamily="34" charset="0"/>
              </a:rPr>
              <a:t>Vicenza, </a:t>
            </a:r>
            <a:r>
              <a:rPr lang="it-IT" altLang="en-US" sz="1200" i="1" dirty="0">
                <a:effectLst/>
                <a:latin typeface="Tahoma" panose="020B0604030504040204" pitchFamily="34" charset="0"/>
              </a:rPr>
              <a:t>2013</a:t>
            </a:r>
          </a:p>
        </p:txBody>
      </p:sp>
      <p:pic>
        <p:nvPicPr>
          <p:cNvPr id="446470" name="Picture 6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6472" name="Rectangle 8"/>
          <p:cNvSpPr>
            <a:spLocks noChangeArrowheads="1"/>
          </p:cNvSpPr>
          <p:nvPr userDrawn="1"/>
        </p:nvSpPr>
        <p:spPr bwMode="auto">
          <a:xfrm>
            <a:off x="5976938" y="6481763"/>
            <a:ext cx="3167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it-IT" altLang="en-US" sz="1200" i="1">
                <a:effectLst/>
                <a:latin typeface="Tahoma" panose="020B0604030504040204" pitchFamily="34" charset="0"/>
              </a:rPr>
              <a:t>Vicenza, </a:t>
            </a:r>
            <a:r>
              <a:rPr lang="it-IT" altLang="en-US" sz="1200" i="1" dirty="0">
                <a:effectLst/>
                <a:latin typeface="Tahoma" panose="020B0604030504040204" pitchFamily="34" charset="0"/>
              </a:rPr>
              <a:t>2013</a:t>
            </a:r>
          </a:p>
        </p:txBody>
      </p:sp>
      <p:sp>
        <p:nvSpPr>
          <p:cNvPr id="446474" name="Text Box 10"/>
          <p:cNvSpPr txBox="1">
            <a:spLocks noChangeArrowheads="1"/>
          </p:cNvSpPr>
          <p:nvPr userDrawn="1"/>
        </p:nvSpPr>
        <p:spPr bwMode="auto">
          <a:xfrm>
            <a:off x="107950" y="6453188"/>
            <a:ext cx="1139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1200">
                <a:effectLst/>
                <a:latin typeface="Tahoma" panose="020B0604030504040204" pitchFamily="34" charset="0"/>
              </a:rPr>
              <a:t>Mancin Marzia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810" name="Picture 2" descr="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1812" name="Rectangle 4"/>
          <p:cNvSpPr>
            <a:spLocks noChangeArrowheads="1"/>
          </p:cNvSpPr>
          <p:nvPr/>
        </p:nvSpPr>
        <p:spPr bwMode="auto">
          <a:xfrm>
            <a:off x="685800" y="2924175"/>
            <a:ext cx="7772400" cy="1470025"/>
          </a:xfrm>
          <a:prstGeom prst="rect">
            <a:avLst/>
          </a:prstGeom>
          <a:solidFill>
            <a:srgbClr val="D1EB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it-IT" altLang="en-US" dirty="0">
                <a:effectLst/>
              </a:rPr>
              <a:t>Grazie per l’attenzione</a:t>
            </a:r>
          </a:p>
        </p:txBody>
      </p:sp>
      <p:pic>
        <p:nvPicPr>
          <p:cNvPr id="631814" name="Picture 6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034" name="Picture 2" descr="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4036" name="Rectangle 4"/>
          <p:cNvSpPr>
            <a:spLocks noChangeArrowheads="1"/>
          </p:cNvSpPr>
          <p:nvPr/>
        </p:nvSpPr>
        <p:spPr bwMode="auto">
          <a:xfrm>
            <a:off x="685800" y="2924175"/>
            <a:ext cx="7772400" cy="1470025"/>
          </a:xfrm>
          <a:prstGeom prst="rect">
            <a:avLst/>
          </a:prstGeom>
          <a:solidFill>
            <a:srgbClr val="D1EB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it-IT" altLang="en-US">
                <a:effectLst/>
              </a:rPr>
              <a:t>Numerosità campionaria</a:t>
            </a:r>
          </a:p>
        </p:txBody>
      </p:sp>
      <p:sp>
        <p:nvSpPr>
          <p:cNvPr id="684037" name="Rectangle 5"/>
          <p:cNvSpPr>
            <a:spLocks noChangeArrowheads="1"/>
          </p:cNvSpPr>
          <p:nvPr/>
        </p:nvSpPr>
        <p:spPr bwMode="auto">
          <a:xfrm>
            <a:off x="5976938" y="6481763"/>
            <a:ext cx="3167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it-IT" altLang="en-US" sz="1200" i="1">
                <a:effectLst/>
                <a:latin typeface="Tahoma" panose="020B0604030504040204" pitchFamily="34" charset="0"/>
              </a:rPr>
              <a:t>Vicenza, </a:t>
            </a:r>
            <a:r>
              <a:rPr lang="it-IT" altLang="en-US" sz="1200" i="1" dirty="0">
                <a:effectLst/>
                <a:latin typeface="Tahoma" panose="020B0604030504040204" pitchFamily="34" charset="0"/>
              </a:rPr>
              <a:t>2013</a:t>
            </a:r>
          </a:p>
        </p:txBody>
      </p:sp>
      <p:pic>
        <p:nvPicPr>
          <p:cNvPr id="684038" name="Picture 6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4039" name="Rectangle 7"/>
          <p:cNvSpPr>
            <a:spLocks noChangeArrowheads="1"/>
          </p:cNvSpPr>
          <p:nvPr userDrawn="1"/>
        </p:nvSpPr>
        <p:spPr bwMode="auto">
          <a:xfrm>
            <a:off x="5976938" y="6481763"/>
            <a:ext cx="3167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it-IT" altLang="en-US" sz="1200" i="1">
                <a:effectLst/>
                <a:latin typeface="Tahoma" panose="020B0604030504040204" pitchFamily="34" charset="0"/>
              </a:rPr>
              <a:t>Vicenza, </a:t>
            </a:r>
            <a:r>
              <a:rPr lang="it-IT" altLang="en-US" sz="1200" i="1" dirty="0">
                <a:effectLst/>
                <a:latin typeface="Tahoma" panose="020B0604030504040204" pitchFamily="34" charset="0"/>
              </a:rPr>
              <a:t>2013</a:t>
            </a:r>
          </a:p>
        </p:txBody>
      </p:sp>
      <p:sp>
        <p:nvSpPr>
          <p:cNvPr id="684040" name="Text Box 8"/>
          <p:cNvSpPr txBox="1">
            <a:spLocks noChangeArrowheads="1"/>
          </p:cNvSpPr>
          <p:nvPr userDrawn="1"/>
        </p:nvSpPr>
        <p:spPr bwMode="auto">
          <a:xfrm>
            <a:off x="107950" y="6453188"/>
            <a:ext cx="1139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1200">
                <a:effectLst/>
                <a:latin typeface="Tahoma" panose="020B0604030504040204" pitchFamily="34" charset="0"/>
              </a:rPr>
              <a:t>Mancin Marzia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754" name="Picture 2" descr="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4756" name="Rectangle 4"/>
          <p:cNvSpPr>
            <a:spLocks noChangeArrowheads="1"/>
          </p:cNvSpPr>
          <p:nvPr/>
        </p:nvSpPr>
        <p:spPr bwMode="auto">
          <a:xfrm>
            <a:off x="685800" y="2924175"/>
            <a:ext cx="7772400" cy="1470025"/>
          </a:xfrm>
          <a:prstGeom prst="rect">
            <a:avLst/>
          </a:prstGeom>
          <a:solidFill>
            <a:srgbClr val="D1EB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it-IT" altLang="en-US">
                <a:effectLst/>
              </a:rPr>
              <a:t>Test statistici</a:t>
            </a:r>
          </a:p>
        </p:txBody>
      </p:sp>
      <p:sp>
        <p:nvSpPr>
          <p:cNvPr id="714757" name="Rectangle 5"/>
          <p:cNvSpPr>
            <a:spLocks noChangeArrowheads="1"/>
          </p:cNvSpPr>
          <p:nvPr/>
        </p:nvSpPr>
        <p:spPr bwMode="auto">
          <a:xfrm>
            <a:off x="5976938" y="6481763"/>
            <a:ext cx="3167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it-IT" altLang="en-US" sz="1200" i="1">
                <a:effectLst/>
                <a:latin typeface="Tahoma" panose="020B0604030504040204" pitchFamily="34" charset="0"/>
              </a:rPr>
              <a:t>Vicenza, </a:t>
            </a:r>
            <a:r>
              <a:rPr lang="it-IT" altLang="en-US" sz="1200" i="1" dirty="0">
                <a:effectLst/>
                <a:latin typeface="Tahoma" panose="020B0604030504040204" pitchFamily="34" charset="0"/>
              </a:rPr>
              <a:t>2013</a:t>
            </a:r>
          </a:p>
        </p:txBody>
      </p:sp>
      <p:pic>
        <p:nvPicPr>
          <p:cNvPr id="714758" name="Picture 6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4759" name="Rectangle 7"/>
          <p:cNvSpPr>
            <a:spLocks noChangeArrowheads="1"/>
          </p:cNvSpPr>
          <p:nvPr userDrawn="1"/>
        </p:nvSpPr>
        <p:spPr bwMode="auto">
          <a:xfrm>
            <a:off x="5976938" y="6481763"/>
            <a:ext cx="3167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it-IT" altLang="en-US" sz="1200" i="1">
                <a:effectLst/>
                <a:latin typeface="Tahoma" panose="020B0604030504040204" pitchFamily="34" charset="0"/>
              </a:rPr>
              <a:t>Vicenza, </a:t>
            </a:r>
            <a:r>
              <a:rPr lang="it-IT" altLang="en-US" sz="1200" i="1" dirty="0">
                <a:effectLst/>
                <a:latin typeface="Tahoma" panose="020B0604030504040204" pitchFamily="34" charset="0"/>
              </a:rPr>
              <a:t>2013</a:t>
            </a:r>
          </a:p>
        </p:txBody>
      </p:sp>
      <p:sp>
        <p:nvSpPr>
          <p:cNvPr id="714760" name="Text Box 8"/>
          <p:cNvSpPr txBox="1">
            <a:spLocks noChangeArrowheads="1"/>
          </p:cNvSpPr>
          <p:nvPr userDrawn="1"/>
        </p:nvSpPr>
        <p:spPr bwMode="auto">
          <a:xfrm>
            <a:off x="107950" y="6453188"/>
            <a:ext cx="1139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1200">
                <a:effectLst/>
                <a:latin typeface="Tahoma" panose="020B0604030504040204" pitchFamily="34" charset="0"/>
              </a:rPr>
              <a:t>Mancin Marzia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Line 2"/>
          <p:cNvSpPr>
            <a:spLocks noChangeShapeType="1"/>
          </p:cNvSpPr>
          <p:nvPr userDrawn="1"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491" name="Line 3"/>
          <p:cNvSpPr>
            <a:spLocks noChangeShapeType="1"/>
          </p:cNvSpPr>
          <p:nvPr userDrawn="1"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8" b="20057"/>
          <a:stretch/>
        </p:blipFill>
        <p:spPr>
          <a:xfrm>
            <a:off x="7622239" y="6273888"/>
            <a:ext cx="1495425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330" name="Picture 2" descr="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9331" name="Rectangle 3"/>
          <p:cNvSpPr>
            <a:spLocks noChangeArrowheads="1"/>
          </p:cNvSpPr>
          <p:nvPr/>
        </p:nvSpPr>
        <p:spPr bwMode="auto">
          <a:xfrm>
            <a:off x="685800" y="2924175"/>
            <a:ext cx="7772400" cy="1470025"/>
          </a:xfrm>
          <a:prstGeom prst="rect">
            <a:avLst/>
          </a:prstGeom>
          <a:solidFill>
            <a:srgbClr val="D1EB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ctr">
              <a:spcBef>
                <a:spcPct val="0"/>
              </a:spcBef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it-IT" altLang="en-US">
                <a:effectLst/>
              </a:rPr>
              <a:t>Valutazione di test diagnostici</a:t>
            </a:r>
          </a:p>
        </p:txBody>
      </p:sp>
      <p:sp>
        <p:nvSpPr>
          <p:cNvPr id="739332" name="Rectangle 4"/>
          <p:cNvSpPr>
            <a:spLocks noChangeArrowheads="1"/>
          </p:cNvSpPr>
          <p:nvPr/>
        </p:nvSpPr>
        <p:spPr bwMode="auto">
          <a:xfrm>
            <a:off x="5976938" y="6481763"/>
            <a:ext cx="3167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it-IT" altLang="en-US" sz="1200" i="1">
                <a:effectLst/>
                <a:latin typeface="Tahoma" panose="020B0604030504040204" pitchFamily="34" charset="0"/>
              </a:rPr>
              <a:t>Vicenza, </a:t>
            </a:r>
            <a:r>
              <a:rPr lang="it-IT" altLang="en-US" sz="1200" i="1" dirty="0">
                <a:effectLst/>
                <a:latin typeface="Tahoma" panose="020B0604030504040204" pitchFamily="34" charset="0"/>
              </a:rPr>
              <a:t>2013</a:t>
            </a:r>
          </a:p>
        </p:txBody>
      </p:sp>
      <p:pic>
        <p:nvPicPr>
          <p:cNvPr id="739333" name="Picture 5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515" r="2701" b="3690"/>
          <a:stretch>
            <a:fillRect/>
          </a:stretch>
        </p:blipFill>
        <p:spPr bwMode="auto">
          <a:xfrm>
            <a:off x="2663825" y="260350"/>
            <a:ext cx="381635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9334" name="Rectangle 6"/>
          <p:cNvSpPr>
            <a:spLocks noChangeArrowheads="1"/>
          </p:cNvSpPr>
          <p:nvPr userDrawn="1"/>
        </p:nvSpPr>
        <p:spPr bwMode="auto">
          <a:xfrm>
            <a:off x="5976938" y="6481763"/>
            <a:ext cx="3167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it-IT" altLang="en-US" sz="1200" i="1">
                <a:effectLst/>
                <a:latin typeface="Tahoma" panose="020B0604030504040204" pitchFamily="34" charset="0"/>
              </a:rPr>
              <a:t>Vicenza, </a:t>
            </a:r>
            <a:r>
              <a:rPr lang="it-IT" altLang="en-US" sz="1200" i="1" dirty="0">
                <a:effectLst/>
                <a:latin typeface="Tahoma" panose="020B0604030504040204" pitchFamily="34" charset="0"/>
              </a:rPr>
              <a:t>2013</a:t>
            </a:r>
          </a:p>
        </p:txBody>
      </p:sp>
      <p:sp>
        <p:nvSpPr>
          <p:cNvPr id="739335" name="Text Box 7"/>
          <p:cNvSpPr txBox="1">
            <a:spLocks noChangeArrowheads="1"/>
          </p:cNvSpPr>
          <p:nvPr userDrawn="1"/>
        </p:nvSpPr>
        <p:spPr bwMode="auto">
          <a:xfrm>
            <a:off x="107950" y="6453188"/>
            <a:ext cx="1139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1200">
                <a:effectLst/>
                <a:latin typeface="Tahoma" panose="020B0604030504040204" pitchFamily="34" charset="0"/>
              </a:rPr>
              <a:t>Mancin Marzia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86201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331640" y="3645024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Presentazione dei risultati e delle valutazioni preliminari</a:t>
            </a:r>
          </a:p>
        </p:txBody>
      </p:sp>
    </p:spTree>
    <p:extLst>
      <p:ext uri="{BB962C8B-B14F-4D97-AF65-F5344CB8AC3E}">
        <p14:creationId xmlns:p14="http://schemas.microsoft.com/office/powerpoint/2010/main" val="4205874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nas1\SCS1\STATISTICHE\MARZIA\2017\PFAS\output_preliminari\6_output_excel_08_11\box_plot\nuovi_09-11\bovini_fega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76064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nas1\SCS1\STATISTICHE\MARZIA\2017\PFAS\output_preliminari\6_output_excel_08_11\MAPPE\mappe aggiornate\Analisi_Terra_Bovini_Fegato_PFOA_2017110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332656"/>
            <a:ext cx="4381697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nas1\SCS1\STATISTICHE\MARZIA\2017\PFAS\output_preliminari\6_output_excel_08_11\MAPPE\mappe aggiornate\Analisi_Terra_Bovini_Fegato_PFOS_2017110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394196" cy="6210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ccia\Documents\da fare\PFAS\campionamento alimenti\analisi dati\6_output_excel_08_11\box_plot\nuovi_09-11\suini_musco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83704"/>
            <a:ext cx="6213648" cy="6213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iccia\Documents\da fare\PFAS\campionamento alimenti\analisi dati\6_output_excel_08_11\box_plot\nuovi_09-11\suini_fega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612068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iccia\Documents\da fare\PFAS\campionamento alimenti\analisi dati\6_output_excel_08_11\MAPPE\mappe aggiornate\Analisi_Terra_Positivi_PFOA_Suini_20171109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5197"/>
            <a:ext cx="4536504" cy="6412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iccia\Documents\da fare\PFAS\campionamento alimenti\analisi dati\6_output_excel_08_11\MAPPE\mappe aggiornate\Analisi_Terra_Positivi_PFOS_Suini_20171109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5198"/>
            <a:ext cx="4536504" cy="6412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iccia\Documents\da fare\PFAS\campionamento alimenti\analisi dati\6_output_excel_08_11\box_plot\nuovi_09-11\uo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87563"/>
            <a:ext cx="4388718" cy="438871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56" y="332656"/>
            <a:ext cx="90880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iccia\Documents\da fare\PFAS\campionamento alimenti\analisi dati\6_output_excel_08_11\MAPPE\mappe aggiornate\Analisi_Terra_Positivi_PFOA_Uova_Tipo_20171109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0870"/>
            <a:ext cx="4503918" cy="6366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iccia\Documents\da fare\PFAS\campionamento alimenti\analisi dati\6_output_excel_08_11\MAPPE\mappe aggiornate\Analisi_Terra_Positivi_PFOS_Uova_Tipo_20171109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5197"/>
            <a:ext cx="4536504" cy="6412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404664"/>
            <a:ext cx="824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Obiettivi del piano di campionamento 2016-2017</a:t>
            </a:r>
            <a:endParaRPr lang="en-GB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916832"/>
            <a:ext cx="813690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effectLst/>
              </a:rPr>
              <a:t>Obiettivo del piano è la stima del livello di contaminazione da PFAS delle principali produzioni agro-zootecniche dell’area a rischio della Regione del Veneto.</a:t>
            </a:r>
          </a:p>
          <a:p>
            <a:pPr algn="just"/>
            <a:r>
              <a:rPr lang="it-IT" sz="1800" dirty="0">
                <a:effectLst/>
              </a:rPr>
              <a:t>Sono state ricercate 12 molecole (in analogia al piano di controllo delle acque ed al </a:t>
            </a:r>
            <a:r>
              <a:rPr lang="it-IT" sz="1800" dirty="0" err="1">
                <a:effectLst/>
              </a:rPr>
              <a:t>biomonitoraggio</a:t>
            </a:r>
            <a:r>
              <a:rPr lang="it-IT" sz="1800" dirty="0">
                <a:effectLst/>
              </a:rPr>
              <a:t>) con una soglia di rilevabilità analitica corrispondente a 0,1 </a:t>
            </a:r>
            <a:r>
              <a:rPr lang="it-IT" sz="1800" dirty="0" err="1">
                <a:effectLst/>
              </a:rPr>
              <a:t>ng</a:t>
            </a:r>
            <a:r>
              <a:rPr lang="it-IT" sz="1800" dirty="0">
                <a:effectLst/>
              </a:rPr>
              <a:t>/g; maggiore sensibilità rispetto al precedente piano di campionamento di un ordine di grandezza</a:t>
            </a:r>
          </a:p>
          <a:p>
            <a:pPr algn="just"/>
            <a:r>
              <a:rPr lang="it-IT" sz="1800" dirty="0">
                <a:effectLst/>
              </a:rPr>
              <a:t>I risultati ottenuti verranno correlati ai dati relativi ai consumi alimentari della popolazione della zona a rischio, non appena disponibili, al fine di stimare l’esposizione per via alimentare (compresa la fonte idrica). Per una prima valutazione sono stati utilizzati i dati dei consumi alimentari disponibili in database nazionali ed internazionali (EFSA).</a:t>
            </a:r>
          </a:p>
          <a:p>
            <a:pPr algn="just"/>
            <a:endParaRPr lang="it-IT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3019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riccia\Documents\da fare\PFAS\campionamento alimenti\analisi dati\6_output_excel_08_11\box_plot\nuovi_09-11\gra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4464496" cy="446449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04" y="892296"/>
            <a:ext cx="9066500" cy="3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iccia\Documents\da fare\PFAS\campionamento alimenti\analisi dati\6_output_excel_08_11\box_plot\nuovi_09-11\pesc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4608512" cy="460851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56" y="332656"/>
            <a:ext cx="90880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iccia\Documents\da fare\PFAS\campionamento alimenti\analisi dati\6_output_excel_08_11\MAPPE\mappe aggiornate\Analisi_Vegetali_PFOA_Granoturco_2017110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02894"/>
            <a:ext cx="4485278" cy="6339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11560" y="260649"/>
            <a:ext cx="7886700" cy="100811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Confronto fra le diverse matrici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PFOA </a:t>
            </a:r>
            <a:r>
              <a:rPr lang="it-IT" dirty="0"/>
              <a:t>(esclusi pesci)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3" y="1412776"/>
            <a:ext cx="8229617" cy="457201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60649"/>
            <a:ext cx="7886700" cy="1008112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Confronto fra le diverse matrici</a:t>
            </a:r>
            <a:b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</a:b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PFOS (esclusi pesci)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3" y="1412776"/>
            <a:ext cx="8229617" cy="457201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88640"/>
            <a:ext cx="7886700" cy="1243335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Valutazione preliminare dei livelli di contaminazione per PFOS e PFOA rispetto al TDI (EFSA, 2012)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27584" y="1772816"/>
            <a:ext cx="76328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sz="2200" dirty="0">
                <a:effectLst/>
              </a:rPr>
              <a:t> stima  del contributo alla esposizione a PFOS e PFOA delle matrici alimentari considerate singolarmente rispetto al TDI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200" dirty="0">
                <a:effectLst/>
              </a:rPr>
              <a:t>TDI PFOS 150 </a:t>
            </a:r>
            <a:r>
              <a:rPr lang="it-IT" sz="2200" dirty="0" err="1">
                <a:effectLst/>
              </a:rPr>
              <a:t>ng</a:t>
            </a:r>
            <a:r>
              <a:rPr lang="it-IT" sz="2200" dirty="0">
                <a:effectLst/>
              </a:rPr>
              <a:t>/kg p.c.; TDI PFOA 1,5 </a:t>
            </a:r>
            <a:r>
              <a:rPr lang="it-IT" sz="2200">
                <a:effectLst/>
              </a:rPr>
              <a:t>µg/kg p.c.</a:t>
            </a:r>
            <a:endParaRPr lang="it-IT" sz="2200" dirty="0">
              <a:effectLst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200" dirty="0">
                <a:effectLst/>
              </a:rPr>
              <a:t> nel calcolo dei livelli medi di contaminazione, i valori inferiori al LOQ sono stati posti uguali a LOQ/2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200" dirty="0">
                <a:effectLst/>
              </a:rPr>
              <a:t> dati nazionali sui consumi (INRAN, EFSA) – Media e 95°perc.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200" dirty="0">
                <a:effectLst/>
              </a:rPr>
              <a:t> “</a:t>
            </a:r>
            <a:r>
              <a:rPr lang="it-IT" sz="2200" i="1" dirty="0" err="1">
                <a:effectLst/>
              </a:rPr>
              <a:t>worst</a:t>
            </a:r>
            <a:r>
              <a:rPr lang="it-IT" sz="2200" i="1" dirty="0">
                <a:effectLst/>
              </a:rPr>
              <a:t> case </a:t>
            </a:r>
            <a:r>
              <a:rPr lang="it-IT" sz="2200" i="1" dirty="0" err="1">
                <a:effectLst/>
              </a:rPr>
              <a:t>scenarios</a:t>
            </a:r>
            <a:r>
              <a:rPr lang="it-IT" sz="2200" dirty="0">
                <a:effectLst/>
              </a:rPr>
              <a:t>”: si considera che tutti gli alimenti consumati di una specifica categoria abbiano il livello di contaminazione evidenziato nel presente piano di campionamento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egnaposto contenut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39373"/>
              </p:ext>
            </p:extLst>
          </p:nvPr>
        </p:nvGraphicFramePr>
        <p:xfrm>
          <a:off x="628650" y="1825625"/>
          <a:ext cx="7886700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Concentrazione</a:t>
                      </a:r>
                    </a:p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Media PFOS µg/Kg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Consumo medio</a:t>
                      </a:r>
                    </a:p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g/Kg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% TDI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FEGATO SUINO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3,019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0,781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1,573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FEGATO BOVINO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0,459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0,528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0,178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Segnaposto contenut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657189"/>
              </p:ext>
            </p:extLst>
          </p:nvPr>
        </p:nvGraphicFramePr>
        <p:xfrm>
          <a:off x="539552" y="3933056"/>
          <a:ext cx="7886700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Concentrazione</a:t>
                      </a:r>
                    </a:p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Media PFOA µg/Kg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Consumo medio</a:t>
                      </a:r>
                    </a:p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g/Kg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% TDI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FEGATO SUINO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2,935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0,781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0,153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FEGATO BOVINO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0,085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0,528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0,003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121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6624098" cy="302433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6646" y="3501008"/>
            <a:ext cx="6704622" cy="306419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6624098" cy="302433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0228" y="3645024"/>
            <a:ext cx="6331040" cy="289345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6302293" cy="28803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5394" y="3573016"/>
            <a:ext cx="6459850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1"/>
          <p:cNvSpPr>
            <a:spLocks noChangeArrowheads="1"/>
          </p:cNvSpPr>
          <p:nvPr/>
        </p:nvSpPr>
        <p:spPr bwMode="auto">
          <a:xfrm rot="10800000" flipV="1">
            <a:off x="323528" y="1437457"/>
            <a:ext cx="849694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17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ea typeface="Verdana" pitchFamily="34" charset="0"/>
                <a:cs typeface="Verdana" pitchFamily="34" charset="0"/>
              </a:rPr>
              <a:t>La selezione delle matrici alimentari è stata effettuata in base alla rilevanza delle produzioni agro-zootecniche, considerando l’estensione di territorio dedicata e il numero di aziende attive nel territorio a rischio. La scelta di campionare le principali produzioni agro-zootecniche è motivata dalla necessità di acquisire informazioni attendibili sulla contaminazione da PFAS nelle matrici alimentari prodotte a livello locale</a:t>
            </a:r>
            <a:endParaRPr kumimoji="0" lang="it-IT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17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ea typeface="Verdana" pitchFamily="34" charset="0"/>
                <a:cs typeface="Verdana" pitchFamily="34" charset="0"/>
              </a:rPr>
              <a:t>La stima della numerosità campionaria si è basata, laddove disponibili, sulle informazioni ottenute dal precedente campionamento. Per le matrici non considerate nel precedente campionamento, la numerosità campionaria è stata determinata con lo scopo di stimare la contaminazione media con una precisione pari al 25% della deviazione standard in valore assoluto e una confidenza del 95%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17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ea typeface="Verdana" pitchFamily="34" charset="0"/>
                <a:cs typeface="Verdana" pitchFamily="34" charset="0"/>
              </a:rPr>
              <a:t>In base alla suddivisione in AREA A e B, la numerosità campionaria totale è stata ridistribuita tra le due aree secondo il criterio di proporzionalità alla numerosità delle aziende agro-zootecniche, garantendo comunque il prelievo di campioni dai siti produttivi nei comuni a rischio più elevato</a:t>
            </a:r>
            <a:endParaRPr kumimoji="0" lang="it-IT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51720" y="260648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Criteri per la definizione del campionamento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6302293" cy="28803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6966" y="3645024"/>
            <a:ext cx="6302293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759619"/>
          </a:xfrm>
        </p:spPr>
        <p:txBody>
          <a:bodyPr/>
          <a:lstStyle/>
          <a:p>
            <a:pPr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Altre molecole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525934"/>
            <a:ext cx="7886700" cy="4351338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it-IT" sz="2000" dirty="0"/>
              <a:t>Sono state ricercate 12 molecole, in analogia alle analisi effettuate sulle acque e nell’ambito del </a:t>
            </a:r>
            <a:r>
              <a:rPr lang="it-IT" sz="2000" dirty="0" err="1"/>
              <a:t>biomonitoraggio</a:t>
            </a:r>
            <a:endParaRPr lang="it-IT" sz="2000" dirty="0"/>
          </a:p>
          <a:p>
            <a:pPr algn="just">
              <a:spcAft>
                <a:spcPts val="1200"/>
              </a:spcAft>
            </a:pPr>
            <a:r>
              <a:rPr lang="it-IT" sz="2000" dirty="0"/>
              <a:t>Per le 10 molecole diverse da PFOS e PFOA ad oggi non è possibile riferirsi nella valutazione a dati tossicologici</a:t>
            </a:r>
          </a:p>
          <a:p>
            <a:pPr algn="just">
              <a:spcAft>
                <a:spcPts val="1200"/>
              </a:spcAft>
            </a:pPr>
            <a:r>
              <a:rPr lang="it-IT" sz="2000" dirty="0"/>
              <a:t>Nei vegetali è stata talvolta riscontrata la presenza di molecole a catena corta, con livelli generalmente compresi fra 0,1 e 1 </a:t>
            </a:r>
            <a:r>
              <a:rPr lang="it-IT" sz="2000" dirty="0" err="1"/>
              <a:t>ng</a:t>
            </a:r>
            <a:r>
              <a:rPr lang="it-IT" sz="2000" dirty="0"/>
              <a:t>/g; la molecola più ricorrente è risultata essere il PFBA</a:t>
            </a:r>
          </a:p>
          <a:p>
            <a:pPr algn="just">
              <a:spcAft>
                <a:spcPts val="1200"/>
              </a:spcAft>
            </a:pPr>
            <a:r>
              <a:rPr lang="it-IT" sz="2000" dirty="0"/>
              <a:t>Negli alimenti di </a:t>
            </a:r>
            <a:r>
              <a:rPr lang="it-IT" sz="2000"/>
              <a:t>origine animale le </a:t>
            </a:r>
            <a:r>
              <a:rPr lang="it-IT" sz="2000" dirty="0"/>
              <a:t>molecole prevalentemente riscontrate sono a catena lunga e presenti solo nei campioni positivi per PFOS e PFOA a concentrazioni comunque inferiori a questi ultimi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riccia\Documents\da fare\PFAS\campionamento alimenti\analisi dati\6_output_excel_08_11\MAPPE\mappe aggiornate\Analisi_Vegetali_PFBA_2017110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9118"/>
            <a:ext cx="4680520" cy="6615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615603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Considerazioni finali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692696"/>
            <a:ext cx="8352928" cy="4351338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it-IT" sz="2400" dirty="0">
                <a:latin typeface="Calibri"/>
                <a:ea typeface="Calibri"/>
                <a:cs typeface="Times New Roman"/>
              </a:rPr>
              <a:t>Il piano di campionamento è stato sostanzialmente rispettato; gli scostamenti riscontrati non inficiano il significato complessivo dei risultati ottenuti.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it-IT" sz="2400" dirty="0">
                <a:latin typeface="Calibri"/>
                <a:ea typeface="Calibri"/>
                <a:cs typeface="Times New Roman"/>
              </a:rPr>
              <a:t>Nel corso delle attività analitiche non sono emerse evidenze che rendessero necessaria l'adozione di misure di intervento </a:t>
            </a:r>
            <a:r>
              <a:rPr lang="it-IT" sz="2400" i="1" dirty="0">
                <a:latin typeface="Calibri"/>
                <a:ea typeface="Calibri"/>
                <a:cs typeface="Times New Roman"/>
              </a:rPr>
              <a:t>in itinere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it-IT" sz="2400" dirty="0">
                <a:latin typeface="Calibri"/>
                <a:ea typeface="Calibri"/>
                <a:cs typeface="Times New Roman"/>
              </a:rPr>
              <a:t>I livelli di contaminazione riscontrati nelle specie ittiche di cattura, campionati nell'ultima fase del piano di monitoraggio, hanno suggerito l'opportunità di individuare misure di carattere precauzionale.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it-IT" sz="2400" dirty="0">
                <a:latin typeface="Calibri"/>
                <a:ea typeface="Calibri"/>
                <a:cs typeface="Times New Roman"/>
              </a:rPr>
              <a:t>Gli alimenti di origine vegetale sono risultati esenti da contaminazione rilevabile da PFOS e PFOA ad eccezione di alcuni campioni di mais, i cui livelli di PFOA erano in ogni caso estremamente bassi.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89760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80728"/>
            <a:ext cx="8064896" cy="4351338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it-IT" sz="2400" dirty="0">
                <a:latin typeface="Calibri"/>
                <a:ea typeface="Calibri"/>
                <a:cs typeface="Times New Roman"/>
              </a:rPr>
              <a:t>Relativamente agli alimenti di origine animale, il latte, il muscolo bovino e quello avicolo hanno mostrato per PFOS e </a:t>
            </a:r>
            <a:r>
              <a:rPr lang="it-IT" sz="2400">
                <a:latin typeface="Calibri"/>
                <a:ea typeface="Calibri"/>
                <a:cs typeface="Times New Roman"/>
              </a:rPr>
              <a:t>PFOA contaminazioni assenti 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o trascurabili.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it-IT" sz="2400" dirty="0">
                <a:latin typeface="Calibri"/>
                <a:ea typeface="Calibri"/>
                <a:cs typeface="Times New Roman"/>
              </a:rPr>
              <a:t>Il fegato, in particolare quello suino e le uova di produzione familiare hanno mostrato, in una percentuale significativa di campioni, livelli variabili di contaminazione per PFOS e PFOA. Il contributo di tali alimenti in termini di esposizione ai contaminanti risulta tuttavia estremamente ridotto anche nello scenario cautelativo adottato. Anche in alcuni campioni di muscolo suino è stata rilevata presenza dei contaminanti; i bassi valori riscontrati fanno comunque stimare come estremamente ridotto il contributo di tale alimento all'esposizione della popolazione ai PFAS.</a:t>
            </a:r>
          </a:p>
          <a:p>
            <a:endParaRPr lang="it-IT" sz="24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87611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Considerazioni finali</a:t>
            </a:r>
          </a:p>
        </p:txBody>
      </p:sp>
    </p:spTree>
    <p:extLst>
      <p:ext uri="{BB962C8B-B14F-4D97-AF65-F5344CB8AC3E}">
        <p14:creationId xmlns:p14="http://schemas.microsoft.com/office/powerpoint/2010/main" val="2702832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831627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Conclusioni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4476155"/>
          </a:xfrm>
        </p:spPr>
        <p:txBody>
          <a:bodyPr/>
          <a:lstStyle/>
          <a:p>
            <a:pPr marL="0" indent="0" algn="just">
              <a:buNone/>
            </a:pPr>
            <a:r>
              <a:rPr lang="it-IT" sz="2400" dirty="0"/>
              <a:t>La presente stima del contributo dei singoli alimenti all'esposizione a PFOS e PFOA in rapporto agli attuali TDI stabiliti da EFSA non ha messo in evidenza criticità sotto il profilo della sicurezza alimentare. Tale stima verrà perfezionata quando i dati sui consumi alimentari locali, raccolti nel contesto del </a:t>
            </a:r>
            <a:r>
              <a:rPr lang="it-IT" sz="2400" dirty="0" err="1"/>
              <a:t>biomonitoraggio</a:t>
            </a:r>
            <a:r>
              <a:rPr lang="it-IT" sz="2400" dirty="0"/>
              <a:t> attualmente in corso, saranno disponibili. Modifiche degli attuali parametri di riferimento, eventualmente contenute nel parere dell'EFSA di prossima pubblicazione, porteranno alla rivalutazione dell'attuale stima.</a:t>
            </a:r>
          </a:p>
          <a:p>
            <a:pPr marL="0" indent="0" algn="just">
              <a:buNone/>
            </a:pPr>
            <a:endParaRPr lang="it-IT" sz="1200" dirty="0"/>
          </a:p>
          <a:p>
            <a:pPr marL="0" indent="0" algn="just">
              <a:buNone/>
            </a:pPr>
            <a:r>
              <a:rPr lang="it-IT" sz="2400" dirty="0"/>
              <a:t>Al fine di monitorare nel tempo l'andamento della contaminazione delle produzioni primarie di alimenti locali appare opportuno prevedere programmi di verifica sulle matrici alimentari nelle quali è stata riscontrata contaminazione.  </a:t>
            </a:r>
          </a:p>
          <a:p>
            <a:pPr algn="just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1678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957853"/>
              </p:ext>
            </p:extLst>
          </p:nvPr>
        </p:nvGraphicFramePr>
        <p:xfrm>
          <a:off x="1619672" y="620688"/>
          <a:ext cx="6170162" cy="5760644"/>
        </p:xfrm>
        <a:graphic>
          <a:graphicData uri="http://schemas.openxmlformats.org/drawingml/2006/table">
            <a:tbl>
              <a:tblPr firstRow="1" firstCol="1" bandRow="1"/>
              <a:tblGrid>
                <a:gridCol w="3076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7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N. aziende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presenti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N. campioni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previsti 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N. campioni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effettuati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FRUTTA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2661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76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MELE DA TAVOLA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1100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  <a:endParaRPr lang="en-GB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076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PERE DA TAVOLA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572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  <a:endParaRPr lang="en-GB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076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Altra frutta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989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  <a:endParaRPr lang="en-GB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VITE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7747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it-IT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076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UVA DA VINO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7640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61</a:t>
                      </a:r>
                      <a:endParaRPr lang="en-GB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ORTIVE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2034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it-IT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076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PATATE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520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  <a:endParaRPr lang="en-GB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076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RADICCHIO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18</a:t>
                      </a:r>
                      <a:endParaRPr lang="en-GB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17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076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LATTUGA E LATTUGHINO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13</a:t>
                      </a:r>
                      <a:endParaRPr lang="en-GB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7918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Altro tra cicoria, insalata, spinaci, indivia, bieta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  <a:endParaRPr lang="en-GB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076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POMODORO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36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36</a:t>
                      </a:r>
                      <a:endParaRPr lang="en-GB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34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076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ASPARAGO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220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61</a:t>
                      </a:r>
                      <a:endParaRPr lang="en-GB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076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CIPOLLA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52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52</a:t>
                      </a:r>
                      <a:endParaRPr lang="en-GB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52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7918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Altro tra fagiolini, zucchine, peperoni, zucca pisello cavolo fagioli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30389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61</a:t>
                      </a:r>
                      <a:endParaRPr lang="en-GB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CEREALI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14206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it-IT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076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GRANTURCO (MAIS)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8216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61</a:t>
                      </a:r>
                      <a:endParaRPr lang="en-GB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72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TOTALE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668</a:t>
                      </a:r>
                      <a:endParaRPr lang="en-GB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835696" y="0"/>
            <a:ext cx="6295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Campionamento alimenti vegetali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6350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71600" y="51906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Campionamento alimenti di origine animale</a:t>
            </a:r>
            <a:endParaRPr lang="en-GB" sz="24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085393"/>
              </p:ext>
            </p:extLst>
          </p:nvPr>
        </p:nvGraphicFramePr>
        <p:xfrm>
          <a:off x="755576" y="1196752"/>
          <a:ext cx="7776864" cy="5274737"/>
        </p:xfrm>
        <a:graphic>
          <a:graphicData uri="http://schemas.openxmlformats.org/drawingml/2006/table">
            <a:tbl>
              <a:tblPr/>
              <a:tblGrid>
                <a:gridCol w="4336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N. aziende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presenti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N. campioni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previsti 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N. campioni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effettuati</a:t>
                      </a:r>
                      <a:endParaRPr lang="en-GB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SUINO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343</a:t>
                      </a:r>
                      <a:endParaRPr lang="it-IT" sz="1800" b="1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800" b="1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MUSCOLO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61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44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FEGATO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61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43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LATTE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97</a:t>
                      </a:r>
                      <a:endParaRPr lang="it-IT" sz="1800" b="1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59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PESCI </a:t>
                      </a:r>
                      <a:r>
                        <a:rPr lang="it-IT" sz="1600" b="1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D’ACQUA</a:t>
                      </a:r>
                      <a:r>
                        <a:rPr lang="it-IT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 DOLCE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>
                        <a:solidFill>
                          <a:srgbClr val="FFFFFF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FFFFFF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FFFFFF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Allevamento/cattura (edibili)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76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107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BOVINO DA CARNE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352</a:t>
                      </a:r>
                      <a:endParaRPr lang="it-IT" sz="1800" b="1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MUSCOLO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83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94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FEGATO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83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91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UOVA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Oltre 100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FFFFFF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FFFFFF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453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64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69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AVICOLI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Oltre 100</a:t>
                      </a:r>
                      <a:endParaRPr lang="it-IT" sz="1800" b="1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MUSCOLO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61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6453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FEGATO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6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TOTALE</a:t>
                      </a: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rgbClr val="00000A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611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+mn-cs"/>
                        </a:rPr>
                        <a:t>634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5643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Criteri utilizzati per la valutazione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92D050"/>
              </a:buClr>
              <a:buNone/>
            </a:pPr>
            <a:r>
              <a:rPr lang="it-IT" sz="2000" dirty="0"/>
              <a:t>I risultati relativi alla presenza di PFOS e PFOA e degli altri PFAS sono stati valutati separatamente, in quanto solo per le prime due molecole è stato definito da EFSA il TDI (</a:t>
            </a:r>
            <a:r>
              <a:rPr lang="it-IT" sz="2000" i="1" dirty="0" err="1"/>
              <a:t>tolerable</a:t>
            </a:r>
            <a:r>
              <a:rPr lang="it-IT" sz="2000" i="1" dirty="0"/>
              <a:t> </a:t>
            </a:r>
            <a:r>
              <a:rPr lang="it-IT" sz="2000" i="1" dirty="0" err="1"/>
              <a:t>daily</a:t>
            </a:r>
            <a:r>
              <a:rPr lang="it-IT" sz="2000" i="1" dirty="0"/>
              <a:t> </a:t>
            </a:r>
            <a:r>
              <a:rPr lang="it-IT" sz="2000" i="1" dirty="0" err="1"/>
              <a:t>intake</a:t>
            </a:r>
            <a:r>
              <a:rPr lang="it-IT" sz="2000" dirty="0"/>
              <a:t>), sulla base delle evidenze tossicologiche attualmente disponibili.</a:t>
            </a:r>
          </a:p>
          <a:p>
            <a:pPr algn="just">
              <a:buClr>
                <a:srgbClr val="92D050"/>
              </a:buClr>
              <a:buNone/>
            </a:pPr>
            <a:endParaRPr lang="it-IT" sz="2000" dirty="0"/>
          </a:p>
          <a:p>
            <a:pPr algn="just">
              <a:buClr>
                <a:srgbClr val="92D050"/>
              </a:buClr>
              <a:buNone/>
            </a:pPr>
            <a:r>
              <a:rPr lang="it-IT" sz="2000" dirty="0"/>
              <a:t>In riferimento alla presenza di PFOS e PFOA, sono state identificate le matrici alimentari caratterizzate da più del 95% dei campioni esaminati con valori non rilevabili, e comunque con livelli compresi fra &lt;0,1 ng/g e 0,5 </a:t>
            </a:r>
            <a:r>
              <a:rPr lang="it-IT" sz="2000" dirty="0" err="1"/>
              <a:t>ng</a:t>
            </a:r>
            <a:r>
              <a:rPr lang="it-IT" sz="2000" dirty="0"/>
              <a:t>/g; tali alimenti sono stati esclusi dalle successive valutazioni.</a:t>
            </a:r>
          </a:p>
          <a:p>
            <a:pPr algn="just">
              <a:buClr>
                <a:srgbClr val="92D050"/>
              </a:buClr>
              <a:buNone/>
            </a:pPr>
            <a:endParaRPr lang="it-IT" sz="2000" dirty="0"/>
          </a:p>
          <a:p>
            <a:pPr algn="just">
              <a:buClr>
                <a:srgbClr val="92D050"/>
              </a:buClr>
              <a:buNone/>
            </a:pPr>
            <a:endParaRPr lang="it-IT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86700" cy="687611"/>
          </a:xfrm>
        </p:spPr>
        <p:txBody>
          <a:bodyPr/>
          <a:lstStyle/>
          <a:p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Alimenti esclusi dalla valutazione</a:t>
            </a:r>
            <a:b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</a:b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lang="it-IT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(con valori di PFOS e PFOA non rilevabili o inferiori a 0,5 ng/g</a:t>
            </a:r>
            <a:br>
              <a:rPr lang="it-IT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</a:br>
            <a:r>
              <a:rPr lang="it-IT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 nel 5% o meno dei campioni)</a:t>
            </a: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5128" y="1690661"/>
            <a:ext cx="3731088" cy="461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28650" y="365125"/>
            <a:ext cx="7886700" cy="68761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Alimenti con livelli di PFOS e PFOA superiori al limite</a:t>
            </a:r>
            <a:r>
              <a:rPr kumimoji="0" lang="it-IT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di quantificazione (LOQ)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809" y="4077072"/>
            <a:ext cx="8838382" cy="160196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809" y="1988840"/>
            <a:ext cx="8830791" cy="16137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nas1\SCS1\STATISTICHE\MARZIA\2017\PFAS\output_preliminari\6_output_excel_08_11\box_plot\nuovi_09-11\avicoli_fega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568863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6_Personalizza struttura">
  <a:themeElements>
    <a:clrScheme name="1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1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Personalizza struttura">
  <a:themeElements>
    <a:clrScheme name="9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9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Personalizza struttura">
  <a:themeElements>
    <a:clrScheme name="10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10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Personalizza struttura">
  <a:themeElements>
    <a:clrScheme name="1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1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Personalizza struttura">
  <a:themeElements>
    <a:clrScheme name="13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13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Personalizza struttura">
  <a:themeElements>
    <a:clrScheme name="11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11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Personalizza struttura">
  <a:themeElements>
    <a:clrScheme name="14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14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Personalizza struttura">
  <a:themeElements>
    <a:clrScheme name="15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15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7_Personalizza struttura">
  <a:themeElements>
    <a:clrScheme name="5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5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za struttura">
  <a:themeElements>
    <a:clrScheme name="1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1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Personalizza struttura">
  <a:themeElements>
    <a:clrScheme name="5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5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za struttura">
  <a:themeElements>
    <a:clrScheme name="3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3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Personalizza struttura">
  <a:themeElements>
    <a:clrScheme name="6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6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Personalizza struttura">
  <a:themeElements>
    <a:clrScheme name="7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7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Personalizza struttura">
  <a:themeElements>
    <a:clrScheme name="4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4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Personalizza struttura">
  <a:themeElements>
    <a:clrScheme name="8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>
            <a:alpha val="62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8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0</TotalTime>
  <Words>1234</Words>
  <Application>Microsoft Office PowerPoint</Application>
  <PresentationFormat>Presentazione su schermo (4:3)</PresentationFormat>
  <Paragraphs>189</Paragraphs>
  <Slides>35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17</vt:i4>
      </vt:variant>
      <vt:variant>
        <vt:lpstr>Titoli diapositive</vt:lpstr>
      </vt:variant>
      <vt:variant>
        <vt:i4>35</vt:i4>
      </vt:variant>
    </vt:vector>
  </HeadingPairs>
  <TitlesOfParts>
    <vt:vector size="58" baseType="lpstr">
      <vt:lpstr>Arial</vt:lpstr>
      <vt:lpstr>Calibri</vt:lpstr>
      <vt:lpstr>Tahoma</vt:lpstr>
      <vt:lpstr>Times New Roman</vt:lpstr>
      <vt:lpstr>Verdana</vt:lpstr>
      <vt:lpstr>Wingdings</vt:lpstr>
      <vt:lpstr>16_Personalizza struttura</vt:lpstr>
      <vt:lpstr>1_Personalizza struttura</vt:lpstr>
      <vt:lpstr>5_Personalizza struttura</vt:lpstr>
      <vt:lpstr>2_Personalizza struttura</vt:lpstr>
      <vt:lpstr>3_Personalizza struttura</vt:lpstr>
      <vt:lpstr>6_Personalizza struttura</vt:lpstr>
      <vt:lpstr>7_Personalizza struttura</vt:lpstr>
      <vt:lpstr>4_Personalizza struttura</vt:lpstr>
      <vt:lpstr>8_Personalizza struttura</vt:lpstr>
      <vt:lpstr>9_Personalizza struttura</vt:lpstr>
      <vt:lpstr>10_Personalizza struttura</vt:lpstr>
      <vt:lpstr>12_Personalizza struttura</vt:lpstr>
      <vt:lpstr>13_Personalizza struttura</vt:lpstr>
      <vt:lpstr>11_Personalizza struttura</vt:lpstr>
      <vt:lpstr>14_Personalizza struttura</vt:lpstr>
      <vt:lpstr>15_Personalizza struttura</vt:lpstr>
      <vt:lpstr>17_Personalizza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Criteri utilizzati per la valutazione</vt:lpstr>
      <vt:lpstr>Alimenti esclusi dalla valutazione  (con valori di PFOS e PFOA non rilevabili o inferiori a 0,5 ng/g  nel 5% o meno dei campioni)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Confronto fra le diverse matrici PFOS (esclusi pesci)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Altre molecole </vt:lpstr>
      <vt:lpstr>Presentazione standard di PowerPoint</vt:lpstr>
      <vt:lpstr>Considerazioni finali</vt:lpstr>
      <vt:lpstr>Considerazioni finali</vt:lpstr>
      <vt:lpstr>Conclusioni</vt:lpstr>
    </vt:vector>
  </TitlesOfParts>
  <Company>CREV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MancinM</dc:creator>
  <cp:lastModifiedBy>isabella faggiano</cp:lastModifiedBy>
  <cp:revision>1155</cp:revision>
  <cp:lastPrinted>2016-03-30T13:03:22Z</cp:lastPrinted>
  <dcterms:created xsi:type="dcterms:W3CDTF">2008-03-13T14:21:03Z</dcterms:created>
  <dcterms:modified xsi:type="dcterms:W3CDTF">2017-11-16T16:29:12Z</dcterms:modified>
</cp:coreProperties>
</file>