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62" r:id="rId5"/>
    <p:sldId id="263" r:id="rId6"/>
    <p:sldId id="266" r:id="rId7"/>
    <p:sldId id="267" r:id="rId8"/>
    <p:sldId id="268" r:id="rId9"/>
    <p:sldId id="270" r:id="rId10"/>
    <p:sldId id="271" r:id="rId11"/>
    <p:sldId id="272" r:id="rId12"/>
    <p:sldId id="273" r:id="rId13"/>
    <p:sldId id="274" r:id="rId14"/>
    <p:sldId id="275" r:id="rId15"/>
    <p:sldId id="276" r:id="rId16"/>
    <p:sldId id="277" r:id="rId17"/>
    <p:sldId id="269" r:id="rId18"/>
    <p:sldId id="278" r:id="rId19"/>
    <p:sldId id="279" r:id="rId20"/>
    <p:sldId id="281" r:id="rId21"/>
    <p:sldId id="282" r:id="rId22"/>
    <p:sldId id="284" r:id="rId23"/>
    <p:sldId id="298" r:id="rId24"/>
    <p:sldId id="299" r:id="rId25"/>
    <p:sldId id="285" r:id="rId26"/>
    <p:sldId id="303" r:id="rId27"/>
    <p:sldId id="305" r:id="rId28"/>
    <p:sldId id="307" r:id="rId29"/>
    <p:sldId id="308" r:id="rId30"/>
    <p:sldId id="306" r:id="rId31"/>
    <p:sldId id="309" r:id="rId32"/>
    <p:sldId id="311"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100" d="100"/>
          <a:sy n="100" d="100"/>
        </p:scale>
        <p:origin x="-7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8D27A46-291E-47B6-93A9-B12A08F6D57B}" type="datetimeFigureOut">
              <a:rPr lang="it-IT" smtClean="0"/>
              <a:pPr/>
              <a:t>13/09/2017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1A1F0F-2408-4E3E-80F7-6ECD7470EED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D27A46-291E-47B6-93A9-B12A08F6D57B}" type="datetimeFigureOut">
              <a:rPr lang="it-IT" smtClean="0"/>
              <a:pPr/>
              <a:t>13/09/2017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1A1F0F-2408-4E3E-80F7-6ECD7470EED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D27A46-291E-47B6-93A9-B12A08F6D57B}" type="datetimeFigureOut">
              <a:rPr lang="it-IT" smtClean="0"/>
              <a:pPr/>
              <a:t>13/09/2017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1A1F0F-2408-4E3E-80F7-6ECD7470EED8}"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533400" y="473075"/>
            <a:ext cx="8153400" cy="1143000"/>
          </a:xfrm>
        </p:spPr>
        <p:txBody>
          <a:bodyPr/>
          <a:lstStyle/>
          <a:p>
            <a:r>
              <a:rPr lang="it-IT" smtClean="0"/>
              <a:t>Fare clic per modificare lo stile del titolo</a:t>
            </a:r>
            <a:endParaRPr lang="it-IT"/>
          </a:p>
        </p:txBody>
      </p:sp>
      <p:sp>
        <p:nvSpPr>
          <p:cNvPr id="3" name="Segnaposto ClipArt 2"/>
          <p:cNvSpPr>
            <a:spLocks noGrp="1"/>
          </p:cNvSpPr>
          <p:nvPr>
            <p:ph type="clipArt" sz="half" idx="1"/>
          </p:nvPr>
        </p:nvSpPr>
        <p:spPr>
          <a:xfrm>
            <a:off x="533400" y="1828800"/>
            <a:ext cx="4000500" cy="4038600"/>
          </a:xfrm>
        </p:spPr>
        <p:txBody>
          <a:bodyPr/>
          <a:lstStyle/>
          <a:p>
            <a:pPr lvl="0"/>
            <a:endParaRPr lang="it-IT" noProof="0" smtClean="0"/>
          </a:p>
        </p:txBody>
      </p:sp>
      <p:sp>
        <p:nvSpPr>
          <p:cNvPr id="4" name="Segnaposto testo 3"/>
          <p:cNvSpPr>
            <a:spLocks noGrp="1"/>
          </p:cNvSpPr>
          <p:nvPr>
            <p:ph type="body" sz="half" idx="2"/>
          </p:nvPr>
        </p:nvSpPr>
        <p:spPr>
          <a:xfrm>
            <a:off x="4686300" y="1828800"/>
            <a:ext cx="4000500" cy="4038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8"/>
          <p:cNvSpPr>
            <a:spLocks noGrp="1" noChangeArrowheads="1"/>
          </p:cNvSpPr>
          <p:nvPr>
            <p:ph type="dt" sz="half" idx="10"/>
          </p:nvPr>
        </p:nvSpPr>
        <p:spPr>
          <a:ln/>
        </p:spPr>
        <p:txBody>
          <a:bodyPr/>
          <a:lstStyle>
            <a:lvl1pPr>
              <a:defRPr/>
            </a:lvl1pPr>
          </a:lstStyle>
          <a:p>
            <a:pPr>
              <a:defRPr/>
            </a:pPr>
            <a:endParaRPr lang="it-IT"/>
          </a:p>
        </p:txBody>
      </p:sp>
      <p:sp>
        <p:nvSpPr>
          <p:cNvPr id="6" name="Rectangle 9"/>
          <p:cNvSpPr>
            <a:spLocks noGrp="1" noChangeArrowheads="1"/>
          </p:cNvSpPr>
          <p:nvPr>
            <p:ph type="ftr" sz="quarter" idx="11"/>
          </p:nvPr>
        </p:nvSpPr>
        <p:spPr>
          <a:ln/>
        </p:spPr>
        <p:txBody>
          <a:bodyPr/>
          <a:lstStyle>
            <a:lvl1pPr>
              <a:defRPr/>
            </a:lvl1pPr>
          </a:lstStyle>
          <a:p>
            <a:pPr>
              <a:defRPr/>
            </a:pPr>
            <a:endParaRPr lang="it-IT"/>
          </a:p>
        </p:txBody>
      </p:sp>
      <p:sp>
        <p:nvSpPr>
          <p:cNvPr id="7" name="Rectangle 10"/>
          <p:cNvSpPr>
            <a:spLocks noGrp="1" noChangeArrowheads="1"/>
          </p:cNvSpPr>
          <p:nvPr>
            <p:ph type="sldNum" sz="quarter" idx="12"/>
          </p:nvPr>
        </p:nvSpPr>
        <p:spPr>
          <a:ln/>
        </p:spPr>
        <p:txBody>
          <a:bodyPr/>
          <a:lstStyle>
            <a:lvl1pPr>
              <a:defRPr/>
            </a:lvl1pPr>
          </a:lstStyle>
          <a:p>
            <a:pPr>
              <a:defRPr/>
            </a:pPr>
            <a:fld id="{3749C3E5-A585-4EF3-BF4B-0B17E417CC7D}"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8D27A46-291E-47B6-93A9-B12A08F6D57B}" type="datetimeFigureOut">
              <a:rPr lang="it-IT" smtClean="0"/>
              <a:pPr/>
              <a:t>13/09/2017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1A1F0F-2408-4E3E-80F7-6ECD7470EED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8D27A46-291E-47B6-93A9-B12A08F6D57B}" type="datetimeFigureOut">
              <a:rPr lang="it-IT" smtClean="0"/>
              <a:pPr/>
              <a:t>13/09/2017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1A1F0F-2408-4E3E-80F7-6ECD7470EED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8D27A46-291E-47B6-93A9-B12A08F6D57B}" type="datetimeFigureOut">
              <a:rPr lang="it-IT" smtClean="0"/>
              <a:pPr/>
              <a:t>13/09/2017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1A1F0F-2408-4E3E-80F7-6ECD7470EED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8D27A46-291E-47B6-93A9-B12A08F6D57B}" type="datetimeFigureOut">
              <a:rPr lang="it-IT" smtClean="0"/>
              <a:pPr/>
              <a:t>13/09/2017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B1A1F0F-2408-4E3E-80F7-6ECD7470EED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8D27A46-291E-47B6-93A9-B12A08F6D57B}" type="datetimeFigureOut">
              <a:rPr lang="it-IT" smtClean="0"/>
              <a:pPr/>
              <a:t>13/09/2017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B1A1F0F-2408-4E3E-80F7-6ECD7470EED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8D27A46-291E-47B6-93A9-B12A08F6D57B}" type="datetimeFigureOut">
              <a:rPr lang="it-IT" smtClean="0"/>
              <a:pPr/>
              <a:t>13/09/2017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B1A1F0F-2408-4E3E-80F7-6ECD7470EED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8D27A46-291E-47B6-93A9-B12A08F6D57B}" type="datetimeFigureOut">
              <a:rPr lang="it-IT" smtClean="0"/>
              <a:pPr/>
              <a:t>13/09/2017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1A1F0F-2408-4E3E-80F7-6ECD7470EED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8D27A46-291E-47B6-93A9-B12A08F6D57B}" type="datetimeFigureOut">
              <a:rPr lang="it-IT" smtClean="0"/>
              <a:pPr/>
              <a:t>13/09/2017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1A1F0F-2408-4E3E-80F7-6ECD7470EED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28000"/>
            <a:lum/>
          </a:blip>
          <a:srcRect/>
          <a:stretch>
            <a:fillRect t="-3000" r="-4000" b="-16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D27A46-291E-47B6-93A9-B12A08F6D57B}" type="datetimeFigureOut">
              <a:rPr lang="it-IT" smtClean="0"/>
              <a:pPr/>
              <a:t>13/09/2017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A1F0F-2408-4E3E-80F7-6ECD7470EED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hyperlink" Target="mailto:saverioandreula@libero.it"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268760"/>
            <a:ext cx="7772400" cy="1470025"/>
          </a:xfrm>
        </p:spPr>
        <p:txBody>
          <a:bodyPr>
            <a:normAutofit fontScale="90000"/>
          </a:bodyPr>
          <a:lstStyle/>
          <a:p>
            <a:pPr algn="l"/>
            <a:r>
              <a:rPr lang="it-IT" dirty="0" smtClean="0">
                <a:solidFill>
                  <a:srgbClr val="C00000"/>
                </a:solidFill>
              </a:rPr>
              <a:t>La gestione della cronicità e la presa in carico del paziente: Modelli regionali a confronto </a:t>
            </a:r>
            <a:endParaRPr lang="it-IT" dirty="0">
              <a:solidFill>
                <a:srgbClr val="C00000"/>
              </a:solidFill>
            </a:endParaRPr>
          </a:p>
        </p:txBody>
      </p:sp>
      <p:sp>
        <p:nvSpPr>
          <p:cNvPr id="3" name="Sottotitolo 2"/>
          <p:cNvSpPr>
            <a:spLocks noGrp="1"/>
          </p:cNvSpPr>
          <p:nvPr>
            <p:ph type="subTitle" idx="1"/>
          </p:nvPr>
        </p:nvSpPr>
        <p:spPr>
          <a:xfrm>
            <a:off x="2627784" y="2996952"/>
            <a:ext cx="6400800" cy="1752600"/>
          </a:xfrm>
        </p:spPr>
        <p:txBody>
          <a:bodyPr/>
          <a:lstStyle/>
          <a:p>
            <a:pPr algn="l"/>
            <a:r>
              <a:rPr lang="it-IT" dirty="0" smtClean="0">
                <a:solidFill>
                  <a:schemeClr val="tx1">
                    <a:lumMod val="65000"/>
                    <a:lumOff val="35000"/>
                  </a:schemeClr>
                </a:solidFill>
              </a:rPr>
              <a:t>Care Management e Infermiere </a:t>
            </a:r>
            <a:endParaRPr lang="it-IT" dirty="0">
              <a:solidFill>
                <a:schemeClr val="tx1">
                  <a:lumMod val="65000"/>
                  <a:lumOff val="35000"/>
                </a:schemeClr>
              </a:solidFill>
            </a:endParaRPr>
          </a:p>
        </p:txBody>
      </p:sp>
      <p:pic>
        <p:nvPicPr>
          <p:cNvPr id="2051" name="Picture 3"/>
          <p:cNvPicPr>
            <a:picLocks noChangeAspect="1" noChangeArrowheads="1"/>
          </p:cNvPicPr>
          <p:nvPr/>
        </p:nvPicPr>
        <p:blipFill>
          <a:blip r:embed="rId2" cstate="print"/>
          <a:srcRect l="9573"/>
          <a:stretch>
            <a:fillRect/>
          </a:stretch>
        </p:blipFill>
        <p:spPr bwMode="auto">
          <a:xfrm>
            <a:off x="6306245" y="179732"/>
            <a:ext cx="1794147" cy="620687"/>
          </a:xfrm>
          <a:prstGeom prst="rect">
            <a:avLst/>
          </a:prstGeom>
          <a:noFill/>
          <a:ln w="9525">
            <a:noFill/>
            <a:miter lim="800000"/>
            <a:headEnd/>
            <a:tailEnd/>
          </a:ln>
        </p:spPr>
      </p:pic>
      <p:sp>
        <p:nvSpPr>
          <p:cNvPr id="6" name="CasellaDiTesto 5"/>
          <p:cNvSpPr txBox="1"/>
          <p:nvPr/>
        </p:nvSpPr>
        <p:spPr>
          <a:xfrm>
            <a:off x="179512" y="6341258"/>
            <a:ext cx="2160240" cy="400110"/>
          </a:xfrm>
          <a:prstGeom prst="rect">
            <a:avLst/>
          </a:prstGeom>
          <a:noFill/>
        </p:spPr>
        <p:txBody>
          <a:bodyPr wrap="square" rtlCol="0">
            <a:spAutoFit/>
          </a:bodyPr>
          <a:lstStyle/>
          <a:p>
            <a:pPr algn="ctr"/>
            <a:r>
              <a:rPr lang="it-IT" sz="2000" dirty="0" smtClean="0">
                <a:solidFill>
                  <a:schemeClr val="tx1">
                    <a:lumMod val="85000"/>
                    <a:lumOff val="15000"/>
                  </a:schemeClr>
                </a:solidFill>
              </a:rPr>
              <a:t>Saverio </a:t>
            </a:r>
            <a:r>
              <a:rPr lang="it-IT" sz="2000" dirty="0" err="1" smtClean="0">
                <a:solidFill>
                  <a:schemeClr val="tx1">
                    <a:lumMod val="85000"/>
                    <a:lumOff val="15000"/>
                  </a:schemeClr>
                </a:solidFill>
              </a:rPr>
              <a:t>Andreula</a:t>
            </a:r>
            <a:r>
              <a:rPr lang="it-IT" sz="2000" dirty="0" smtClean="0">
                <a:solidFill>
                  <a:schemeClr val="tx1">
                    <a:lumMod val="85000"/>
                    <a:lumOff val="15000"/>
                  </a:schemeClr>
                </a:solidFill>
              </a:rPr>
              <a:t> </a:t>
            </a:r>
            <a:endParaRPr lang="it-IT" sz="2000" dirty="0">
              <a:solidFill>
                <a:schemeClr val="tx1">
                  <a:lumMod val="85000"/>
                  <a:lumOff val="15000"/>
                </a:schemeClr>
              </a:solidFill>
            </a:endParaRPr>
          </a:p>
        </p:txBody>
      </p:sp>
      <p:pic>
        <p:nvPicPr>
          <p:cNvPr id="7" name="Immagine 6" descr="Logo_IPASVI.jpg"/>
          <p:cNvPicPr>
            <a:picLocks noChangeAspect="1"/>
          </p:cNvPicPr>
          <p:nvPr/>
        </p:nvPicPr>
        <p:blipFill>
          <a:blip r:embed="rId3" cstate="print"/>
          <a:stretch>
            <a:fillRect/>
          </a:stretch>
        </p:blipFill>
        <p:spPr>
          <a:xfrm>
            <a:off x="5724128" y="126156"/>
            <a:ext cx="544678" cy="710556"/>
          </a:xfrm>
          <a:prstGeom prst="rect">
            <a:avLst/>
          </a:prstGeom>
        </p:spPr>
      </p:pic>
      <p:pic>
        <p:nvPicPr>
          <p:cNvPr id="3073" name="Picture 1"/>
          <p:cNvPicPr>
            <a:picLocks noChangeAspect="1" noChangeArrowheads="1"/>
          </p:cNvPicPr>
          <p:nvPr/>
        </p:nvPicPr>
        <p:blipFill>
          <a:blip r:embed="rId4" cstate="print"/>
          <a:srcRect/>
          <a:stretch>
            <a:fillRect/>
          </a:stretch>
        </p:blipFill>
        <p:spPr bwMode="auto">
          <a:xfrm>
            <a:off x="2339753" y="3634155"/>
            <a:ext cx="4032448" cy="27390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08920"/>
            <a:ext cx="7560840" cy="1143000"/>
          </a:xfrm>
        </p:spPr>
        <p:txBody>
          <a:bodyPr>
            <a:noAutofit/>
          </a:bodyPr>
          <a:lstStyle/>
          <a:p>
            <a:pPr algn="l"/>
            <a:r>
              <a:rPr lang="it-IT" sz="3200" dirty="0" smtClean="0">
                <a:solidFill>
                  <a:srgbClr val="C00000"/>
                </a:solidFill>
              </a:rPr>
              <a:t>La fascia </a:t>
            </a:r>
            <a:r>
              <a:rPr lang="it-IT" sz="3200" dirty="0" smtClean="0"/>
              <a:t>d'età che presenta maggiormente situazioni di </a:t>
            </a:r>
            <a:r>
              <a:rPr lang="it-IT" sz="3200" dirty="0" err="1" smtClean="0"/>
              <a:t>multimorbidità</a:t>
            </a:r>
            <a:r>
              <a:rPr lang="it-IT" sz="3200" dirty="0" smtClean="0"/>
              <a:t>/cronicità e che ricorre più frequentemente ai diversi servizi socio-sanitari è quella degli ultra 75enni, anche se le patologie </a:t>
            </a:r>
            <a:r>
              <a:rPr lang="it-IT" sz="3200" dirty="0" err="1" smtClean="0">
                <a:solidFill>
                  <a:srgbClr val="C00000"/>
                </a:solidFill>
              </a:rPr>
              <a:t>cronico-degenerative</a:t>
            </a:r>
            <a:r>
              <a:rPr lang="it-IT" sz="3200" dirty="0" smtClean="0"/>
              <a:t> più frequenti (malattie cardiovascolari, dismetaboliche, </a:t>
            </a:r>
            <a:r>
              <a:rPr lang="it-IT" sz="3200" dirty="0" err="1" smtClean="0"/>
              <a:t>broncopneumopatie</a:t>
            </a:r>
            <a:r>
              <a:rPr lang="it-IT" sz="3200" dirty="0" smtClean="0"/>
              <a:t> croniche, demenze e tumori) interessano ulteriori fasce d'età</a:t>
            </a:r>
            <a:endParaRPr lang="it-IT" sz="3200" dirty="0"/>
          </a:p>
        </p:txBody>
      </p:sp>
      <p:pic>
        <p:nvPicPr>
          <p:cNvPr id="3"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4" name="Immagine 3"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852936"/>
            <a:ext cx="7560840" cy="1143000"/>
          </a:xfrm>
        </p:spPr>
        <p:txBody>
          <a:bodyPr>
            <a:noAutofit/>
          </a:bodyPr>
          <a:lstStyle/>
          <a:p>
            <a:pPr algn="l"/>
            <a:r>
              <a:rPr lang="it-IT" sz="3100" dirty="0" smtClean="0">
                <a:solidFill>
                  <a:srgbClr val="C00000"/>
                </a:solidFill>
              </a:rPr>
              <a:t>Gli interventi preventivi </a:t>
            </a:r>
            <a:r>
              <a:rPr lang="it-IT" sz="3100" dirty="0" smtClean="0"/>
              <a:t>ed assistenziali necessari a migliorare la qualità di vita delle persone colpite dalle malattie cronico - degenerative rallentano il declino funzionale e limitando </a:t>
            </a:r>
            <a:r>
              <a:rPr lang="it-IT" sz="3100" dirty="0" smtClean="0">
                <a:solidFill>
                  <a:srgbClr val="C00000"/>
                </a:solidFill>
              </a:rPr>
              <a:t>l'accesso inappropriato </a:t>
            </a:r>
            <a:r>
              <a:rPr lang="it-IT" sz="3100" dirty="0" smtClean="0"/>
              <a:t>all'ospedale. Tanto induce a </a:t>
            </a:r>
            <a:r>
              <a:rPr lang="it-IT" sz="3100" dirty="0" smtClean="0">
                <a:solidFill>
                  <a:srgbClr val="C00000"/>
                </a:solidFill>
              </a:rPr>
              <a:t>definire modelli di presa in carico differenziati </a:t>
            </a:r>
            <a:r>
              <a:rPr lang="it-IT" sz="3100" dirty="0" smtClean="0"/>
              <a:t>per livello di rischio e un importante coinvolgimento del paziente e della famiglia nei processi di autocura basati sull'educazione terapeutica</a:t>
            </a:r>
            <a:endParaRPr lang="it-IT" sz="3100" dirty="0"/>
          </a:p>
        </p:txBody>
      </p:sp>
      <p:pic>
        <p:nvPicPr>
          <p:cNvPr id="3"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4" name="Immagine 3"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934072"/>
            <a:ext cx="7653536" cy="1143000"/>
          </a:xfrm>
        </p:spPr>
        <p:txBody>
          <a:bodyPr>
            <a:noAutofit/>
          </a:bodyPr>
          <a:lstStyle/>
          <a:p>
            <a:pPr algn="l"/>
            <a:r>
              <a:rPr lang="it-IT" sz="3100" dirty="0" smtClean="0"/>
              <a:t/>
            </a:r>
            <a:br>
              <a:rPr lang="it-IT" sz="3100" dirty="0" smtClean="0"/>
            </a:br>
            <a:r>
              <a:rPr lang="it-IT" sz="3100" dirty="0" smtClean="0">
                <a:solidFill>
                  <a:srgbClr val="C00000"/>
                </a:solidFill>
              </a:rPr>
              <a:t>Il territorio </a:t>
            </a:r>
            <a:r>
              <a:rPr lang="it-IT" sz="3100" dirty="0" smtClean="0"/>
              <a:t>per i sistemi sanitari evoluti deve diventare il </a:t>
            </a:r>
            <a:r>
              <a:rPr lang="it-IT" sz="3100" dirty="0" smtClean="0">
                <a:solidFill>
                  <a:srgbClr val="C00000"/>
                </a:solidFill>
              </a:rPr>
              <a:t>luogo primario di intervento </a:t>
            </a:r>
            <a:r>
              <a:rPr lang="it-IT" sz="3100" dirty="0" smtClean="0"/>
              <a:t>per attuare modalità innovative di integrazione assistenziale finalizzate a rispondere ai bisogni dei pazienti complessi.</a:t>
            </a:r>
            <a:br>
              <a:rPr lang="it-IT" sz="3100" dirty="0" smtClean="0"/>
            </a:br>
            <a:r>
              <a:rPr lang="it-IT" sz="3100" dirty="0" smtClean="0"/>
              <a:t> </a:t>
            </a:r>
            <a:r>
              <a:rPr lang="it-IT" sz="3100" dirty="0" smtClean="0">
                <a:solidFill>
                  <a:srgbClr val="C00000"/>
                </a:solidFill>
              </a:rPr>
              <a:t>Il domicilio</a:t>
            </a:r>
            <a:r>
              <a:rPr lang="it-IT" sz="3100" dirty="0" smtClean="0"/>
              <a:t>, il distretto e le forme organizzative evolute della medicina convenzionata rappresentano, pertanto, gli ambiti privilegiati dove realizzare la presa in carico integrata del paziente e della sua famiglia.</a:t>
            </a:r>
            <a:br>
              <a:rPr lang="it-IT" sz="3100" dirty="0" smtClean="0"/>
            </a:br>
            <a:endParaRPr lang="it-IT" sz="3100" dirty="0"/>
          </a:p>
        </p:txBody>
      </p:sp>
      <p:pic>
        <p:nvPicPr>
          <p:cNvPr id="3"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4" name="Immagine 3"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3212976"/>
            <a:ext cx="7416824" cy="1143000"/>
          </a:xfrm>
        </p:spPr>
        <p:txBody>
          <a:bodyPr>
            <a:noAutofit/>
          </a:bodyPr>
          <a:lstStyle/>
          <a:p>
            <a:pPr algn="l"/>
            <a:r>
              <a:rPr lang="it-IT" sz="3100" dirty="0" smtClean="0">
                <a:solidFill>
                  <a:srgbClr val="C00000"/>
                </a:solidFill>
              </a:rPr>
              <a:t>La definizione </a:t>
            </a:r>
            <a:r>
              <a:rPr lang="it-IT" sz="3100" dirty="0" smtClean="0"/>
              <a:t>di un “modello” applicativo  di questi elementi caratterizzanti, deve prevedere lo sviluppo di un </a:t>
            </a:r>
            <a:r>
              <a:rPr lang="it-IT" sz="3100" dirty="0" smtClean="0">
                <a:solidFill>
                  <a:srgbClr val="C00000"/>
                </a:solidFill>
              </a:rPr>
              <a:t>approccio </a:t>
            </a:r>
            <a:r>
              <a:rPr lang="it-IT" sz="3100" dirty="0" err="1" smtClean="0">
                <a:solidFill>
                  <a:srgbClr val="C00000"/>
                </a:solidFill>
              </a:rPr>
              <a:t>multiprofessionale</a:t>
            </a:r>
            <a:r>
              <a:rPr lang="it-IT" sz="3100" dirty="0" smtClean="0">
                <a:solidFill>
                  <a:srgbClr val="C00000"/>
                </a:solidFill>
              </a:rPr>
              <a:t> e multidisciplinare</a:t>
            </a:r>
            <a:r>
              <a:rPr lang="it-IT" sz="3100" dirty="0" smtClean="0"/>
              <a:t>, dall'implementazione e diffusione dei Piani Diagnostico Terapeutico Assistenziali </a:t>
            </a:r>
            <a:r>
              <a:rPr lang="it-IT" sz="3100" dirty="0" smtClean="0">
                <a:solidFill>
                  <a:srgbClr val="C00000"/>
                </a:solidFill>
              </a:rPr>
              <a:t>(PDTA) </a:t>
            </a:r>
            <a:r>
              <a:rPr lang="it-IT" sz="3100" dirty="0" smtClean="0"/>
              <a:t>e dal consolidamento dei percorsi di ammissioni e di dimissioni protette </a:t>
            </a:r>
            <a:br>
              <a:rPr lang="it-IT" sz="3100" dirty="0" smtClean="0"/>
            </a:br>
            <a:r>
              <a:rPr lang="it-IT" sz="3100" dirty="0" smtClean="0"/>
              <a:t/>
            </a:r>
            <a:br>
              <a:rPr lang="it-IT" sz="3100" dirty="0" smtClean="0"/>
            </a:br>
            <a:endParaRPr lang="it-IT" sz="3100" dirty="0"/>
          </a:p>
        </p:txBody>
      </p:sp>
      <p:pic>
        <p:nvPicPr>
          <p:cNvPr id="3"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4" name="Immagine 3"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83568" y="3870176"/>
            <a:ext cx="7632848" cy="1143000"/>
          </a:xfrm>
        </p:spPr>
        <p:txBody>
          <a:bodyPr>
            <a:noAutofit/>
          </a:bodyPr>
          <a:lstStyle/>
          <a:p>
            <a:pPr algn="l"/>
            <a:r>
              <a:rPr lang="it-IT" sz="3100" dirty="0" smtClean="0"/>
              <a:t>E’ l'</a:t>
            </a:r>
            <a:r>
              <a:rPr lang="it-IT" sz="3100" dirty="0" smtClean="0">
                <a:solidFill>
                  <a:srgbClr val="C00000"/>
                </a:solidFill>
              </a:rPr>
              <a:t>INFERMIERE</a:t>
            </a:r>
            <a:r>
              <a:rPr lang="it-IT" sz="3100" dirty="0" smtClean="0"/>
              <a:t>,  il perno su cui ruota un efficiente “Care Management” poiché egli è </a:t>
            </a:r>
            <a:r>
              <a:rPr lang="it-IT" sz="3100" dirty="0" smtClean="0">
                <a:solidFill>
                  <a:srgbClr val="C00000"/>
                </a:solidFill>
              </a:rPr>
              <a:t>responsabile dell'assistenza </a:t>
            </a:r>
            <a:r>
              <a:rPr lang="it-IT" sz="3100" dirty="0" smtClean="0"/>
              <a:t>generale infermieristica nei diversi contesti assistenziali e  conformemente a quanto disposto dal suo profilo professionale e dalle normative che  regolano il proprio esercizio professionale, può svolgere con </a:t>
            </a:r>
            <a:r>
              <a:rPr lang="it-IT" sz="3100" dirty="0" smtClean="0">
                <a:solidFill>
                  <a:srgbClr val="C00000"/>
                </a:solidFill>
              </a:rPr>
              <a:t>autonomia professionale </a:t>
            </a:r>
            <a:r>
              <a:rPr lang="it-IT" sz="3100" dirty="0" smtClean="0"/>
              <a:t>le attività dirette alla prevenzione, alla cura e salvaguardia della salute individuale e collettiva.</a:t>
            </a:r>
            <a:br>
              <a:rPr lang="it-IT" sz="3100" dirty="0" smtClean="0"/>
            </a:br>
            <a:r>
              <a:rPr lang="it-IT" sz="3100" dirty="0" smtClean="0"/>
              <a:t/>
            </a:r>
            <a:br>
              <a:rPr lang="it-IT" sz="3100" dirty="0" smtClean="0"/>
            </a:br>
            <a:r>
              <a:rPr lang="it-IT" sz="3100" dirty="0" smtClean="0"/>
              <a:t/>
            </a:r>
            <a:br>
              <a:rPr lang="it-IT" sz="3100" dirty="0" smtClean="0"/>
            </a:br>
            <a:r>
              <a:rPr lang="it-IT" sz="3100" dirty="0" smtClean="0"/>
              <a:t>.</a:t>
            </a:r>
            <a:br>
              <a:rPr lang="it-IT" sz="3100" dirty="0" smtClean="0"/>
            </a:br>
            <a:endParaRPr lang="it-IT" sz="3100" dirty="0"/>
          </a:p>
        </p:txBody>
      </p:sp>
      <p:pic>
        <p:nvPicPr>
          <p:cNvPr id="3"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5" name="Immagine 4"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83568" y="3356992"/>
            <a:ext cx="7632848" cy="1143000"/>
          </a:xfrm>
        </p:spPr>
        <p:txBody>
          <a:bodyPr>
            <a:noAutofit/>
          </a:bodyPr>
          <a:lstStyle/>
          <a:p>
            <a:r>
              <a:rPr lang="it-IT" sz="3100" dirty="0" smtClean="0"/>
              <a:t/>
            </a:r>
            <a:br>
              <a:rPr lang="it-IT" sz="3100" dirty="0" smtClean="0"/>
            </a:br>
            <a:r>
              <a:rPr lang="it-IT" sz="3100" dirty="0" smtClean="0"/>
              <a:t> Accordo Stato Regioni del 10 luglio 2014 (Patto per la Salute) </a:t>
            </a:r>
            <a:br>
              <a:rPr lang="it-IT" sz="3100" dirty="0" smtClean="0"/>
            </a:br>
            <a:r>
              <a:rPr lang="it-IT" sz="3100" dirty="0" smtClean="0"/>
              <a:t/>
            </a:r>
            <a:br>
              <a:rPr lang="it-IT" sz="3100" dirty="0" smtClean="0"/>
            </a:br>
            <a:r>
              <a:rPr lang="it-IT" sz="3100" dirty="0" smtClean="0"/>
              <a:t>Per un </a:t>
            </a:r>
            <a:r>
              <a:rPr lang="it-IT" sz="3100" dirty="0" err="1" smtClean="0"/>
              <a:t>efficientamento</a:t>
            </a:r>
            <a:r>
              <a:rPr lang="it-IT" sz="3100" dirty="0" smtClean="0"/>
              <a:t> del settore delle </a:t>
            </a:r>
            <a:r>
              <a:rPr lang="it-IT" sz="3100" dirty="0" smtClean="0">
                <a:solidFill>
                  <a:srgbClr val="C00000"/>
                </a:solidFill>
              </a:rPr>
              <a:t>cure primarie</a:t>
            </a:r>
            <a:r>
              <a:rPr lang="it-IT" sz="3100" dirty="0" smtClean="0"/>
              <a:t>, l'art. 5, punto 15, sottolinea l'importanza della </a:t>
            </a:r>
            <a:r>
              <a:rPr lang="it-IT" sz="3100" dirty="0" smtClean="0">
                <a:solidFill>
                  <a:srgbClr val="C00000"/>
                </a:solidFill>
              </a:rPr>
              <a:t>ridefinizione dei ruoli, delle responsabilità, delle competenze</a:t>
            </a:r>
            <a:r>
              <a:rPr lang="it-IT" sz="3100" dirty="0" smtClean="0"/>
              <a:t>, delle relazioni professionali, assegnando a ciascun professionista responsabilità individuali e di équipe su compiti, funzioni e obiettivi.</a:t>
            </a:r>
            <a:br>
              <a:rPr lang="it-IT" sz="3100" dirty="0" smtClean="0"/>
            </a:br>
            <a:r>
              <a:rPr lang="it-IT" sz="3100" dirty="0" smtClean="0"/>
              <a:t/>
            </a:r>
            <a:br>
              <a:rPr lang="it-IT" sz="3100" dirty="0" smtClean="0"/>
            </a:br>
            <a:r>
              <a:rPr lang="it-IT" sz="3100" dirty="0" smtClean="0"/>
              <a:t/>
            </a:r>
            <a:br>
              <a:rPr lang="it-IT" sz="3100" dirty="0" smtClean="0"/>
            </a:br>
            <a:endParaRPr lang="it-IT" sz="3100" dirty="0"/>
          </a:p>
        </p:txBody>
      </p:sp>
      <p:pic>
        <p:nvPicPr>
          <p:cNvPr id="3"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5" name="Immagine 4"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755576" y="2502024"/>
            <a:ext cx="7416824" cy="1143000"/>
          </a:xfrm>
        </p:spPr>
        <p:txBody>
          <a:bodyPr>
            <a:noAutofit/>
          </a:bodyPr>
          <a:lstStyle/>
          <a:p>
            <a:pPr algn="l"/>
            <a:r>
              <a:rPr lang="it-IT" sz="3200" dirty="0" smtClean="0"/>
              <a:t/>
            </a:r>
            <a:br>
              <a:rPr lang="it-IT" sz="3200" dirty="0" smtClean="0"/>
            </a:br>
            <a:r>
              <a:rPr lang="it-IT" sz="3200" dirty="0" smtClean="0"/>
              <a:t/>
            </a:r>
            <a:br>
              <a:rPr lang="it-IT" sz="3200" dirty="0" smtClean="0"/>
            </a:br>
            <a:r>
              <a:rPr lang="it-IT" sz="3200" dirty="0" smtClean="0">
                <a:solidFill>
                  <a:srgbClr val="C00000"/>
                </a:solidFill>
              </a:rPr>
              <a:t>Tale approccio </a:t>
            </a:r>
            <a:r>
              <a:rPr lang="it-IT" sz="3200" dirty="0" smtClean="0"/>
              <a:t>richiede il superamento del frazionamento nell'organizzazione dell'intervento assistenziale, la revisione di ruoli, competenze e sfere di responsabilità dei professionisti e </a:t>
            </a:r>
            <a:r>
              <a:rPr lang="it-IT" sz="3200" dirty="0" smtClean="0">
                <a:solidFill>
                  <a:srgbClr val="C00000"/>
                </a:solidFill>
              </a:rPr>
              <a:t>l'abbandono della logica gerarchica </a:t>
            </a:r>
            <a:r>
              <a:rPr lang="it-IT" sz="3200" dirty="0" smtClean="0"/>
              <a:t>per perseguire una logica di “</a:t>
            </a:r>
            <a:r>
              <a:rPr lang="it-IT" sz="3200" dirty="0" err="1" smtClean="0"/>
              <a:t>governance</a:t>
            </a:r>
            <a:r>
              <a:rPr lang="it-IT" sz="3200" dirty="0" smtClean="0"/>
              <a:t>” responsabile da promuovere anche attraverso la formazione.</a:t>
            </a:r>
            <a:br>
              <a:rPr lang="it-IT" sz="3200" dirty="0" smtClean="0"/>
            </a:br>
            <a:endParaRPr lang="it-IT" sz="3200" dirty="0"/>
          </a:p>
        </p:txBody>
      </p:sp>
      <p:pic>
        <p:nvPicPr>
          <p:cNvPr id="3"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5" name="Immagine 4"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620688"/>
            <a:ext cx="7772400" cy="1470025"/>
          </a:xfrm>
        </p:spPr>
        <p:txBody>
          <a:bodyPr>
            <a:normAutofit/>
          </a:bodyPr>
          <a:lstStyle/>
          <a:p>
            <a:r>
              <a:rPr lang="it-IT" sz="3200" dirty="0" smtClean="0">
                <a:solidFill>
                  <a:srgbClr val="FF0000"/>
                </a:solidFill>
              </a:rPr>
              <a:t>Esiti Studi Sperimentali  </a:t>
            </a:r>
            <a:br>
              <a:rPr lang="it-IT" sz="3200" dirty="0" smtClean="0">
                <a:solidFill>
                  <a:srgbClr val="FF0000"/>
                </a:solidFill>
              </a:rPr>
            </a:br>
            <a:r>
              <a:rPr lang="it-IT" sz="3200" dirty="0" smtClean="0">
                <a:solidFill>
                  <a:schemeClr val="tx1">
                    <a:lumMod val="75000"/>
                    <a:lumOff val="25000"/>
                  </a:schemeClr>
                </a:solidFill>
              </a:rPr>
              <a:t>Care Management </a:t>
            </a:r>
            <a:r>
              <a:rPr lang="it-IT" sz="3200" dirty="0" smtClean="0">
                <a:solidFill>
                  <a:srgbClr val="FF0000"/>
                </a:solidFill>
              </a:rPr>
              <a:t>Infermieristico  </a:t>
            </a:r>
            <a:endParaRPr lang="it-IT" sz="3200" dirty="0">
              <a:solidFill>
                <a:srgbClr val="FF0000"/>
              </a:solidFill>
            </a:endParaRPr>
          </a:p>
        </p:txBody>
      </p:sp>
      <p:sp>
        <p:nvSpPr>
          <p:cNvPr id="3" name="Sottotitolo 2"/>
          <p:cNvSpPr>
            <a:spLocks noGrp="1"/>
          </p:cNvSpPr>
          <p:nvPr>
            <p:ph type="subTitle" idx="1"/>
          </p:nvPr>
        </p:nvSpPr>
        <p:spPr>
          <a:xfrm>
            <a:off x="683568" y="1916832"/>
            <a:ext cx="7920880" cy="1752600"/>
          </a:xfrm>
        </p:spPr>
        <p:txBody>
          <a:bodyPr>
            <a:noAutofit/>
          </a:bodyPr>
          <a:lstStyle/>
          <a:p>
            <a:pPr algn="l"/>
            <a:r>
              <a:rPr lang="it-IT" sz="3000" dirty="0" smtClean="0">
                <a:solidFill>
                  <a:schemeClr val="tx1">
                    <a:lumMod val="75000"/>
                    <a:lumOff val="25000"/>
                  </a:schemeClr>
                </a:solidFill>
              </a:rPr>
              <a:t>Uno studio condotto dal Centro di ricerche e studi in management sanitario dell'Università Cattolica del Sacro Cuore, di figure infermieristiche emergenti  rispetto all’attuale sistema sanitario, ha dimostrato  che </a:t>
            </a:r>
            <a:r>
              <a:rPr lang="it-IT" sz="3000" dirty="0" smtClean="0">
                <a:solidFill>
                  <a:srgbClr val="C00000"/>
                </a:solidFill>
              </a:rPr>
              <a:t>l’infermiere care manager </a:t>
            </a:r>
            <a:r>
              <a:rPr lang="it-IT" sz="3000" dirty="0" smtClean="0">
                <a:solidFill>
                  <a:schemeClr val="tx1">
                    <a:lumMod val="75000"/>
                    <a:lumOff val="25000"/>
                  </a:schemeClr>
                </a:solidFill>
              </a:rPr>
              <a:t>a livello ospedaliero  e sul territorio - con un vero e proprio mix di caratteristiche e competenze, </a:t>
            </a:r>
            <a:r>
              <a:rPr lang="it-IT" sz="3000" dirty="0" smtClean="0">
                <a:solidFill>
                  <a:srgbClr val="FF0000"/>
                </a:solidFill>
              </a:rPr>
              <a:t>può rivestire ruoli critici e determinanti</a:t>
            </a:r>
            <a:r>
              <a:rPr lang="it-IT" sz="3000" dirty="0" smtClean="0">
                <a:solidFill>
                  <a:schemeClr val="tx1">
                    <a:lumMod val="75000"/>
                    <a:lumOff val="25000"/>
                  </a:schemeClr>
                </a:solidFill>
              </a:rPr>
              <a:t> per l'efficace funzionamento delle aziende sanitarie</a:t>
            </a:r>
            <a:br>
              <a:rPr lang="it-IT" sz="3000" dirty="0" smtClean="0">
                <a:solidFill>
                  <a:schemeClr val="tx1">
                    <a:lumMod val="75000"/>
                    <a:lumOff val="25000"/>
                  </a:schemeClr>
                </a:solidFill>
              </a:rPr>
            </a:br>
            <a:endParaRPr lang="it-IT" sz="3000" dirty="0">
              <a:solidFill>
                <a:schemeClr val="tx1">
                  <a:lumMod val="75000"/>
                  <a:lumOff val="25000"/>
                </a:schemeClr>
              </a:solidFill>
            </a:endParaRPr>
          </a:p>
        </p:txBody>
      </p:sp>
      <p:pic>
        <p:nvPicPr>
          <p:cNvPr id="4"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5" name="Immagine 4"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27584" y="734839"/>
            <a:ext cx="7772400" cy="1470025"/>
          </a:xfrm>
        </p:spPr>
        <p:txBody>
          <a:bodyPr>
            <a:normAutofit/>
          </a:bodyPr>
          <a:lstStyle/>
          <a:p>
            <a:r>
              <a:rPr lang="it-IT" sz="3200" dirty="0" smtClean="0">
                <a:solidFill>
                  <a:srgbClr val="FF0000"/>
                </a:solidFill>
              </a:rPr>
              <a:t> Studi sperimentali sul </a:t>
            </a:r>
            <a:br>
              <a:rPr lang="it-IT" sz="3200" dirty="0" smtClean="0">
                <a:solidFill>
                  <a:srgbClr val="FF0000"/>
                </a:solidFill>
              </a:rPr>
            </a:br>
            <a:r>
              <a:rPr lang="it-IT" sz="3200" dirty="0" smtClean="0">
                <a:solidFill>
                  <a:srgbClr val="FF0000"/>
                </a:solidFill>
              </a:rPr>
              <a:t>Care Management Infermieristico  </a:t>
            </a:r>
            <a:endParaRPr lang="it-IT" sz="3200" dirty="0">
              <a:solidFill>
                <a:srgbClr val="FF0000"/>
              </a:solidFill>
            </a:endParaRPr>
          </a:p>
        </p:txBody>
      </p:sp>
      <p:sp>
        <p:nvSpPr>
          <p:cNvPr id="3" name="Sottotitolo 2"/>
          <p:cNvSpPr>
            <a:spLocks noGrp="1"/>
          </p:cNvSpPr>
          <p:nvPr>
            <p:ph type="subTitle" idx="1"/>
          </p:nvPr>
        </p:nvSpPr>
        <p:spPr>
          <a:xfrm>
            <a:off x="683568" y="1916832"/>
            <a:ext cx="7920880" cy="1752600"/>
          </a:xfrm>
        </p:spPr>
        <p:txBody>
          <a:bodyPr>
            <a:noAutofit/>
          </a:bodyPr>
          <a:lstStyle/>
          <a:p>
            <a:pPr algn="l"/>
            <a:endParaRPr lang="it-IT" sz="3000" dirty="0" smtClean="0">
              <a:solidFill>
                <a:schemeClr val="tx1">
                  <a:lumMod val="75000"/>
                  <a:lumOff val="25000"/>
                </a:schemeClr>
              </a:solidFill>
            </a:endParaRPr>
          </a:p>
          <a:p>
            <a:pPr algn="l"/>
            <a:r>
              <a:rPr lang="it-IT" sz="3000" dirty="0" smtClean="0">
                <a:solidFill>
                  <a:schemeClr val="tx1">
                    <a:lumMod val="75000"/>
                    <a:lumOff val="25000"/>
                  </a:schemeClr>
                </a:solidFill>
              </a:rPr>
              <a:t>Sulla stessa linea uno studio condotto dal Policlinico Universitario "Agostino Gemelli", l'</a:t>
            </a:r>
            <a:r>
              <a:rPr lang="it-IT" sz="3000" dirty="0" err="1" smtClean="0">
                <a:solidFill>
                  <a:schemeClr val="tx1">
                    <a:lumMod val="75000"/>
                    <a:lumOff val="25000"/>
                  </a:schemeClr>
                </a:solidFill>
              </a:rPr>
              <a:t>Ausl</a:t>
            </a:r>
            <a:r>
              <a:rPr lang="it-IT" sz="3000" dirty="0" smtClean="0">
                <a:solidFill>
                  <a:schemeClr val="tx1">
                    <a:lumMod val="75000"/>
                    <a:lumOff val="25000"/>
                  </a:schemeClr>
                </a:solidFill>
              </a:rPr>
              <a:t> di Parma e l'Istituto Europeo di Oncologia, che ha visto il coinvolgimento di oltre </a:t>
            </a:r>
            <a:r>
              <a:rPr lang="it-IT" sz="3000" dirty="0" smtClean="0">
                <a:solidFill>
                  <a:srgbClr val="FF0000"/>
                </a:solidFill>
              </a:rPr>
              <a:t>100 Infermieri </a:t>
            </a:r>
            <a:r>
              <a:rPr lang="it-IT" sz="3000" dirty="0" smtClean="0">
                <a:solidFill>
                  <a:schemeClr val="tx1">
                    <a:lumMod val="75000"/>
                    <a:lumOff val="25000"/>
                  </a:schemeClr>
                </a:solidFill>
              </a:rPr>
              <a:t>nell’ambito del care management, coinvolti  in  </a:t>
            </a:r>
            <a:r>
              <a:rPr lang="it-IT" sz="3000" dirty="0" smtClean="0">
                <a:solidFill>
                  <a:srgbClr val="FF0000"/>
                </a:solidFill>
              </a:rPr>
              <a:t>nuovi ruoli</a:t>
            </a:r>
            <a:r>
              <a:rPr lang="it-IT" sz="3000" dirty="0" smtClean="0">
                <a:solidFill>
                  <a:schemeClr val="tx1">
                    <a:lumMod val="75000"/>
                    <a:lumOff val="25000"/>
                  </a:schemeClr>
                </a:solidFill>
              </a:rPr>
              <a:t>.</a:t>
            </a:r>
            <a:br>
              <a:rPr lang="it-IT" sz="3000" dirty="0" smtClean="0">
                <a:solidFill>
                  <a:schemeClr val="tx1">
                    <a:lumMod val="75000"/>
                    <a:lumOff val="25000"/>
                  </a:schemeClr>
                </a:solidFill>
              </a:rPr>
            </a:br>
            <a:endParaRPr lang="it-IT" sz="3000" dirty="0">
              <a:solidFill>
                <a:schemeClr val="tx1">
                  <a:lumMod val="75000"/>
                  <a:lumOff val="25000"/>
                </a:schemeClr>
              </a:solidFill>
            </a:endParaRPr>
          </a:p>
        </p:txBody>
      </p:sp>
      <p:pic>
        <p:nvPicPr>
          <p:cNvPr id="4"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5" name="Immagine 4"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1124744"/>
            <a:ext cx="7772400" cy="1470025"/>
          </a:xfrm>
        </p:spPr>
        <p:txBody>
          <a:bodyPr/>
          <a:lstStyle/>
          <a:p>
            <a:r>
              <a:rPr lang="it-IT" dirty="0" smtClean="0"/>
              <a:t>Care Management infermieristico in Puglia </a:t>
            </a:r>
            <a:endParaRPr lang="it-IT" dirty="0"/>
          </a:p>
        </p:txBody>
      </p:sp>
      <p:pic>
        <p:nvPicPr>
          <p:cNvPr id="4" name="Picture 8" descr="http://thumbs.dreamstime.com/x/care-home-logo-22978794.jpg"/>
          <p:cNvPicPr>
            <a:picLocks noChangeAspect="1" noChangeArrowheads="1"/>
          </p:cNvPicPr>
          <p:nvPr/>
        </p:nvPicPr>
        <p:blipFill>
          <a:blip r:embed="rId2" cstate="print"/>
          <a:srcRect/>
          <a:stretch>
            <a:fillRect/>
          </a:stretch>
        </p:blipFill>
        <p:spPr bwMode="auto">
          <a:xfrm>
            <a:off x="971600" y="2780928"/>
            <a:ext cx="2448272" cy="2448272"/>
          </a:xfrm>
          <a:prstGeom prst="rect">
            <a:avLst/>
          </a:prstGeom>
          <a:noFill/>
        </p:spPr>
      </p:pic>
      <p:sp>
        <p:nvSpPr>
          <p:cNvPr id="5" name="CasellaDiTesto 2"/>
          <p:cNvSpPr txBox="1"/>
          <p:nvPr/>
        </p:nvSpPr>
        <p:spPr>
          <a:xfrm>
            <a:off x="4139952" y="3933056"/>
            <a:ext cx="3312368" cy="630942"/>
          </a:xfrm>
          <a:prstGeom prst="rect">
            <a:avLst/>
          </a:prstGeom>
          <a:noFill/>
        </p:spPr>
        <p:txBody>
          <a:bodyPr wrap="square" rtlCol="0">
            <a:spAutoFit/>
          </a:bodyPr>
          <a:lstStyle/>
          <a:p>
            <a:r>
              <a:rPr lang="it-IT" sz="3500" b="1" dirty="0" smtClean="0">
                <a:solidFill>
                  <a:srgbClr val="C00000"/>
                </a:solidFill>
                <a:effectLst>
                  <a:outerShdw blurRad="38100" dist="38100" dir="2700000" algn="tl">
                    <a:srgbClr val="000000">
                      <a:alpha val="43137"/>
                    </a:srgbClr>
                  </a:outerShdw>
                </a:effectLst>
                <a:latin typeface="Aharoni" pitchFamily="2" charset="-79"/>
                <a:cs typeface="Aharoni" pitchFamily="2" charset="-79"/>
              </a:rPr>
              <a:t>CARE PUGLIA</a:t>
            </a:r>
            <a:endParaRPr lang="it-IT" sz="3500" b="1" dirty="0">
              <a:solidFill>
                <a:srgbClr val="C00000"/>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6" name="Picture 3"/>
          <p:cNvPicPr>
            <a:picLocks noChangeAspect="1" noChangeArrowheads="1"/>
          </p:cNvPicPr>
          <p:nvPr/>
        </p:nvPicPr>
        <p:blipFill>
          <a:blip r:embed="rId3" cstate="print"/>
          <a:srcRect l="9573"/>
          <a:stretch>
            <a:fillRect/>
          </a:stretch>
        </p:blipFill>
        <p:spPr bwMode="auto">
          <a:xfrm>
            <a:off x="6306245" y="72009"/>
            <a:ext cx="1794147" cy="620687"/>
          </a:xfrm>
          <a:prstGeom prst="rect">
            <a:avLst/>
          </a:prstGeom>
          <a:noFill/>
          <a:ln w="9525">
            <a:noFill/>
            <a:miter lim="800000"/>
            <a:headEnd/>
            <a:tailEnd/>
          </a:ln>
        </p:spPr>
      </p:pic>
      <p:pic>
        <p:nvPicPr>
          <p:cNvPr id="7" name="Immagine 6" descr="Logo_IPASVI.jpg"/>
          <p:cNvPicPr>
            <a:picLocks noChangeAspect="1"/>
          </p:cNvPicPr>
          <p:nvPr/>
        </p:nvPicPr>
        <p:blipFill>
          <a:blip r:embed="rId4"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052736"/>
            <a:ext cx="7488832" cy="5632311"/>
          </a:xfrm>
          <a:prstGeom prst="rect">
            <a:avLst/>
          </a:prstGeom>
        </p:spPr>
        <p:txBody>
          <a:bodyPr wrap="square">
            <a:spAutoFit/>
          </a:bodyPr>
          <a:lstStyle/>
          <a:p>
            <a:r>
              <a:rPr lang="it-IT" sz="3200" dirty="0" smtClean="0">
                <a:solidFill>
                  <a:srgbClr val="C00000"/>
                </a:solidFill>
              </a:rPr>
              <a:t>L’IDENTIKIT </a:t>
            </a:r>
            <a:r>
              <a:rPr lang="it-IT" sz="3200" dirty="0" smtClean="0">
                <a:solidFill>
                  <a:schemeClr val="tx1">
                    <a:lumMod val="65000"/>
                    <a:lumOff val="35000"/>
                  </a:schemeClr>
                </a:solidFill>
              </a:rPr>
              <a:t>dell’</a:t>
            </a:r>
            <a:r>
              <a:rPr lang="it-IT" sz="3200" dirty="0" smtClean="0">
                <a:solidFill>
                  <a:srgbClr val="C00000"/>
                </a:solidFill>
              </a:rPr>
              <a:t>INFERMIERE</a:t>
            </a:r>
            <a:r>
              <a:rPr lang="it-IT" sz="3200" dirty="0" smtClean="0"/>
              <a:t> </a:t>
            </a:r>
            <a:r>
              <a:rPr lang="it-IT" sz="3200" dirty="0" smtClean="0">
                <a:solidFill>
                  <a:schemeClr val="tx1">
                    <a:lumMod val="65000"/>
                    <a:lumOff val="35000"/>
                  </a:schemeClr>
                </a:solidFill>
              </a:rPr>
              <a:t>care/case manager</a:t>
            </a:r>
          </a:p>
          <a:p>
            <a:endParaRPr lang="it-IT" sz="800" dirty="0" smtClean="0">
              <a:solidFill>
                <a:srgbClr val="C00000"/>
              </a:solidFill>
            </a:endParaRPr>
          </a:p>
          <a:p>
            <a:r>
              <a:rPr lang="it-IT" sz="3200" dirty="0" smtClean="0">
                <a:solidFill>
                  <a:schemeClr val="tx1">
                    <a:lumMod val="65000"/>
                    <a:lumOff val="35000"/>
                  </a:schemeClr>
                </a:solidFill>
              </a:rPr>
              <a:t>Consulente, coordinatore, facilitatore, assistente, che si chiami "</a:t>
            </a:r>
            <a:r>
              <a:rPr lang="it-IT" sz="3200" dirty="0" smtClean="0">
                <a:solidFill>
                  <a:srgbClr val="C00000"/>
                </a:solidFill>
              </a:rPr>
              <a:t>Case</a:t>
            </a:r>
            <a:r>
              <a:rPr lang="it-IT" sz="3200" dirty="0" smtClean="0">
                <a:solidFill>
                  <a:schemeClr val="tx1">
                    <a:lumMod val="65000"/>
                    <a:lumOff val="35000"/>
                  </a:schemeClr>
                </a:solidFill>
              </a:rPr>
              <a:t> manager" o "</a:t>
            </a:r>
            <a:r>
              <a:rPr lang="it-IT" sz="3200" dirty="0" smtClean="0">
                <a:solidFill>
                  <a:srgbClr val="C00000"/>
                </a:solidFill>
              </a:rPr>
              <a:t>Care</a:t>
            </a:r>
            <a:r>
              <a:rPr lang="it-IT" sz="3200" dirty="0" smtClean="0">
                <a:solidFill>
                  <a:schemeClr val="tx1">
                    <a:lumMod val="65000"/>
                    <a:lumOff val="35000"/>
                  </a:schemeClr>
                </a:solidFill>
              </a:rPr>
              <a:t> manager", la figura dell'infermiere vive un momento di grandi cambiamenti ed è forse la professionalità che sta maggiormente cambiando nei nuovi assetti organizzativi del mondo sanitario, in ottica </a:t>
            </a:r>
            <a:r>
              <a:rPr lang="it-IT" sz="3200" dirty="0" smtClean="0">
                <a:solidFill>
                  <a:srgbClr val="C00000"/>
                </a:solidFill>
              </a:rPr>
              <a:t>"PATIENT CENTERED</a:t>
            </a:r>
            <a:r>
              <a:rPr lang="it-IT" sz="3200" dirty="0" smtClean="0">
                <a:solidFill>
                  <a:srgbClr val="FF0000"/>
                </a:solidFill>
              </a:rPr>
              <a:t>"</a:t>
            </a:r>
            <a:r>
              <a:rPr lang="it-IT" sz="3200" dirty="0" smtClean="0">
                <a:solidFill>
                  <a:srgbClr val="C00000"/>
                </a:solidFill>
              </a:rPr>
              <a:t/>
            </a:r>
            <a:br>
              <a:rPr lang="it-IT" sz="3200" dirty="0" smtClean="0">
                <a:solidFill>
                  <a:srgbClr val="C00000"/>
                </a:solidFill>
              </a:rPr>
            </a:br>
            <a:endParaRPr lang="it-IT" sz="3200" dirty="0">
              <a:solidFill>
                <a:srgbClr val="C00000"/>
              </a:solidFill>
            </a:endParaRPr>
          </a:p>
        </p:txBody>
      </p:sp>
      <p:pic>
        <p:nvPicPr>
          <p:cNvPr id="5"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6" name="Immagine 5"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CasellaDiTesto 3"/>
          <p:cNvSpPr txBox="1"/>
          <p:nvPr/>
        </p:nvSpPr>
        <p:spPr>
          <a:xfrm>
            <a:off x="827584" y="1268760"/>
            <a:ext cx="7344816" cy="4524315"/>
          </a:xfrm>
          <a:prstGeom prst="rect">
            <a:avLst/>
          </a:prstGeom>
          <a:noFill/>
        </p:spPr>
        <p:txBody>
          <a:bodyPr wrap="square" rtlCol="0">
            <a:spAutoFit/>
          </a:bodyPr>
          <a:lstStyle/>
          <a:p>
            <a:r>
              <a:rPr lang="it-IT" sz="3200" dirty="0">
                <a:solidFill>
                  <a:schemeClr val="tx1">
                    <a:lumMod val="65000"/>
                    <a:lumOff val="35000"/>
                  </a:schemeClr>
                </a:solidFill>
              </a:rPr>
              <a:t>Il progetto Care Puglia presentato dall’Ares è un sistema di implementazione del modello assistenziale di gestione dei Percorsi diagnostici terapeutici e di presa in carico di persone con patologie </a:t>
            </a:r>
            <a:r>
              <a:rPr lang="it-IT" sz="3200" dirty="0" smtClean="0">
                <a:solidFill>
                  <a:schemeClr val="tx1">
                    <a:lumMod val="65000"/>
                    <a:lumOff val="35000"/>
                  </a:schemeClr>
                </a:solidFill>
              </a:rPr>
              <a:t>croniche ed è tra le </a:t>
            </a:r>
            <a:r>
              <a:rPr lang="it-IT" sz="3200" dirty="0" smtClean="0">
                <a:solidFill>
                  <a:srgbClr val="C00000"/>
                </a:solidFill>
              </a:rPr>
              <a:t>Buone Pratiche in Sanità </a:t>
            </a:r>
            <a:r>
              <a:rPr lang="it-IT" sz="3200" dirty="0" smtClean="0">
                <a:solidFill>
                  <a:schemeClr val="tx1">
                    <a:lumMod val="65000"/>
                    <a:lumOff val="35000"/>
                  </a:schemeClr>
                </a:solidFill>
              </a:rPr>
              <a:t>segnalate dalla </a:t>
            </a:r>
            <a:r>
              <a:rPr lang="it-IT" sz="3200" dirty="0" err="1" smtClean="0">
                <a:solidFill>
                  <a:schemeClr val="tx1">
                    <a:lumMod val="65000"/>
                    <a:lumOff val="35000"/>
                  </a:schemeClr>
                </a:solidFill>
              </a:rPr>
              <a:t>Fiaso</a:t>
            </a:r>
            <a:r>
              <a:rPr lang="it-IT" sz="3200" dirty="0" smtClean="0">
                <a:solidFill>
                  <a:schemeClr val="tx1">
                    <a:lumMod val="65000"/>
                    <a:lumOff val="35000"/>
                  </a:schemeClr>
                </a:solidFill>
              </a:rPr>
              <a:t> (Federazione Italiana </a:t>
            </a:r>
          </a:p>
          <a:p>
            <a:r>
              <a:rPr lang="it-IT" sz="3200" dirty="0" smtClean="0">
                <a:solidFill>
                  <a:schemeClr val="tx1">
                    <a:lumMod val="65000"/>
                    <a:lumOff val="35000"/>
                  </a:schemeClr>
                </a:solidFill>
              </a:rPr>
              <a:t>delle Aziende Sanitarie)</a:t>
            </a:r>
          </a:p>
          <a:p>
            <a:endParaRPr lang="it-IT" sz="3200" dirty="0">
              <a:solidFill>
                <a:schemeClr val="tx1">
                  <a:lumMod val="65000"/>
                  <a:lumOff val="35000"/>
                </a:schemeClr>
              </a:solidFill>
            </a:endParaRPr>
          </a:p>
        </p:txBody>
      </p:sp>
      <p:pic>
        <p:nvPicPr>
          <p:cNvPr id="2097154" name="Picture 4" descr="http://www.centrolegalesanita.it/uploaded/immagini/articoli/la-buona-sanit%C3%A0-in-pratica-il-progetto-care-puglia-segnalato-nel-libro-bianco-della-fiaso-43-68.JPG"/>
          <p:cNvPicPr>
            <a:picLocks noChangeAspect="1" noChangeArrowheads="1"/>
          </p:cNvPicPr>
          <p:nvPr/>
        </p:nvPicPr>
        <p:blipFill>
          <a:blip r:embed="rId2" cstate="print"/>
          <a:srcRect/>
          <a:stretch>
            <a:fillRect/>
          </a:stretch>
        </p:blipFill>
        <p:spPr bwMode="auto">
          <a:xfrm>
            <a:off x="6948264" y="4437112"/>
            <a:ext cx="1395535" cy="1395536"/>
          </a:xfrm>
          <a:prstGeom prst="rect">
            <a:avLst/>
          </a:prstGeom>
          <a:noFill/>
        </p:spPr>
      </p:pic>
      <p:pic>
        <p:nvPicPr>
          <p:cNvPr id="5" name="Picture 3"/>
          <p:cNvPicPr>
            <a:picLocks noChangeAspect="1" noChangeArrowheads="1"/>
          </p:cNvPicPr>
          <p:nvPr/>
        </p:nvPicPr>
        <p:blipFill>
          <a:blip r:embed="rId3" cstate="print"/>
          <a:srcRect l="9573"/>
          <a:stretch>
            <a:fillRect/>
          </a:stretch>
        </p:blipFill>
        <p:spPr bwMode="auto">
          <a:xfrm>
            <a:off x="6306245" y="72009"/>
            <a:ext cx="1794147" cy="620687"/>
          </a:xfrm>
          <a:prstGeom prst="rect">
            <a:avLst/>
          </a:prstGeom>
          <a:noFill/>
          <a:ln w="9525">
            <a:noFill/>
            <a:miter lim="800000"/>
            <a:headEnd/>
            <a:tailEnd/>
          </a:ln>
        </p:spPr>
      </p:pic>
      <p:pic>
        <p:nvPicPr>
          <p:cNvPr id="6" name="Immagine 5" descr="Logo_IPASVI.jpg"/>
          <p:cNvPicPr>
            <a:picLocks noChangeAspect="1"/>
          </p:cNvPicPr>
          <p:nvPr/>
        </p:nvPicPr>
        <p:blipFill>
          <a:blip r:embed="rId4" cstate="print"/>
          <a:stretch>
            <a:fillRect/>
          </a:stretch>
        </p:blipFill>
        <p:spPr>
          <a:xfrm>
            <a:off x="5724128" y="18433"/>
            <a:ext cx="544678" cy="710556"/>
          </a:xfrm>
          <a:prstGeom prst="rect">
            <a:avLst/>
          </a:prstGeom>
        </p:spPr>
      </p:pic>
      <p:sp>
        <p:nvSpPr>
          <p:cNvPr id="7" name="CasellaDiTesto 2"/>
          <p:cNvSpPr txBox="1"/>
          <p:nvPr/>
        </p:nvSpPr>
        <p:spPr>
          <a:xfrm>
            <a:off x="827584" y="548680"/>
            <a:ext cx="3312368" cy="584775"/>
          </a:xfrm>
          <a:prstGeom prst="rect">
            <a:avLst/>
          </a:prstGeom>
          <a:noFill/>
        </p:spPr>
        <p:txBody>
          <a:bodyPr wrap="square" rtlCol="0">
            <a:spAutoFit/>
          </a:bodyPr>
          <a:lstStyle/>
          <a:p>
            <a:r>
              <a:rPr lang="it-IT" sz="3200" dirty="0" smtClean="0">
                <a:solidFill>
                  <a:srgbClr val="C00000"/>
                </a:solidFill>
                <a:latin typeface="Aharoni" pitchFamily="2" charset="-79"/>
                <a:cs typeface="Aharoni" pitchFamily="2" charset="-79"/>
              </a:rPr>
              <a:t>CARE PUGLIA</a:t>
            </a:r>
            <a:endParaRPr lang="it-IT" sz="3200" dirty="0">
              <a:solidFill>
                <a:srgbClr val="C00000"/>
              </a:solidFill>
              <a:latin typeface="Aharoni" pitchFamily="2" charset="-79"/>
              <a:cs typeface="Aharoni" pitchFamily="2" charset="-79"/>
            </a:endParaRPr>
          </a:p>
        </p:txBody>
      </p:sp>
      <p:pic>
        <p:nvPicPr>
          <p:cNvPr id="13313" name="Picture 1"/>
          <p:cNvPicPr>
            <a:picLocks noChangeAspect="1" noChangeArrowheads="1"/>
          </p:cNvPicPr>
          <p:nvPr/>
        </p:nvPicPr>
        <p:blipFill>
          <a:blip r:embed="rId5" cstate="print"/>
          <a:srcRect/>
          <a:stretch>
            <a:fillRect/>
          </a:stretch>
        </p:blipFill>
        <p:spPr bwMode="auto">
          <a:xfrm>
            <a:off x="827584" y="5695379"/>
            <a:ext cx="1440160" cy="9739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CasellaDiTesto 1"/>
          <p:cNvSpPr txBox="1"/>
          <p:nvPr/>
        </p:nvSpPr>
        <p:spPr>
          <a:xfrm>
            <a:off x="755576" y="1761778"/>
            <a:ext cx="7488832" cy="3970318"/>
          </a:xfrm>
          <a:prstGeom prst="rect">
            <a:avLst/>
          </a:prstGeom>
          <a:noFill/>
        </p:spPr>
        <p:txBody>
          <a:bodyPr wrap="square" rtlCol="0">
            <a:spAutoFit/>
          </a:bodyPr>
          <a:lstStyle/>
          <a:p>
            <a:pPr marL="285750" indent="-285750"/>
            <a:r>
              <a:rPr lang="it-IT" sz="3600" dirty="0" smtClean="0">
                <a:solidFill>
                  <a:srgbClr val="C00000"/>
                </a:solidFill>
              </a:rPr>
              <a:t>   Chiusura </a:t>
            </a:r>
            <a:r>
              <a:rPr lang="it-IT" sz="3600" dirty="0" smtClean="0">
                <a:solidFill>
                  <a:schemeClr val="tx1">
                    <a:lumMod val="65000"/>
                    <a:lumOff val="35000"/>
                  </a:schemeClr>
                </a:solidFill>
              </a:rPr>
              <a:t>ospedali</a:t>
            </a:r>
          </a:p>
          <a:p>
            <a:pPr marL="285750" indent="-285750"/>
            <a:r>
              <a:rPr lang="it-IT" sz="3600" dirty="0" smtClean="0">
                <a:solidFill>
                  <a:schemeClr val="tx1">
                    <a:lumMod val="65000"/>
                    <a:lumOff val="35000"/>
                  </a:schemeClr>
                </a:solidFill>
              </a:rPr>
              <a:t>   </a:t>
            </a:r>
            <a:r>
              <a:rPr lang="it-IT" sz="3600" dirty="0" smtClean="0">
                <a:solidFill>
                  <a:srgbClr val="C00000"/>
                </a:solidFill>
              </a:rPr>
              <a:t>Valorizzazione</a:t>
            </a:r>
            <a:r>
              <a:rPr lang="it-IT" sz="3600" dirty="0" smtClean="0">
                <a:solidFill>
                  <a:schemeClr val="tx1">
                    <a:lumMod val="65000"/>
                    <a:lumOff val="35000"/>
                  </a:schemeClr>
                </a:solidFill>
              </a:rPr>
              <a:t> il territorio</a:t>
            </a:r>
          </a:p>
          <a:p>
            <a:pPr marL="285750" indent="-285750"/>
            <a:r>
              <a:rPr lang="it-IT" sz="3600" dirty="0" smtClean="0">
                <a:solidFill>
                  <a:schemeClr val="tx1">
                    <a:lumMod val="65000"/>
                    <a:lumOff val="35000"/>
                  </a:schemeClr>
                </a:solidFill>
              </a:rPr>
              <a:t>   </a:t>
            </a:r>
            <a:r>
              <a:rPr lang="it-IT" sz="3600" dirty="0" smtClean="0">
                <a:solidFill>
                  <a:srgbClr val="C00000"/>
                </a:solidFill>
              </a:rPr>
              <a:t>Alternativa</a:t>
            </a:r>
            <a:r>
              <a:rPr lang="it-IT" sz="3600" dirty="0" smtClean="0">
                <a:solidFill>
                  <a:schemeClr val="tx1">
                    <a:lumMod val="65000"/>
                    <a:lumOff val="35000"/>
                  </a:schemeClr>
                </a:solidFill>
              </a:rPr>
              <a:t> al ricovero ospedaliero</a:t>
            </a:r>
          </a:p>
          <a:p>
            <a:pPr marL="285750" indent="-285750"/>
            <a:r>
              <a:rPr lang="it-IT" sz="3600" dirty="0" smtClean="0">
                <a:solidFill>
                  <a:schemeClr val="tx1">
                    <a:lumMod val="65000"/>
                    <a:lumOff val="35000"/>
                  </a:schemeClr>
                </a:solidFill>
              </a:rPr>
              <a:t>  </a:t>
            </a:r>
            <a:r>
              <a:rPr lang="it-IT" sz="3600" dirty="0" smtClean="0">
                <a:solidFill>
                  <a:srgbClr val="C00000"/>
                </a:solidFill>
              </a:rPr>
              <a:t> Nuovi </a:t>
            </a:r>
            <a:r>
              <a:rPr lang="it-IT" sz="3600" dirty="0" smtClean="0">
                <a:solidFill>
                  <a:schemeClr val="tx1">
                    <a:lumMod val="65000"/>
                    <a:lumOff val="35000"/>
                  </a:schemeClr>
                </a:solidFill>
              </a:rPr>
              <a:t>percorsi assistenziali</a:t>
            </a:r>
          </a:p>
          <a:p>
            <a:pPr marL="285750" indent="-285750"/>
            <a:r>
              <a:rPr lang="it-IT" sz="3600" dirty="0" smtClean="0">
                <a:solidFill>
                  <a:srgbClr val="C00000"/>
                </a:solidFill>
              </a:rPr>
              <a:t>   Offrire risposte </a:t>
            </a:r>
            <a:r>
              <a:rPr lang="it-IT" sz="3600" dirty="0" smtClean="0">
                <a:solidFill>
                  <a:schemeClr val="tx1">
                    <a:lumMod val="65000"/>
                    <a:lumOff val="35000"/>
                  </a:schemeClr>
                </a:solidFill>
              </a:rPr>
              <a:t>alla richiesta di salute in </a:t>
            </a:r>
            <a:r>
              <a:rPr lang="it-IT" sz="3600" dirty="0" smtClean="0">
                <a:solidFill>
                  <a:srgbClr val="C00000"/>
                </a:solidFill>
              </a:rPr>
              <a:t>regime multidisciplinare e polispecialistico</a:t>
            </a:r>
            <a:endParaRPr lang="it-IT" sz="3600" dirty="0">
              <a:solidFill>
                <a:srgbClr val="C00000"/>
              </a:solidFill>
            </a:endParaRPr>
          </a:p>
        </p:txBody>
      </p:sp>
      <p:pic>
        <p:nvPicPr>
          <p:cNvPr id="6"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7" name="Immagine 6" descr="Logo_IPASVI.jpg"/>
          <p:cNvPicPr>
            <a:picLocks noChangeAspect="1"/>
          </p:cNvPicPr>
          <p:nvPr/>
        </p:nvPicPr>
        <p:blipFill>
          <a:blip r:embed="rId3" cstate="print"/>
          <a:stretch>
            <a:fillRect/>
          </a:stretch>
        </p:blipFill>
        <p:spPr>
          <a:xfrm>
            <a:off x="5724128" y="18433"/>
            <a:ext cx="544678" cy="710556"/>
          </a:xfrm>
          <a:prstGeom prst="rect">
            <a:avLst/>
          </a:prstGeom>
        </p:spPr>
      </p:pic>
      <p:sp>
        <p:nvSpPr>
          <p:cNvPr id="8" name="CasellaDiTesto 2"/>
          <p:cNvSpPr txBox="1"/>
          <p:nvPr/>
        </p:nvSpPr>
        <p:spPr>
          <a:xfrm>
            <a:off x="827584" y="548680"/>
            <a:ext cx="3312368" cy="584775"/>
          </a:xfrm>
          <a:prstGeom prst="rect">
            <a:avLst/>
          </a:prstGeom>
          <a:noFill/>
        </p:spPr>
        <p:txBody>
          <a:bodyPr wrap="square" rtlCol="0">
            <a:spAutoFit/>
          </a:bodyPr>
          <a:lstStyle/>
          <a:p>
            <a:r>
              <a:rPr lang="it-IT" sz="3200" dirty="0" smtClean="0">
                <a:solidFill>
                  <a:srgbClr val="C00000"/>
                </a:solidFill>
                <a:latin typeface="Aharoni" pitchFamily="2" charset="-79"/>
                <a:cs typeface="Aharoni" pitchFamily="2" charset="-79"/>
              </a:rPr>
              <a:t>CARE PUGLIA</a:t>
            </a:r>
            <a:endParaRPr lang="it-IT" sz="3200" dirty="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CasellaDiTesto 2"/>
          <p:cNvSpPr txBox="1"/>
          <p:nvPr/>
        </p:nvSpPr>
        <p:spPr>
          <a:xfrm>
            <a:off x="827584" y="2473732"/>
            <a:ext cx="4680520" cy="523220"/>
          </a:xfrm>
          <a:prstGeom prst="rect">
            <a:avLst/>
          </a:prstGeom>
          <a:noFill/>
        </p:spPr>
        <p:txBody>
          <a:bodyPr wrap="square" rtlCol="0">
            <a:spAutoFit/>
          </a:bodyPr>
          <a:lstStyle/>
          <a:p>
            <a:r>
              <a:rPr lang="it-IT" sz="2800" dirty="0" smtClean="0">
                <a:solidFill>
                  <a:srgbClr val="C00000"/>
                </a:solidFill>
              </a:rPr>
              <a:t>PROGETTO NARDINO </a:t>
            </a:r>
            <a:endParaRPr lang="it-IT" sz="2800" dirty="0">
              <a:solidFill>
                <a:srgbClr val="C00000"/>
              </a:solidFill>
            </a:endParaRPr>
          </a:p>
        </p:txBody>
      </p:sp>
      <p:pic>
        <p:nvPicPr>
          <p:cNvPr id="2097157" name="Picture 2" descr="http://www.lanotiziaweb.it/wp-content/uploads/2013/08/disabili_0_0.jpg"/>
          <p:cNvPicPr>
            <a:picLocks noChangeAspect="1" noChangeArrowheads="1"/>
          </p:cNvPicPr>
          <p:nvPr/>
        </p:nvPicPr>
        <p:blipFill>
          <a:blip r:embed="rId2" cstate="print"/>
          <a:srcRect/>
          <a:stretch>
            <a:fillRect/>
          </a:stretch>
        </p:blipFill>
        <p:spPr bwMode="auto">
          <a:xfrm>
            <a:off x="2987824" y="3645024"/>
            <a:ext cx="2425734" cy="2034309"/>
          </a:xfrm>
          <a:prstGeom prst="rect">
            <a:avLst/>
          </a:prstGeom>
          <a:noFill/>
        </p:spPr>
      </p:pic>
      <p:sp>
        <p:nvSpPr>
          <p:cNvPr id="6" name="Freccia a destra 5"/>
          <p:cNvSpPr/>
          <p:nvPr/>
        </p:nvSpPr>
        <p:spPr>
          <a:xfrm>
            <a:off x="4283968" y="24737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2"/>
          <p:cNvSpPr txBox="1"/>
          <p:nvPr/>
        </p:nvSpPr>
        <p:spPr>
          <a:xfrm>
            <a:off x="4139952" y="2473732"/>
            <a:ext cx="4680520" cy="523220"/>
          </a:xfrm>
          <a:prstGeom prst="rect">
            <a:avLst/>
          </a:prstGeom>
          <a:noFill/>
        </p:spPr>
        <p:txBody>
          <a:bodyPr wrap="square" rtlCol="0">
            <a:spAutoFit/>
          </a:bodyPr>
          <a:lstStyle/>
          <a:p>
            <a:pPr algn="r"/>
            <a:r>
              <a:rPr lang="it-IT" sz="2800" dirty="0" smtClean="0"/>
              <a:t>PROGETTO LEONARDO  </a:t>
            </a:r>
            <a:endParaRPr lang="it-IT" sz="2800" dirty="0"/>
          </a:p>
        </p:txBody>
      </p:sp>
      <p:pic>
        <p:nvPicPr>
          <p:cNvPr id="8" name="Picture 3"/>
          <p:cNvPicPr>
            <a:picLocks noChangeAspect="1" noChangeArrowheads="1"/>
          </p:cNvPicPr>
          <p:nvPr/>
        </p:nvPicPr>
        <p:blipFill>
          <a:blip r:embed="rId3" cstate="print"/>
          <a:srcRect l="9573"/>
          <a:stretch>
            <a:fillRect/>
          </a:stretch>
        </p:blipFill>
        <p:spPr bwMode="auto">
          <a:xfrm>
            <a:off x="6306245" y="72009"/>
            <a:ext cx="1794147" cy="620687"/>
          </a:xfrm>
          <a:prstGeom prst="rect">
            <a:avLst/>
          </a:prstGeom>
          <a:noFill/>
          <a:ln w="9525">
            <a:noFill/>
            <a:miter lim="800000"/>
            <a:headEnd/>
            <a:tailEnd/>
          </a:ln>
        </p:spPr>
      </p:pic>
      <p:pic>
        <p:nvPicPr>
          <p:cNvPr id="9" name="Immagine 8" descr="Logo_IPASVI.jpg"/>
          <p:cNvPicPr>
            <a:picLocks noChangeAspect="1"/>
          </p:cNvPicPr>
          <p:nvPr/>
        </p:nvPicPr>
        <p:blipFill>
          <a:blip r:embed="rId4" cstate="print"/>
          <a:stretch>
            <a:fillRect/>
          </a:stretch>
        </p:blipFill>
        <p:spPr>
          <a:xfrm>
            <a:off x="5724128" y="18433"/>
            <a:ext cx="544678" cy="710556"/>
          </a:xfrm>
          <a:prstGeom prst="rect">
            <a:avLst/>
          </a:prstGeom>
        </p:spPr>
      </p:pic>
      <p:sp>
        <p:nvSpPr>
          <p:cNvPr id="10" name="CasellaDiTesto 2"/>
          <p:cNvSpPr txBox="1"/>
          <p:nvPr/>
        </p:nvSpPr>
        <p:spPr>
          <a:xfrm>
            <a:off x="827584" y="548680"/>
            <a:ext cx="3312368" cy="584775"/>
          </a:xfrm>
          <a:prstGeom prst="rect">
            <a:avLst/>
          </a:prstGeom>
          <a:noFill/>
        </p:spPr>
        <p:txBody>
          <a:bodyPr wrap="square" rtlCol="0">
            <a:spAutoFit/>
          </a:bodyPr>
          <a:lstStyle/>
          <a:p>
            <a:r>
              <a:rPr lang="it-IT" sz="3200" dirty="0" smtClean="0">
                <a:solidFill>
                  <a:srgbClr val="C00000"/>
                </a:solidFill>
                <a:latin typeface="Aharoni" pitchFamily="2" charset="-79"/>
                <a:cs typeface="Aharoni" pitchFamily="2" charset="-79"/>
              </a:rPr>
              <a:t>CARE PUGLIA</a:t>
            </a:r>
            <a:endParaRPr lang="it-IT" sz="3200" dirty="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64916" y="836712"/>
            <a:ext cx="7307484" cy="208823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763688" y="2704454"/>
            <a:ext cx="5328592" cy="1156594"/>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851126" y="3861048"/>
            <a:ext cx="5385170" cy="129614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843808" y="5229200"/>
            <a:ext cx="3533775" cy="790575"/>
          </a:xfrm>
          <a:prstGeom prst="rect">
            <a:avLst/>
          </a:prstGeom>
          <a:noFill/>
          <a:ln w="9525">
            <a:noFill/>
            <a:miter lim="800000"/>
            <a:headEnd/>
            <a:tailEnd/>
          </a:ln>
        </p:spPr>
      </p:pic>
      <p:sp>
        <p:nvSpPr>
          <p:cNvPr id="6" name="CasellaDiTesto 5"/>
          <p:cNvSpPr txBox="1"/>
          <p:nvPr/>
        </p:nvSpPr>
        <p:spPr>
          <a:xfrm rot="19801605">
            <a:off x="341381" y="2308987"/>
            <a:ext cx="2105330" cy="923330"/>
          </a:xfrm>
          <a:prstGeom prst="rect">
            <a:avLst/>
          </a:prstGeom>
          <a:noFill/>
          <a:ln>
            <a:solidFill>
              <a:schemeClr val="tx1"/>
            </a:solidFill>
            <a:prstDash val="dash"/>
          </a:ln>
        </p:spPr>
        <p:txBody>
          <a:bodyPr wrap="square" rtlCol="0">
            <a:spAutoFit/>
          </a:bodyPr>
          <a:lstStyle/>
          <a:p>
            <a:pPr algn="ctr"/>
            <a:r>
              <a:rPr lang="it-IT" dirty="0" smtClean="0"/>
              <a:t>Stato dell’arte alla data del </a:t>
            </a:r>
          </a:p>
          <a:p>
            <a:pPr algn="ctr"/>
            <a:r>
              <a:rPr lang="it-IT" dirty="0" smtClean="0"/>
              <a:t>23 AGOSTO 2013 </a:t>
            </a:r>
            <a:endParaRPr lang="it-IT" dirty="0"/>
          </a:p>
        </p:txBody>
      </p:sp>
      <p:pic>
        <p:nvPicPr>
          <p:cNvPr id="7" name="Picture 3"/>
          <p:cNvPicPr>
            <a:picLocks noChangeAspect="1" noChangeArrowheads="1"/>
          </p:cNvPicPr>
          <p:nvPr/>
        </p:nvPicPr>
        <p:blipFill>
          <a:blip r:embed="rId6" cstate="print"/>
          <a:srcRect l="9573"/>
          <a:stretch>
            <a:fillRect/>
          </a:stretch>
        </p:blipFill>
        <p:spPr bwMode="auto">
          <a:xfrm>
            <a:off x="6306245" y="72009"/>
            <a:ext cx="1794147" cy="620687"/>
          </a:xfrm>
          <a:prstGeom prst="rect">
            <a:avLst/>
          </a:prstGeom>
          <a:noFill/>
          <a:ln w="9525">
            <a:noFill/>
            <a:miter lim="800000"/>
            <a:headEnd/>
            <a:tailEnd/>
          </a:ln>
        </p:spPr>
      </p:pic>
      <p:pic>
        <p:nvPicPr>
          <p:cNvPr id="8" name="Immagine 7" descr="Logo_IPASVI.jpg"/>
          <p:cNvPicPr>
            <a:picLocks noChangeAspect="1"/>
          </p:cNvPicPr>
          <p:nvPr/>
        </p:nvPicPr>
        <p:blipFill>
          <a:blip r:embed="rId7"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190357"/>
            <a:ext cx="7632848" cy="5262979"/>
          </a:xfrm>
          <a:prstGeom prst="rect">
            <a:avLst/>
          </a:prstGeom>
        </p:spPr>
        <p:txBody>
          <a:bodyPr wrap="square">
            <a:spAutoFit/>
          </a:bodyPr>
          <a:lstStyle/>
          <a:p>
            <a:r>
              <a:rPr lang="it-IT" sz="2800" dirty="0" smtClean="0"/>
              <a:t>Il </a:t>
            </a:r>
            <a:r>
              <a:rPr lang="it-IT" sz="2800" dirty="0" smtClean="0">
                <a:solidFill>
                  <a:srgbClr val="C00000"/>
                </a:solidFill>
              </a:rPr>
              <a:t>Modello CARE Puglia</a:t>
            </a:r>
            <a:r>
              <a:rPr lang="it-IT" sz="2800" dirty="0" smtClean="0"/>
              <a:t>, implementato dal 2012, si basa sulla presa in carico del paziente cronico e dei suoi problemi di salute, nell’ambito delle cure primarie, secondo il </a:t>
            </a:r>
            <a:r>
              <a:rPr lang="it-IT" sz="2800" dirty="0" err="1" smtClean="0">
                <a:solidFill>
                  <a:srgbClr val="C00000"/>
                </a:solidFill>
              </a:rPr>
              <a:t>Chronic</a:t>
            </a:r>
            <a:r>
              <a:rPr lang="it-IT" sz="2800" dirty="0" smtClean="0">
                <a:solidFill>
                  <a:srgbClr val="C00000"/>
                </a:solidFill>
              </a:rPr>
              <a:t> Care </a:t>
            </a:r>
            <a:r>
              <a:rPr lang="it-IT" sz="2800" dirty="0" err="1" smtClean="0">
                <a:solidFill>
                  <a:srgbClr val="C00000"/>
                </a:solidFill>
              </a:rPr>
              <a:t>Model</a:t>
            </a:r>
            <a:r>
              <a:rPr lang="it-IT" sz="2800" dirty="0" smtClean="0">
                <a:solidFill>
                  <a:srgbClr val="C00000"/>
                </a:solidFill>
              </a:rPr>
              <a:t> </a:t>
            </a:r>
            <a:r>
              <a:rPr lang="it-IT" sz="2800" dirty="0" smtClean="0"/>
              <a:t>che vede il coinvolgimento di tutti gli “erogatori di assistenza” e l’introduzione di una nuova figura professionale, il Care Manager (</a:t>
            </a:r>
            <a:r>
              <a:rPr lang="it-IT" sz="2800" dirty="0" err="1" smtClean="0"/>
              <a:t>CM</a:t>
            </a:r>
            <a:r>
              <a:rPr lang="it-IT" sz="2800" dirty="0" smtClean="0"/>
              <a:t>). I </a:t>
            </a:r>
            <a:r>
              <a:rPr lang="it-IT" sz="2800" dirty="0" err="1" smtClean="0"/>
              <a:t>CM</a:t>
            </a:r>
            <a:r>
              <a:rPr lang="it-IT" sz="2800" dirty="0" smtClean="0"/>
              <a:t> (</a:t>
            </a:r>
            <a:r>
              <a:rPr lang="it-IT" sz="2800" dirty="0" smtClean="0">
                <a:solidFill>
                  <a:srgbClr val="C00000"/>
                </a:solidFill>
              </a:rPr>
              <a:t>infermieri opportunamente formati</a:t>
            </a:r>
            <a:r>
              <a:rPr lang="it-IT" sz="2800" dirty="0" smtClean="0"/>
              <a:t>)</a:t>
            </a:r>
          </a:p>
          <a:p>
            <a:r>
              <a:rPr lang="it-IT" sz="2800" dirty="0" smtClean="0"/>
              <a:t>forniscono al paziente strumenti utili per l’autogestione della malattia, si avvalgono di un sistema di supporto decisionale su web (Sistema Informativo </a:t>
            </a:r>
            <a:r>
              <a:rPr lang="it-IT" sz="2800" dirty="0" smtClean="0">
                <a:solidFill>
                  <a:srgbClr val="C00000"/>
                </a:solidFill>
              </a:rPr>
              <a:t>Progetto </a:t>
            </a:r>
            <a:r>
              <a:rPr lang="it-IT" sz="2800" dirty="0" err="1" smtClean="0">
                <a:solidFill>
                  <a:srgbClr val="C00000"/>
                </a:solidFill>
              </a:rPr>
              <a:t>Nardino</a:t>
            </a:r>
            <a:r>
              <a:rPr lang="it-IT" sz="2800" dirty="0" smtClean="0"/>
              <a:t>)</a:t>
            </a:r>
            <a:endParaRPr lang="it-IT" sz="2800" dirty="0"/>
          </a:p>
        </p:txBody>
      </p:sp>
      <p:pic>
        <p:nvPicPr>
          <p:cNvPr id="3"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4" name="Immagine 3" descr="Logo_IPASVI.jpg"/>
          <p:cNvPicPr>
            <a:picLocks noChangeAspect="1"/>
          </p:cNvPicPr>
          <p:nvPr/>
        </p:nvPicPr>
        <p:blipFill>
          <a:blip r:embed="rId3" cstate="print"/>
          <a:stretch>
            <a:fillRect/>
          </a:stretch>
        </p:blipFill>
        <p:spPr>
          <a:xfrm>
            <a:off x="5724128" y="18433"/>
            <a:ext cx="544678" cy="710556"/>
          </a:xfrm>
          <a:prstGeom prst="rect">
            <a:avLst/>
          </a:prstGeom>
        </p:spPr>
      </p:pic>
      <p:sp>
        <p:nvSpPr>
          <p:cNvPr id="5" name="CasellaDiTesto 2"/>
          <p:cNvSpPr txBox="1"/>
          <p:nvPr/>
        </p:nvSpPr>
        <p:spPr>
          <a:xfrm>
            <a:off x="827584" y="548680"/>
            <a:ext cx="3312368" cy="584775"/>
          </a:xfrm>
          <a:prstGeom prst="rect">
            <a:avLst/>
          </a:prstGeom>
          <a:noFill/>
        </p:spPr>
        <p:txBody>
          <a:bodyPr wrap="square" rtlCol="0">
            <a:spAutoFit/>
          </a:bodyPr>
          <a:lstStyle/>
          <a:p>
            <a:r>
              <a:rPr lang="it-IT" sz="3200" dirty="0" smtClean="0">
                <a:solidFill>
                  <a:srgbClr val="C00000"/>
                </a:solidFill>
                <a:latin typeface="Aharoni" pitchFamily="2" charset="-79"/>
                <a:cs typeface="Aharoni" pitchFamily="2" charset="-79"/>
              </a:rPr>
              <a:t>CARE PUGLIA</a:t>
            </a:r>
            <a:endParaRPr lang="it-IT" sz="3200" dirty="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CasellaDiTesto 1"/>
          <p:cNvSpPr txBox="1"/>
          <p:nvPr/>
        </p:nvSpPr>
        <p:spPr>
          <a:xfrm>
            <a:off x="395536" y="1258828"/>
            <a:ext cx="8388424" cy="1631216"/>
          </a:xfrm>
          <a:prstGeom prst="rect">
            <a:avLst/>
          </a:prstGeom>
          <a:noFill/>
        </p:spPr>
        <p:txBody>
          <a:bodyPr wrap="square" rtlCol="0">
            <a:spAutoFit/>
          </a:bodyPr>
          <a:lstStyle/>
          <a:p>
            <a:pPr algn="ctr"/>
            <a:r>
              <a:rPr lang="it-IT" sz="3200" dirty="0">
                <a:solidFill>
                  <a:srgbClr val="C00000"/>
                </a:solidFill>
              </a:rPr>
              <a:t>L.R. n. 19/2006 e Del. G.R. n. 2578 del 23/11/2010 di approvazione del progetto </a:t>
            </a:r>
            <a:r>
              <a:rPr lang="it-IT" sz="3600" dirty="0">
                <a:solidFill>
                  <a:schemeClr val="tx1">
                    <a:lumMod val="65000"/>
                    <a:lumOff val="35000"/>
                  </a:schemeClr>
                </a:solidFill>
              </a:rPr>
              <a:t>“</a:t>
            </a:r>
            <a:r>
              <a:rPr lang="it-IT" sz="3600" dirty="0" err="1">
                <a:solidFill>
                  <a:schemeClr val="tx1">
                    <a:lumMod val="65000"/>
                    <a:lumOff val="35000"/>
                  </a:schemeClr>
                </a:solidFill>
              </a:rPr>
              <a:t>Qualify</a:t>
            </a:r>
            <a:r>
              <a:rPr lang="it-IT" sz="3600" dirty="0">
                <a:solidFill>
                  <a:schemeClr val="tx1">
                    <a:lumMod val="65000"/>
                    <a:lumOff val="35000"/>
                  </a:schemeClr>
                </a:solidFill>
              </a:rPr>
              <a:t>-Care Puglia”</a:t>
            </a:r>
          </a:p>
        </p:txBody>
      </p:sp>
      <p:sp>
        <p:nvSpPr>
          <p:cNvPr id="1048636" name="CasellaDiTesto 2"/>
          <p:cNvSpPr txBox="1"/>
          <p:nvPr/>
        </p:nvSpPr>
        <p:spPr>
          <a:xfrm>
            <a:off x="827584" y="539969"/>
            <a:ext cx="3312368" cy="584775"/>
          </a:xfrm>
          <a:prstGeom prst="rect">
            <a:avLst/>
          </a:prstGeom>
          <a:noFill/>
        </p:spPr>
        <p:txBody>
          <a:bodyPr wrap="square" rtlCol="0">
            <a:spAutoFit/>
          </a:bodyPr>
          <a:lstStyle/>
          <a:p>
            <a:r>
              <a:rPr lang="it-IT" sz="3200" dirty="0" smtClean="0">
                <a:solidFill>
                  <a:srgbClr val="C00000"/>
                </a:solidFill>
                <a:latin typeface="Aharoni" pitchFamily="2" charset="-79"/>
                <a:cs typeface="Aharoni" pitchFamily="2" charset="-79"/>
              </a:rPr>
              <a:t>CARE PUGLIA</a:t>
            </a:r>
            <a:endParaRPr lang="it-IT" sz="3200" dirty="0">
              <a:solidFill>
                <a:srgbClr val="C00000"/>
              </a:solidFill>
              <a:latin typeface="Aharoni" pitchFamily="2" charset="-79"/>
              <a:cs typeface="Aharoni" pitchFamily="2" charset="-79"/>
            </a:endParaRPr>
          </a:p>
        </p:txBody>
      </p:sp>
      <p:sp>
        <p:nvSpPr>
          <p:cNvPr id="1048637" name="CasellaDiTesto 3"/>
          <p:cNvSpPr txBox="1"/>
          <p:nvPr/>
        </p:nvSpPr>
        <p:spPr>
          <a:xfrm>
            <a:off x="971600" y="4077072"/>
            <a:ext cx="7488832" cy="1708160"/>
          </a:xfrm>
          <a:prstGeom prst="rect">
            <a:avLst/>
          </a:prstGeom>
          <a:noFill/>
        </p:spPr>
        <p:txBody>
          <a:bodyPr wrap="square" rtlCol="0">
            <a:spAutoFit/>
          </a:bodyPr>
          <a:lstStyle/>
          <a:p>
            <a:pPr algn="ctr"/>
            <a:r>
              <a:rPr lang="it-IT" sz="3500" dirty="0">
                <a:solidFill>
                  <a:schemeClr val="tx1">
                    <a:lumMod val="75000"/>
                    <a:lumOff val="25000"/>
                  </a:schemeClr>
                </a:solidFill>
              </a:rPr>
              <a:t>Percorsi integrati innovativi per la presa in carico domiciliare di persone gravemente non autosufficienti</a:t>
            </a:r>
          </a:p>
        </p:txBody>
      </p:sp>
      <p:sp>
        <p:nvSpPr>
          <p:cNvPr id="1048638" name="CasellaDiTesto 4"/>
          <p:cNvSpPr txBox="1"/>
          <p:nvPr/>
        </p:nvSpPr>
        <p:spPr>
          <a:xfrm>
            <a:off x="899592" y="3068960"/>
            <a:ext cx="7272808" cy="784830"/>
          </a:xfrm>
          <a:prstGeom prst="rect">
            <a:avLst/>
          </a:prstGeom>
          <a:noFill/>
        </p:spPr>
        <p:txBody>
          <a:bodyPr wrap="square" rtlCol="0">
            <a:spAutoFit/>
          </a:bodyPr>
          <a:lstStyle/>
          <a:p>
            <a:pPr algn="ctr"/>
            <a:r>
              <a:rPr lang="it-IT" sz="4500" dirty="0">
                <a:latin typeface="Adobe Caslon Pro Bold" pitchFamily="18" charset="0"/>
              </a:rPr>
              <a:t>8 milioni di </a:t>
            </a:r>
            <a:r>
              <a:rPr lang="it-IT" sz="4500" dirty="0" smtClean="0">
                <a:latin typeface="Adobe Caslon Pro Bold" pitchFamily="18" charset="0"/>
              </a:rPr>
              <a:t>euro </a:t>
            </a:r>
            <a:endParaRPr lang="it-IT" sz="4500" dirty="0">
              <a:latin typeface="Adobe Caslon Pro Bold" pitchFamily="18" charset="0"/>
            </a:endParaRPr>
          </a:p>
        </p:txBody>
      </p:sp>
      <p:pic>
        <p:nvPicPr>
          <p:cNvPr id="6" name="Picture 3"/>
          <p:cNvPicPr>
            <a:picLocks noChangeAspect="1" noChangeArrowheads="1"/>
          </p:cNvPicPr>
          <p:nvPr/>
        </p:nvPicPr>
        <p:blipFill>
          <a:blip r:embed="rId2" cstate="print"/>
          <a:srcRect l="9573"/>
          <a:stretch>
            <a:fillRect/>
          </a:stretch>
        </p:blipFill>
        <p:spPr bwMode="auto">
          <a:xfrm>
            <a:off x="6306245" y="107724"/>
            <a:ext cx="1794147" cy="620687"/>
          </a:xfrm>
          <a:prstGeom prst="rect">
            <a:avLst/>
          </a:prstGeom>
          <a:noFill/>
          <a:ln w="9525">
            <a:noFill/>
            <a:miter lim="800000"/>
            <a:headEnd/>
            <a:tailEnd/>
          </a:ln>
        </p:spPr>
      </p:pic>
      <p:pic>
        <p:nvPicPr>
          <p:cNvPr id="7" name="Immagine 6" descr="Logo_IPASVI.jpg"/>
          <p:cNvPicPr>
            <a:picLocks noChangeAspect="1"/>
          </p:cNvPicPr>
          <p:nvPr/>
        </p:nvPicPr>
        <p:blipFill>
          <a:blip r:embed="rId3" cstate="print"/>
          <a:stretch>
            <a:fillRect/>
          </a:stretch>
        </p:blipFill>
        <p:spPr>
          <a:xfrm>
            <a:off x="5724128" y="54148"/>
            <a:ext cx="544678" cy="71055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196752"/>
            <a:ext cx="7488832" cy="5109091"/>
          </a:xfrm>
          <a:prstGeom prst="rect">
            <a:avLst/>
          </a:prstGeom>
        </p:spPr>
        <p:txBody>
          <a:bodyPr wrap="square">
            <a:spAutoFit/>
          </a:bodyPr>
          <a:lstStyle/>
          <a:p>
            <a:pPr algn="ctr"/>
            <a:r>
              <a:rPr lang="it-IT" sz="3600" dirty="0" smtClean="0"/>
              <a:t> I possibili modelli organizzativi</a:t>
            </a:r>
          </a:p>
          <a:p>
            <a:endParaRPr lang="it-IT" sz="2900" dirty="0" smtClean="0"/>
          </a:p>
          <a:p>
            <a:r>
              <a:rPr lang="it-IT" sz="2900" dirty="0" smtClean="0"/>
              <a:t>Sono previsti </a:t>
            </a:r>
            <a:r>
              <a:rPr lang="it-IT" sz="2900" dirty="0" smtClean="0">
                <a:solidFill>
                  <a:srgbClr val="FF0000"/>
                </a:solidFill>
              </a:rPr>
              <a:t>tre possibili modelli organizzativi </a:t>
            </a:r>
            <a:r>
              <a:rPr lang="it-IT" sz="2900" dirty="0" smtClean="0"/>
              <a:t>fondamentali ai quali dovranno rapportarsi tutti i medici di famiglia o in forma strutturale</a:t>
            </a:r>
          </a:p>
          <a:p>
            <a:r>
              <a:rPr lang="it-IT" sz="2900" dirty="0" smtClean="0"/>
              <a:t>(risiedendo nella sede organizzata) o funzionale (risiedendo nel proprio ambulatorio ma </a:t>
            </a:r>
            <a:r>
              <a:rPr lang="it-IT" sz="2900" dirty="0" smtClean="0">
                <a:solidFill>
                  <a:srgbClr val="C00000"/>
                </a:solidFill>
              </a:rPr>
              <a:t>condividendo gli obiettivi </a:t>
            </a:r>
            <a:r>
              <a:rPr lang="it-IT" sz="2900" dirty="0" smtClean="0"/>
              <a:t>del modello assistenziale e le procedure relative al reclutamento e all'integrazione con gli altri</a:t>
            </a:r>
          </a:p>
          <a:p>
            <a:r>
              <a:rPr lang="it-IT" sz="2900" dirty="0" smtClean="0"/>
              <a:t>professionisti sanitari).</a:t>
            </a:r>
            <a:endParaRPr lang="it-IT" sz="2900" dirty="0"/>
          </a:p>
        </p:txBody>
      </p:sp>
      <p:sp>
        <p:nvSpPr>
          <p:cNvPr id="3" name="CasellaDiTesto 2"/>
          <p:cNvSpPr txBox="1"/>
          <p:nvPr/>
        </p:nvSpPr>
        <p:spPr>
          <a:xfrm>
            <a:off x="827584" y="539969"/>
            <a:ext cx="3312368" cy="584775"/>
          </a:xfrm>
          <a:prstGeom prst="rect">
            <a:avLst/>
          </a:prstGeom>
          <a:noFill/>
        </p:spPr>
        <p:txBody>
          <a:bodyPr wrap="square" rtlCol="0">
            <a:spAutoFit/>
          </a:bodyPr>
          <a:lstStyle/>
          <a:p>
            <a:r>
              <a:rPr lang="it-IT" sz="3200" dirty="0" smtClean="0">
                <a:solidFill>
                  <a:srgbClr val="C00000"/>
                </a:solidFill>
                <a:latin typeface="Aharoni" pitchFamily="2" charset="-79"/>
                <a:cs typeface="Aharoni" pitchFamily="2" charset="-79"/>
              </a:rPr>
              <a:t>CARE PUGLIA</a:t>
            </a:r>
            <a:endParaRPr lang="it-IT" sz="3200" dirty="0">
              <a:solidFill>
                <a:srgbClr val="C00000"/>
              </a:solidFill>
              <a:latin typeface="Aharoni" pitchFamily="2" charset="-79"/>
              <a:cs typeface="Aharoni" pitchFamily="2" charset="-79"/>
            </a:endParaRPr>
          </a:p>
        </p:txBody>
      </p:sp>
      <p:pic>
        <p:nvPicPr>
          <p:cNvPr id="4"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5" name="Immagine 4"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905227"/>
            <a:ext cx="7632848" cy="6340197"/>
          </a:xfrm>
          <a:prstGeom prst="rect">
            <a:avLst/>
          </a:prstGeom>
        </p:spPr>
        <p:txBody>
          <a:bodyPr wrap="square">
            <a:spAutoFit/>
          </a:bodyPr>
          <a:lstStyle/>
          <a:p>
            <a:r>
              <a:rPr lang="it-IT" sz="3200" dirty="0" smtClean="0"/>
              <a:t>1. Il modello base del progetto Leonardo (a)</a:t>
            </a:r>
          </a:p>
          <a:p>
            <a:endParaRPr lang="it-IT" sz="2900" dirty="0" smtClean="0"/>
          </a:p>
          <a:p>
            <a:r>
              <a:rPr lang="it-IT" sz="2900" dirty="0" smtClean="0"/>
              <a:t>Nel Progetto Leonardo </a:t>
            </a:r>
            <a:r>
              <a:rPr lang="it-IT" sz="2900" dirty="0" smtClean="0">
                <a:solidFill>
                  <a:srgbClr val="C00000"/>
                </a:solidFill>
              </a:rPr>
              <a:t>sperimentale</a:t>
            </a:r>
            <a:r>
              <a:rPr lang="it-IT" sz="2900" dirty="0" smtClean="0"/>
              <a:t> I Care Manager risiedevano nella medicina di gruppo, si interfacciavano direttamente con i medici di famiglia del gruppo, i quali reclutavano il paziente e lo gestivano poi assieme al </a:t>
            </a:r>
            <a:r>
              <a:rPr lang="it-IT" sz="2900" dirty="0" smtClean="0">
                <a:solidFill>
                  <a:srgbClr val="C00000"/>
                </a:solidFill>
              </a:rPr>
              <a:t>Care Manager. </a:t>
            </a:r>
            <a:r>
              <a:rPr lang="it-IT" sz="2900" dirty="0" smtClean="0"/>
              <a:t>Successivamente, nella prosecuzione del Progetto Leonardo, gli infermieri/Care Manager hanno affiancato alla attività di supporto al paziente cronico anche le più classiche attività della medicina territoriale. </a:t>
            </a:r>
          </a:p>
          <a:p>
            <a:endParaRPr lang="it-IT" sz="2900" dirty="0" smtClean="0"/>
          </a:p>
          <a:p>
            <a:endParaRPr lang="it-IT" sz="2900" dirty="0" smtClean="0"/>
          </a:p>
        </p:txBody>
      </p:sp>
      <p:pic>
        <p:nvPicPr>
          <p:cNvPr id="3"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4" name="Immagine 3"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974333"/>
            <a:ext cx="7488832" cy="5324535"/>
          </a:xfrm>
          <a:prstGeom prst="rect">
            <a:avLst/>
          </a:prstGeom>
        </p:spPr>
        <p:txBody>
          <a:bodyPr wrap="square">
            <a:spAutoFit/>
          </a:bodyPr>
          <a:lstStyle/>
          <a:p>
            <a:r>
              <a:rPr lang="it-IT" sz="3200" dirty="0" smtClean="0"/>
              <a:t>1. Il modello base del progetto Leonardo (b)</a:t>
            </a:r>
          </a:p>
          <a:p>
            <a:endParaRPr lang="it-IT" sz="2800" dirty="0" smtClean="0"/>
          </a:p>
          <a:p>
            <a:r>
              <a:rPr lang="it-IT" sz="2800" dirty="0" smtClean="0"/>
              <a:t>Pertanto si è andata delineando una figura professionale di </a:t>
            </a:r>
            <a:r>
              <a:rPr lang="it-IT" sz="2800" dirty="0" smtClean="0">
                <a:solidFill>
                  <a:srgbClr val="C00000"/>
                </a:solidFill>
              </a:rPr>
              <a:t>infermiere/Care Manager </a:t>
            </a:r>
            <a:r>
              <a:rPr lang="it-IT" sz="2800" dirty="0" smtClean="0"/>
              <a:t>del territorio, che partecipa alla presa in carico del paziente cronico, con autonome competenze in merito alle </a:t>
            </a:r>
            <a:r>
              <a:rPr lang="it-IT" sz="2800" dirty="0" smtClean="0">
                <a:solidFill>
                  <a:srgbClr val="C00000"/>
                </a:solidFill>
              </a:rPr>
              <a:t>tecniche del </a:t>
            </a:r>
            <a:r>
              <a:rPr lang="it-IT" sz="2800" dirty="0" err="1" smtClean="0">
                <a:solidFill>
                  <a:srgbClr val="C00000"/>
                </a:solidFill>
              </a:rPr>
              <a:t>coaching</a:t>
            </a:r>
            <a:r>
              <a:rPr lang="it-IT" sz="2800" dirty="0" smtClean="0">
                <a:solidFill>
                  <a:srgbClr val="C00000"/>
                </a:solidFill>
              </a:rPr>
              <a:t> </a:t>
            </a:r>
            <a:r>
              <a:rPr lang="it-IT" sz="2800" dirty="0" smtClean="0"/>
              <a:t>e del supporto motivazionale.</a:t>
            </a:r>
          </a:p>
          <a:p>
            <a:endParaRPr lang="it-IT" sz="2800" dirty="0" smtClean="0"/>
          </a:p>
          <a:p>
            <a:r>
              <a:rPr lang="it-IT" sz="2800" dirty="0" smtClean="0"/>
              <a:t>Questo modello organizzativo si attua nelle medicine di gruppo o supergruppi.</a:t>
            </a:r>
          </a:p>
          <a:p>
            <a:endParaRPr lang="it-IT" sz="2800" dirty="0"/>
          </a:p>
        </p:txBody>
      </p:sp>
      <p:pic>
        <p:nvPicPr>
          <p:cNvPr id="3" name="Picture 3"/>
          <p:cNvPicPr>
            <a:picLocks noChangeAspect="1" noChangeArrowheads="1"/>
          </p:cNvPicPr>
          <p:nvPr/>
        </p:nvPicPr>
        <p:blipFill>
          <a:blip r:embed="rId2" cstate="print"/>
          <a:srcRect l="9573"/>
          <a:stretch>
            <a:fillRect/>
          </a:stretch>
        </p:blipFill>
        <p:spPr bwMode="auto">
          <a:xfrm>
            <a:off x="6306245" y="26192"/>
            <a:ext cx="1794147" cy="620687"/>
          </a:xfrm>
          <a:prstGeom prst="rect">
            <a:avLst/>
          </a:prstGeom>
          <a:noFill/>
          <a:ln w="9525">
            <a:noFill/>
            <a:miter lim="800000"/>
            <a:headEnd/>
            <a:tailEnd/>
          </a:ln>
        </p:spPr>
      </p:pic>
      <p:pic>
        <p:nvPicPr>
          <p:cNvPr id="4" name="Immagine 3" descr="Logo_IPASVI.jpg"/>
          <p:cNvPicPr>
            <a:picLocks noChangeAspect="1"/>
          </p:cNvPicPr>
          <p:nvPr/>
        </p:nvPicPr>
        <p:blipFill>
          <a:blip r:embed="rId3" cstate="print"/>
          <a:stretch>
            <a:fillRect/>
          </a:stretch>
        </p:blipFill>
        <p:spPr>
          <a:xfrm>
            <a:off x="5724128" y="-27384"/>
            <a:ext cx="544678" cy="71055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049823"/>
            <a:ext cx="7848872" cy="6555641"/>
          </a:xfrm>
          <a:prstGeom prst="rect">
            <a:avLst/>
          </a:prstGeom>
        </p:spPr>
        <p:txBody>
          <a:bodyPr wrap="square">
            <a:spAutoFit/>
          </a:bodyPr>
          <a:lstStyle/>
          <a:p>
            <a:r>
              <a:rPr lang="it-IT" sz="3200" dirty="0" smtClean="0">
                <a:solidFill>
                  <a:schemeClr val="tx1">
                    <a:lumMod val="75000"/>
                    <a:lumOff val="25000"/>
                  </a:schemeClr>
                </a:solidFill>
              </a:rPr>
              <a:t>2. Modello basato sulle Case della Salute</a:t>
            </a:r>
          </a:p>
          <a:p>
            <a:endParaRPr lang="it-IT" sz="2800" b="1" dirty="0" smtClean="0"/>
          </a:p>
          <a:p>
            <a:r>
              <a:rPr lang="it-IT" sz="2800" dirty="0" smtClean="0"/>
              <a:t>Nelle realtà in cui non sono attive le </a:t>
            </a:r>
            <a:r>
              <a:rPr lang="it-IT" sz="2800" dirty="0" smtClean="0">
                <a:solidFill>
                  <a:srgbClr val="C00000"/>
                </a:solidFill>
              </a:rPr>
              <a:t>medicine di gruppo</a:t>
            </a:r>
            <a:r>
              <a:rPr lang="it-IT" sz="2800" dirty="0" smtClean="0"/>
              <a:t> della medicina generale individuando sedi polivalenti che siano di riferimento per quel territorio . Nelle realtà a popolazione sparsa in piccoli Comuni le sedi saranno ubicate preferenzialmente nei Comuni più popolati o più facilmente raggiungibili. Esse possono essere individuate in strutture già esistenti o essere costituite ex novo, preferibilmente nelle sedi degli ospedali riconvertiti</a:t>
            </a:r>
          </a:p>
          <a:p>
            <a:endParaRPr lang="it-IT" sz="2800" dirty="0" smtClean="0"/>
          </a:p>
          <a:p>
            <a:endParaRPr lang="it-IT" sz="2800" dirty="0" smtClean="0"/>
          </a:p>
          <a:p>
            <a:endParaRPr lang="it-IT"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1647085"/>
            <a:ext cx="756084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3400" b="0" i="0" u="none" strike="noStrike" cap="none" normalizeH="0" baseline="0" dirty="0" smtClean="0">
                <a:ln>
                  <a:noFill/>
                </a:ln>
                <a:solidFill>
                  <a:schemeClr val="accent1">
                    <a:lumMod val="65000"/>
                    <a:lumOff val="35000"/>
                  </a:schemeClr>
                </a:solidFill>
                <a:effectLst/>
                <a:latin typeface="+mj-lt"/>
                <a:ea typeface="Times New Roman" pitchFamily="18" charset="0"/>
                <a:cs typeface="Times New Roman" pitchFamily="18" charset="0"/>
              </a:rPr>
              <a:t>Un professionista, l’</a:t>
            </a:r>
            <a:r>
              <a:rPr kumimoji="0" lang="it-IT" sz="3400" b="0" i="0" u="none" strike="noStrike" cap="none" normalizeH="0" baseline="0" dirty="0" smtClean="0">
                <a:ln>
                  <a:noFill/>
                </a:ln>
                <a:solidFill>
                  <a:srgbClr val="C00000"/>
                </a:solidFill>
                <a:effectLst/>
                <a:latin typeface="+mj-lt"/>
                <a:ea typeface="Times New Roman" pitchFamily="18" charset="0"/>
                <a:cs typeface="Times New Roman" pitchFamily="18" charset="0"/>
              </a:rPr>
              <a:t>INFERMIERE</a:t>
            </a:r>
            <a:r>
              <a:rPr kumimoji="0" lang="it-IT" sz="3400" b="0" i="0" u="none" strike="noStrike" cap="none" normalizeH="0" baseline="0" dirty="0" smtClean="0">
                <a:ln>
                  <a:noFill/>
                </a:ln>
                <a:solidFill>
                  <a:schemeClr val="accent1">
                    <a:lumMod val="65000"/>
                    <a:lumOff val="35000"/>
                  </a:schemeClr>
                </a:solidFill>
                <a:effectLst/>
                <a:latin typeface="+mj-lt"/>
                <a:ea typeface="Times New Roman" pitchFamily="18" charset="0"/>
                <a:cs typeface="Times New Roman" pitchFamily="18" charset="0"/>
              </a:rPr>
              <a:t>, con ruoli diversificati, inserito in un’</a:t>
            </a:r>
            <a:r>
              <a:rPr kumimoji="0" lang="it-IT" sz="3400" b="0" i="0" u="none" strike="noStrike" cap="none" normalizeH="0" baseline="0" dirty="0" smtClean="0">
                <a:ln>
                  <a:noFill/>
                </a:ln>
                <a:solidFill>
                  <a:srgbClr val="C00000"/>
                </a:solidFill>
                <a:effectLst/>
                <a:latin typeface="+mj-lt"/>
                <a:ea typeface="Times New Roman" pitchFamily="18" charset="0"/>
                <a:cs typeface="Times New Roman" pitchFamily="18" charset="0"/>
              </a:rPr>
              <a:t>organizzazione delle cure </a:t>
            </a:r>
            <a:r>
              <a:rPr kumimoji="0" lang="it-IT" sz="3400" b="0" i="0" u="none" strike="noStrike" cap="none" normalizeH="0" baseline="0" dirty="0" smtClean="0">
                <a:ln>
                  <a:noFill/>
                </a:ln>
                <a:solidFill>
                  <a:schemeClr val="accent1">
                    <a:lumMod val="65000"/>
                    <a:lumOff val="35000"/>
                  </a:schemeClr>
                </a:solidFill>
                <a:effectLst/>
                <a:latin typeface="+mj-lt"/>
                <a:ea typeface="Times New Roman" pitchFamily="18" charset="0"/>
                <a:cs typeface="Times New Roman" pitchFamily="18" charset="0"/>
              </a:rPr>
              <a:t>non più verticale, ma orizzontale, in grado di raccogliere tutte le migliori soluzioni possibili per soddisfare i </a:t>
            </a:r>
            <a:r>
              <a:rPr kumimoji="0" lang="it-IT" sz="3400" b="0" i="0" u="none" strike="noStrike" cap="none" normalizeH="0" baseline="0" dirty="0" smtClean="0">
                <a:ln>
                  <a:noFill/>
                </a:ln>
                <a:solidFill>
                  <a:srgbClr val="C00000"/>
                </a:solidFill>
                <a:effectLst/>
                <a:latin typeface="+mj-lt"/>
                <a:ea typeface="Times New Roman" pitchFamily="18" charset="0"/>
                <a:cs typeface="Times New Roman" pitchFamily="18" charset="0"/>
              </a:rPr>
              <a:t>bisogni degli assistiti</a:t>
            </a:r>
            <a:r>
              <a:rPr kumimoji="0" lang="it-IT" sz="3400" b="0" i="0" u="none" strike="noStrike" cap="none" normalizeH="0" baseline="0" dirty="0" smtClean="0">
                <a:ln>
                  <a:noFill/>
                </a:ln>
                <a:solidFill>
                  <a:schemeClr val="accent1">
                    <a:lumMod val="65000"/>
                    <a:lumOff val="35000"/>
                  </a:schemeClr>
                </a:solidFill>
                <a:effectLst/>
                <a:latin typeface="+mj-lt"/>
                <a:ea typeface="Times New Roman" pitchFamily="18" charset="0"/>
                <a:cs typeface="Times New Roman" pitchFamily="18" charset="0"/>
              </a:rPr>
              <a:t>.</a:t>
            </a:r>
            <a:endParaRPr kumimoji="0" lang="it-IT" sz="3400" b="0" i="0" u="none" strike="noStrike" cap="none" normalizeH="0" baseline="0" dirty="0" smtClean="0">
              <a:ln>
                <a:noFill/>
              </a:ln>
              <a:solidFill>
                <a:schemeClr val="accent1">
                  <a:lumMod val="65000"/>
                  <a:lumOff val="35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400" b="0" i="0" u="none" strike="noStrike" cap="none" normalizeH="0" baseline="0" dirty="0" smtClean="0">
                <a:ln>
                  <a:noFill/>
                </a:ln>
                <a:solidFill>
                  <a:schemeClr val="accent1">
                    <a:lumMod val="65000"/>
                    <a:lumOff val="35000"/>
                  </a:schemeClr>
                </a:solidFill>
                <a:effectLst/>
                <a:latin typeface="+mj-lt"/>
                <a:ea typeface="Times New Roman" pitchFamily="18" charset="0"/>
                <a:cs typeface="Times New Roman" pitchFamily="18" charset="0"/>
              </a:rPr>
              <a:t> </a:t>
            </a:r>
            <a:r>
              <a:rPr kumimoji="0" lang="it-IT" sz="3600" b="0" i="0" u="none" strike="noStrike" cap="none" normalizeH="0" baseline="0" dirty="0" smtClean="0">
                <a:ln>
                  <a:noFill/>
                </a:ln>
                <a:solidFill>
                  <a:schemeClr val="accent1">
                    <a:lumMod val="65000"/>
                    <a:lumOff val="35000"/>
                  </a:schemeClr>
                </a:solidFill>
                <a:effectLst/>
                <a:latin typeface="+mj-lt"/>
                <a:ea typeface="Times New Roman" pitchFamily="18" charset="0"/>
                <a:cs typeface="Times New Roman" pitchFamily="18" charset="0"/>
              </a:rPr>
              <a:t/>
            </a:r>
            <a:br>
              <a:rPr kumimoji="0" lang="it-IT" sz="3600" b="0" i="0" u="none" strike="noStrike" cap="none" normalizeH="0" baseline="0" dirty="0" smtClean="0">
                <a:ln>
                  <a:noFill/>
                </a:ln>
                <a:solidFill>
                  <a:schemeClr val="accent1">
                    <a:lumMod val="65000"/>
                    <a:lumOff val="35000"/>
                  </a:schemeClr>
                </a:solidFill>
                <a:effectLst/>
                <a:latin typeface="+mj-lt"/>
                <a:ea typeface="Times New Roman" pitchFamily="18" charset="0"/>
                <a:cs typeface="Times New Roman" pitchFamily="18" charset="0"/>
              </a:rPr>
            </a:br>
            <a:endParaRPr kumimoji="0" lang="it-IT" sz="4800" b="0" i="0" u="none" strike="noStrike" cap="none" normalizeH="0" baseline="0" dirty="0" smtClean="0">
              <a:ln>
                <a:noFill/>
              </a:ln>
              <a:solidFill>
                <a:schemeClr val="accent1">
                  <a:lumMod val="65000"/>
                  <a:lumOff val="35000"/>
                </a:schemeClr>
              </a:solidFill>
              <a:effectLst/>
              <a:latin typeface="+mj-lt"/>
              <a:cs typeface="Arial" pitchFamily="34" charset="0"/>
            </a:endParaRPr>
          </a:p>
        </p:txBody>
      </p:sp>
      <p:pic>
        <p:nvPicPr>
          <p:cNvPr id="3"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4" name="Immagine 3"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197327"/>
            <a:ext cx="7560840" cy="4524315"/>
          </a:xfrm>
          <a:prstGeom prst="rect">
            <a:avLst/>
          </a:prstGeom>
        </p:spPr>
        <p:txBody>
          <a:bodyPr wrap="square">
            <a:spAutoFit/>
          </a:bodyPr>
          <a:lstStyle/>
          <a:p>
            <a:r>
              <a:rPr lang="it-IT" sz="3200" b="1" dirty="0" smtClean="0">
                <a:solidFill>
                  <a:srgbClr val="C00000"/>
                </a:solidFill>
              </a:rPr>
              <a:t>3. </a:t>
            </a:r>
            <a:r>
              <a:rPr lang="it-IT" sz="3200" dirty="0" smtClean="0">
                <a:solidFill>
                  <a:srgbClr val="C00000"/>
                </a:solidFill>
              </a:rPr>
              <a:t>Modello basato sul Servizio Infermieristico Distrettuale</a:t>
            </a:r>
          </a:p>
          <a:p>
            <a:endParaRPr lang="it-IT" sz="3200" b="1" dirty="0" smtClean="0"/>
          </a:p>
          <a:p>
            <a:r>
              <a:rPr lang="it-IT" sz="3200" dirty="0" smtClean="0"/>
              <a:t>Il </a:t>
            </a:r>
            <a:r>
              <a:rPr lang="it-IT" sz="3200" i="1" dirty="0" smtClean="0">
                <a:solidFill>
                  <a:srgbClr val="C00000"/>
                </a:solidFill>
              </a:rPr>
              <a:t>Servizio infermieristico e ostetrico distrettuale</a:t>
            </a:r>
            <a:r>
              <a:rPr lang="it-IT" sz="3200" i="1" dirty="0" smtClean="0"/>
              <a:t>, in staff alla Direzione del</a:t>
            </a:r>
          </a:p>
          <a:p>
            <a:r>
              <a:rPr lang="it-IT" sz="3200" dirty="0" smtClean="0"/>
              <a:t>Distretto, contribuisce alla presa in carico globale della persona, con</a:t>
            </a:r>
          </a:p>
          <a:p>
            <a:r>
              <a:rPr lang="it-IT" sz="3200" dirty="0" smtClean="0"/>
              <a:t>particolare riferimento all’assistenza infermieristica e ostetrica.</a:t>
            </a:r>
          </a:p>
        </p:txBody>
      </p:sp>
      <p:pic>
        <p:nvPicPr>
          <p:cNvPr id="3"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4" name="Immagine 3"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548680"/>
            <a:ext cx="8064896"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Conclusioni</a:t>
            </a:r>
            <a:endParaRPr kumimoji="0" lang="it-IT" sz="28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it-IT" sz="2800" dirty="0" smtClean="0">
                <a:solidFill>
                  <a:srgbClr val="000000"/>
                </a:solidFill>
                <a:latin typeface="Arial" pitchFamily="34" charset="0"/>
                <a:ea typeface="Times New Roman" pitchFamily="18" charset="0"/>
                <a:cs typeface="Arial" pitchFamily="34" charset="0"/>
              </a:rPr>
              <a:t>Il Care Management Infermieristico, nei sistemi in cui è a</a:t>
            </a:r>
            <a:r>
              <a:rPr kumimoji="0" lang="it-IT"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ttivato porta a risultati sorprendenti,</a:t>
            </a:r>
            <a:r>
              <a:rPr kumimoji="0" lang="it-IT" sz="2800" b="0" i="0" u="none" strike="noStrike" cap="none" normalizeH="0" dirty="0" smtClean="0">
                <a:ln>
                  <a:noFill/>
                </a:ln>
                <a:solidFill>
                  <a:srgbClr val="000000"/>
                </a:solidFill>
                <a:effectLst/>
                <a:latin typeface="Arial" pitchFamily="34" charset="0"/>
                <a:ea typeface="Times New Roman" pitchFamily="18" charset="0"/>
                <a:cs typeface="Arial" pitchFamily="34" charset="0"/>
              </a:rPr>
              <a:t> esso è un </a:t>
            </a:r>
            <a:r>
              <a:rPr kumimoji="0" lang="it-IT" sz="2800" b="0" i="0" u="none" strike="noStrike" cap="none" normalizeH="0" dirty="0" smtClean="0">
                <a:ln>
                  <a:noFill/>
                </a:ln>
                <a:solidFill>
                  <a:srgbClr val="C00000"/>
                </a:solidFill>
                <a:effectLst/>
                <a:latin typeface="Arial" pitchFamily="34" charset="0"/>
                <a:ea typeface="Times New Roman" pitchFamily="18" charset="0"/>
                <a:cs typeface="Arial" pitchFamily="34" charset="0"/>
              </a:rPr>
              <a:t>GANGLIO</a:t>
            </a:r>
            <a:r>
              <a:rPr kumimoji="0" lang="it-IT" sz="2800" b="0" i="0" u="none" strike="noStrike" cap="none" normalizeH="0" dirty="0" smtClean="0">
                <a:ln>
                  <a:noFill/>
                </a:ln>
                <a:solidFill>
                  <a:srgbClr val="000000"/>
                </a:solidFill>
                <a:effectLst/>
                <a:latin typeface="Arial" pitchFamily="34" charset="0"/>
                <a:ea typeface="Times New Roman" pitchFamily="18" charset="0"/>
                <a:cs typeface="Arial" pitchFamily="34" charset="0"/>
              </a:rPr>
              <a:t> indispensabile non solo nella qualificazione delle le cure sanitarie, ma anche sulla sostenibilità economica delle stesse.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Il </a:t>
            </a:r>
            <a:r>
              <a:rPr lang="it-IT" sz="2800" dirty="0" smtClean="0">
                <a:solidFill>
                  <a:srgbClr val="000000"/>
                </a:solidFill>
                <a:latin typeface="Arial" pitchFamily="34" charset="0"/>
                <a:ea typeface="Times New Roman" pitchFamily="18" charset="0"/>
                <a:cs typeface="Arial" pitchFamily="34" charset="0"/>
              </a:rPr>
              <a:t>modello sviluppa  altresì </a:t>
            </a:r>
            <a:r>
              <a:rPr kumimoji="0" lang="it-IT"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un </a:t>
            </a:r>
            <a:r>
              <a:rPr kumimoji="0" lang="it-IT" sz="28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ruolo specifico ed autonomo </a:t>
            </a:r>
            <a:r>
              <a:rPr lang="it-IT" sz="2800" dirty="0" smtClean="0">
                <a:solidFill>
                  <a:srgbClr val="C00000"/>
                </a:solidFill>
                <a:latin typeface="Arial" pitchFamily="34" charset="0"/>
                <a:cs typeface="Arial" pitchFamily="34" charset="0"/>
              </a:rPr>
              <a:t> </a:t>
            </a:r>
            <a:r>
              <a:rPr kumimoji="0" lang="it-IT" sz="28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dell</a:t>
            </a:r>
            <a:r>
              <a:rPr kumimoji="0" lang="it-IT" sz="2800" b="0" i="0" u="none" strike="noStrike" cap="none" normalizeH="0" baseline="0" dirty="0" smtClean="0">
                <a:ln>
                  <a:noFill/>
                </a:ln>
                <a:solidFill>
                  <a:srgbClr val="C00000"/>
                </a:solidFill>
                <a:effectLst/>
                <a:latin typeface="Calibri"/>
                <a:ea typeface="Times New Roman" pitchFamily="18" charset="0"/>
                <a:cs typeface="Arial" pitchFamily="34" charset="0"/>
              </a:rPr>
              <a:t>’</a:t>
            </a:r>
            <a:r>
              <a:rPr kumimoji="0" lang="it-IT" sz="28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infermiere </a:t>
            </a:r>
            <a:r>
              <a:rPr kumimoji="0" lang="it-IT"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nel management in particolare nelle situazioni</a:t>
            </a:r>
            <a:r>
              <a:rPr kumimoji="0" lang="it-IT" sz="2800" b="0" i="0" u="none" strike="noStrike" cap="none" normalizeH="0" dirty="0" smtClean="0">
                <a:ln>
                  <a:noFill/>
                </a:ln>
                <a:solidFill>
                  <a:srgbClr val="000000"/>
                </a:solidFill>
                <a:effectLst/>
                <a:latin typeface="Arial" pitchFamily="34" charset="0"/>
                <a:ea typeface="Times New Roman" pitchFamily="18" charset="0"/>
                <a:cs typeface="Arial" pitchFamily="34" charset="0"/>
              </a:rPr>
              <a:t> di </a:t>
            </a:r>
            <a:r>
              <a:rPr kumimoji="0" lang="it-IT"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condizioni </a:t>
            </a:r>
            <a:r>
              <a:rPr lang="it-IT" sz="2800" dirty="0" smtClean="0">
                <a:latin typeface="Arial" pitchFamily="34" charset="0"/>
                <a:cs typeface="Arial" pitchFamily="34" charset="0"/>
              </a:rPr>
              <a:t> </a:t>
            </a:r>
            <a:r>
              <a:rPr kumimoji="0" lang="it-IT"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croniche per</a:t>
            </a:r>
            <a:r>
              <a:rPr kumimoji="0" lang="it-IT" sz="28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it-IT"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 validit</a:t>
            </a:r>
            <a:r>
              <a:rPr kumimoji="0" lang="it-IT" sz="2800" b="0" i="0" u="none" strike="noStrike" cap="none" normalizeH="0" baseline="0" dirty="0" smtClean="0">
                <a:ln>
                  <a:noFill/>
                </a:ln>
                <a:solidFill>
                  <a:srgbClr val="000000"/>
                </a:solidFill>
                <a:effectLst/>
                <a:latin typeface="Calibri"/>
                <a:ea typeface="Times New Roman" pitchFamily="18" charset="0"/>
                <a:cs typeface="Arial" pitchFamily="34" charset="0"/>
              </a:rPr>
              <a:t>à</a:t>
            </a:r>
            <a:r>
              <a:rPr kumimoji="0" lang="it-IT"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 servizi sanitari </a:t>
            </a:r>
            <a:r>
              <a:rPr lang="it-IT" sz="2800" dirty="0" smtClean="0">
                <a:latin typeface="Arial" pitchFamily="34" charset="0"/>
                <a:cs typeface="Arial" pitchFamily="34" charset="0"/>
              </a:rPr>
              <a:t> </a:t>
            </a:r>
            <a:r>
              <a:rPr kumimoji="0" lang="it-IT"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personalizzati, coordinati e accessibili.</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4" name="Immagine 3"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5652120" y="2093947"/>
            <a:ext cx="3025775" cy="830997"/>
          </a:xfrm>
          <a:prstGeom prst="rect">
            <a:avLst/>
          </a:prstGeom>
          <a:noFill/>
          <a:ln w="9525">
            <a:noFill/>
            <a:miter lim="800000"/>
            <a:headEnd/>
            <a:tailEnd/>
          </a:ln>
        </p:spPr>
        <p:txBody>
          <a:bodyPr>
            <a:spAutoFit/>
          </a:bodyPr>
          <a:lstStyle/>
          <a:p>
            <a:pPr algn="ctr" eaLnBrk="0" hangingPunct="0"/>
            <a:r>
              <a:rPr lang="it-IT" altLang="it-IT" sz="4800" b="1" dirty="0" smtClean="0">
                <a:solidFill>
                  <a:srgbClr val="C00000"/>
                </a:solidFill>
                <a:latin typeface="Times New Roman" pitchFamily="18" charset="0"/>
              </a:rPr>
              <a:t>Grazie</a:t>
            </a:r>
            <a:endParaRPr lang="it-IT" altLang="it-IT" sz="4800" dirty="0">
              <a:solidFill>
                <a:schemeClr val="accent2"/>
              </a:solidFill>
              <a:latin typeface="Times New Roman" pitchFamily="18" charset="0"/>
            </a:endParaRPr>
          </a:p>
        </p:txBody>
      </p:sp>
      <p:graphicFrame>
        <p:nvGraphicFramePr>
          <p:cNvPr id="23557" name="Object 5"/>
          <p:cNvGraphicFramePr>
            <a:graphicFrameLocks noChangeAspect="1"/>
          </p:cNvGraphicFramePr>
          <p:nvPr>
            <p:ph type="clipArt" sz="half" idx="1"/>
          </p:nvPr>
        </p:nvGraphicFramePr>
        <p:xfrm>
          <a:off x="538163" y="1689893"/>
          <a:ext cx="4897437" cy="4043363"/>
        </p:xfrm>
        <a:graphic>
          <a:graphicData uri="http://schemas.openxmlformats.org/presentationml/2006/ole">
            <p:oleObj spid="_x0000_s1026" name="ClipArt" r:id="rId3" imgW="14066667" imgH="11171429" progId="">
              <p:embed/>
            </p:oleObj>
          </a:graphicData>
        </a:graphic>
      </p:graphicFrame>
      <p:pic>
        <p:nvPicPr>
          <p:cNvPr id="23558" name="Picture 6" descr="TITLEINF"/>
          <p:cNvPicPr>
            <a:picLocks noChangeAspect="1" noChangeArrowheads="1"/>
          </p:cNvPicPr>
          <p:nvPr/>
        </p:nvPicPr>
        <p:blipFill>
          <a:blip r:embed="rId4" cstate="print"/>
          <a:srcRect/>
          <a:stretch>
            <a:fillRect/>
          </a:stretch>
        </p:blipFill>
        <p:spPr bwMode="auto">
          <a:xfrm>
            <a:off x="539552" y="888542"/>
            <a:ext cx="4882207" cy="800460"/>
          </a:xfrm>
          <a:prstGeom prst="rect">
            <a:avLst/>
          </a:prstGeom>
          <a:noFill/>
          <a:ln w="9525">
            <a:noFill/>
            <a:miter lim="800000"/>
            <a:headEnd/>
            <a:tailEnd/>
          </a:ln>
        </p:spPr>
      </p:pic>
      <p:sp>
        <p:nvSpPr>
          <p:cNvPr id="7" name="CasellaDiTesto 6"/>
          <p:cNvSpPr txBox="1"/>
          <p:nvPr/>
        </p:nvSpPr>
        <p:spPr>
          <a:xfrm>
            <a:off x="539552" y="5795972"/>
            <a:ext cx="5184576" cy="369332"/>
          </a:xfrm>
          <a:prstGeom prst="rect">
            <a:avLst/>
          </a:prstGeom>
          <a:noFill/>
        </p:spPr>
        <p:txBody>
          <a:bodyPr wrap="square" rtlCol="0">
            <a:spAutoFit/>
          </a:bodyPr>
          <a:lstStyle/>
          <a:p>
            <a:pPr algn="ctr"/>
            <a:r>
              <a:rPr lang="it-IT" dirty="0" smtClean="0">
                <a:solidFill>
                  <a:srgbClr val="C00000"/>
                </a:solidFill>
              </a:rPr>
              <a:t>Saverio </a:t>
            </a:r>
            <a:r>
              <a:rPr lang="it-IT" dirty="0" err="1" smtClean="0">
                <a:solidFill>
                  <a:srgbClr val="C00000"/>
                </a:solidFill>
              </a:rPr>
              <a:t>Andreula</a:t>
            </a:r>
            <a:r>
              <a:rPr lang="it-IT" dirty="0" smtClean="0">
                <a:solidFill>
                  <a:srgbClr val="C00000"/>
                </a:solidFill>
              </a:rPr>
              <a:t>  -   </a:t>
            </a:r>
            <a:r>
              <a:rPr lang="it-IT" dirty="0" err="1" smtClean="0">
                <a:solidFill>
                  <a:srgbClr val="C00000"/>
                </a:solidFill>
              </a:rPr>
              <a:t>email</a:t>
            </a:r>
            <a:r>
              <a:rPr lang="it-IT" dirty="0" smtClean="0">
                <a:solidFill>
                  <a:srgbClr val="C00000"/>
                </a:solidFill>
              </a:rPr>
              <a:t>: </a:t>
            </a:r>
            <a:r>
              <a:rPr lang="it-IT" dirty="0" smtClean="0">
                <a:solidFill>
                  <a:schemeClr val="tx1">
                    <a:lumMod val="65000"/>
                    <a:lumOff val="35000"/>
                  </a:schemeClr>
                </a:solidFill>
                <a:hlinkClick r:id="rId5"/>
              </a:rPr>
              <a:t>saverioandreula@libero.it</a:t>
            </a:r>
            <a:r>
              <a:rPr lang="it-IT" dirty="0" smtClean="0">
                <a:solidFill>
                  <a:srgbClr val="C00000"/>
                </a:solidFill>
              </a:rPr>
              <a:t>  </a:t>
            </a:r>
            <a:endParaRPr lang="it-IT" dirty="0">
              <a:solidFill>
                <a:srgbClr val="C00000"/>
              </a:solidFill>
            </a:endParaRPr>
          </a:p>
        </p:txBody>
      </p:sp>
      <p:sp>
        <p:nvSpPr>
          <p:cNvPr id="8" name="CasellaDiTesto 7"/>
          <p:cNvSpPr txBox="1"/>
          <p:nvPr/>
        </p:nvSpPr>
        <p:spPr>
          <a:xfrm>
            <a:off x="5867400" y="5065486"/>
            <a:ext cx="2819400" cy="707886"/>
          </a:xfrm>
          <a:prstGeom prst="rect">
            <a:avLst/>
          </a:prstGeom>
          <a:noFill/>
        </p:spPr>
        <p:txBody>
          <a:bodyPr wrap="square" rtlCol="0">
            <a:spAutoFit/>
          </a:bodyPr>
          <a:lstStyle/>
          <a:p>
            <a:pPr algn="ctr"/>
            <a:r>
              <a:rPr lang="it-IT" sz="4000" dirty="0" smtClean="0">
                <a:solidFill>
                  <a:schemeClr val="bg1"/>
                </a:solidFill>
              </a:rPr>
              <a:t>GRAZIE </a:t>
            </a:r>
            <a:endParaRPr lang="it-IT" sz="4000" dirty="0">
              <a:solidFill>
                <a:schemeClr val="bg1"/>
              </a:solidFill>
            </a:endParaRPr>
          </a:p>
        </p:txBody>
      </p:sp>
      <p:sp>
        <p:nvSpPr>
          <p:cNvPr id="11" name="CasellaDiTesto 10"/>
          <p:cNvSpPr txBox="1"/>
          <p:nvPr/>
        </p:nvSpPr>
        <p:spPr>
          <a:xfrm>
            <a:off x="3131840" y="1868631"/>
            <a:ext cx="2232248" cy="1200329"/>
          </a:xfrm>
          <a:prstGeom prst="rect">
            <a:avLst/>
          </a:prstGeom>
          <a:solidFill>
            <a:schemeClr val="tx2">
              <a:lumMod val="20000"/>
              <a:lumOff val="80000"/>
            </a:schemeClr>
          </a:solidFill>
        </p:spPr>
        <p:txBody>
          <a:bodyPr wrap="square" rtlCol="0">
            <a:spAutoFit/>
          </a:bodyPr>
          <a:lstStyle/>
          <a:p>
            <a:pPr algn="ctr"/>
            <a:r>
              <a:rPr lang="it-IT" sz="2400" dirty="0" smtClean="0"/>
              <a:t>ASSISTENZA</a:t>
            </a:r>
          </a:p>
          <a:p>
            <a:pPr algn="ctr"/>
            <a:r>
              <a:rPr lang="it-IT" sz="2400" dirty="0" smtClean="0"/>
              <a:t> A </a:t>
            </a:r>
          </a:p>
          <a:p>
            <a:pPr algn="ctr"/>
            <a:r>
              <a:rPr lang="it-IT" sz="2400" dirty="0" smtClean="0"/>
              <a:t>PIENE MANI </a:t>
            </a:r>
            <a:endParaRPr lang="it-IT" sz="2400"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683568" y="908720"/>
            <a:ext cx="7632848" cy="1752600"/>
          </a:xfrm>
        </p:spPr>
        <p:txBody>
          <a:bodyPr>
            <a:noAutofit/>
          </a:bodyPr>
          <a:lstStyle/>
          <a:p>
            <a:pPr algn="l"/>
            <a:r>
              <a:rPr lang="it-IT" dirty="0" smtClean="0">
                <a:solidFill>
                  <a:schemeClr val="accent1">
                    <a:lumMod val="65000"/>
                    <a:lumOff val="35000"/>
                  </a:schemeClr>
                </a:solidFill>
                <a:latin typeface="+mj-lt"/>
                <a:ea typeface="Times New Roman" pitchFamily="18" charset="0"/>
                <a:cs typeface="Times New Roman" pitchFamily="18" charset="0"/>
              </a:rPr>
              <a:t> A livello territoriale ruoli differenziati tra i </a:t>
            </a:r>
            <a:r>
              <a:rPr lang="it-IT" dirty="0" smtClean="0">
                <a:solidFill>
                  <a:srgbClr val="C00000"/>
                </a:solidFill>
                <a:latin typeface="+mj-lt"/>
                <a:ea typeface="Times New Roman" pitchFamily="18" charset="0"/>
                <a:cs typeface="Times New Roman" pitchFamily="18" charset="0"/>
              </a:rPr>
              <a:t>“facilitatori di percorsi”, </a:t>
            </a:r>
            <a:r>
              <a:rPr lang="it-IT" dirty="0" smtClean="0">
                <a:solidFill>
                  <a:schemeClr val="accent1">
                    <a:lumMod val="65000"/>
                    <a:lumOff val="35000"/>
                  </a:schemeClr>
                </a:solidFill>
                <a:latin typeface="+mj-lt"/>
                <a:ea typeface="Times New Roman" pitchFamily="18" charset="0"/>
                <a:cs typeface="Times New Roman" pitchFamily="18" charset="0"/>
              </a:rPr>
              <a:t>ovvero coloro che prendono fattivamente in carico il paziente, i </a:t>
            </a:r>
            <a:r>
              <a:rPr lang="it-IT" dirty="0" smtClean="0">
                <a:solidFill>
                  <a:srgbClr val="C00000"/>
                </a:solidFill>
                <a:latin typeface="+mj-lt"/>
                <a:ea typeface="Times New Roman" pitchFamily="18" charset="0"/>
                <a:cs typeface="Times New Roman" pitchFamily="18" charset="0"/>
              </a:rPr>
              <a:t>“coordinatori”</a:t>
            </a:r>
            <a:r>
              <a:rPr lang="it-IT" dirty="0" smtClean="0">
                <a:solidFill>
                  <a:schemeClr val="accent1">
                    <a:lumMod val="65000"/>
                    <a:lumOff val="35000"/>
                  </a:schemeClr>
                </a:solidFill>
                <a:latin typeface="+mj-lt"/>
                <a:ea typeface="Times New Roman" pitchFamily="18" charset="0"/>
                <a:cs typeface="Times New Roman" pitchFamily="18" charset="0"/>
              </a:rPr>
              <a:t>, dedicati alla gestione del personale e i </a:t>
            </a:r>
            <a:r>
              <a:rPr lang="it-IT" dirty="0" smtClean="0">
                <a:solidFill>
                  <a:srgbClr val="C00000"/>
                </a:solidFill>
                <a:latin typeface="+mj-lt"/>
                <a:ea typeface="Times New Roman" pitchFamily="18" charset="0"/>
                <a:cs typeface="Times New Roman" pitchFamily="18" charset="0"/>
              </a:rPr>
              <a:t>“</a:t>
            </a:r>
            <a:r>
              <a:rPr lang="it-IT" dirty="0" err="1" smtClean="0">
                <a:solidFill>
                  <a:srgbClr val="C00000"/>
                </a:solidFill>
                <a:latin typeface="+mj-lt"/>
                <a:ea typeface="Times New Roman" pitchFamily="18" charset="0"/>
                <a:cs typeface="Times New Roman" pitchFamily="18" charset="0"/>
              </a:rPr>
              <a:t>professional</a:t>
            </a:r>
            <a:r>
              <a:rPr lang="it-IT" dirty="0" smtClean="0">
                <a:solidFill>
                  <a:srgbClr val="C00000"/>
                </a:solidFill>
                <a:latin typeface="+mj-lt"/>
                <a:ea typeface="Times New Roman" pitchFamily="18" charset="0"/>
                <a:cs typeface="Times New Roman" pitchFamily="18" charset="0"/>
              </a:rPr>
              <a:t>”</a:t>
            </a:r>
            <a:r>
              <a:rPr lang="it-IT" dirty="0" smtClean="0">
                <a:solidFill>
                  <a:schemeClr val="tx1">
                    <a:lumMod val="65000"/>
                    <a:lumOff val="35000"/>
                  </a:schemeClr>
                </a:solidFill>
                <a:latin typeface="+mj-lt"/>
                <a:ea typeface="Times New Roman" pitchFamily="18" charset="0"/>
                <a:cs typeface="Times New Roman" pitchFamily="18" charset="0"/>
              </a:rPr>
              <a:t>,</a:t>
            </a:r>
            <a:r>
              <a:rPr lang="it-IT" dirty="0" smtClean="0">
                <a:solidFill>
                  <a:srgbClr val="C00000"/>
                </a:solidFill>
                <a:latin typeface="+mj-lt"/>
                <a:ea typeface="Times New Roman" pitchFamily="18" charset="0"/>
                <a:cs typeface="Times New Roman" pitchFamily="18" charset="0"/>
              </a:rPr>
              <a:t> </a:t>
            </a:r>
            <a:r>
              <a:rPr lang="it-IT" dirty="0" smtClean="0">
                <a:solidFill>
                  <a:schemeClr val="accent1">
                    <a:lumMod val="65000"/>
                    <a:lumOff val="35000"/>
                  </a:schemeClr>
                </a:solidFill>
                <a:latin typeface="+mj-lt"/>
                <a:ea typeface="Times New Roman" pitchFamily="18" charset="0"/>
                <a:cs typeface="Times New Roman" pitchFamily="18" charset="0"/>
              </a:rPr>
              <a:t>specialisti nel campo infermieristico, assistenziale e/o riabilitazione; a livello ospedaliero la figura del  “</a:t>
            </a:r>
            <a:r>
              <a:rPr lang="it-IT" dirty="0" smtClean="0">
                <a:solidFill>
                  <a:srgbClr val="C00000"/>
                </a:solidFill>
                <a:latin typeface="+mj-lt"/>
                <a:ea typeface="Times New Roman" pitchFamily="18" charset="0"/>
                <a:cs typeface="Times New Roman" pitchFamily="18" charset="0"/>
              </a:rPr>
              <a:t>care manager</a:t>
            </a:r>
            <a:r>
              <a:rPr lang="it-IT" dirty="0" smtClean="0">
                <a:solidFill>
                  <a:schemeClr val="accent1">
                    <a:lumMod val="65000"/>
                    <a:lumOff val="35000"/>
                  </a:schemeClr>
                </a:solidFill>
                <a:latin typeface="+mj-lt"/>
                <a:ea typeface="Times New Roman" pitchFamily="18" charset="0"/>
                <a:cs typeface="Times New Roman" pitchFamily="18" charset="0"/>
              </a:rPr>
              <a:t>”, che guida il paziente nel percorso di cura,  con la responsabilità di gestire il flusso dei pazienti ricoverati verso le strutture territoriali</a:t>
            </a:r>
            <a:endParaRPr lang="it-IT" dirty="0">
              <a:solidFill>
                <a:schemeClr val="accent1">
                  <a:lumMod val="65000"/>
                  <a:lumOff val="35000"/>
                </a:schemeClr>
              </a:solidFill>
              <a:latin typeface="+mj-lt"/>
            </a:endParaRPr>
          </a:p>
        </p:txBody>
      </p:sp>
      <p:pic>
        <p:nvPicPr>
          <p:cNvPr id="4"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5" name="Immagine 4"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2492896"/>
            <a:ext cx="7772400" cy="3744416"/>
          </a:xfrm>
        </p:spPr>
        <p:txBody>
          <a:bodyPr>
            <a:noAutofit/>
          </a:bodyPr>
          <a:lstStyle/>
          <a:p>
            <a:pPr algn="l"/>
            <a:r>
              <a:rPr lang="it-IT" sz="3400" dirty="0" smtClean="0">
                <a:solidFill>
                  <a:srgbClr val="C00000"/>
                </a:solidFill>
              </a:rPr>
              <a:t>coordinare </a:t>
            </a:r>
            <a:r>
              <a:rPr lang="it-IT" sz="3400" dirty="0" smtClean="0"/>
              <a:t>e gestisce l’assistenza integrata dei pazienti complessi nelle forme organizzative più evolute della medicina di famiglia, utilizzando le modalità e gli strumenti tipici del </a:t>
            </a:r>
            <a:r>
              <a:rPr lang="it-IT" sz="3400" dirty="0" smtClean="0">
                <a:solidFill>
                  <a:srgbClr val="C00000"/>
                </a:solidFill>
              </a:rPr>
              <a:t>care management</a:t>
            </a:r>
            <a:r>
              <a:rPr lang="it-IT" sz="3400" dirty="0" smtClean="0"/>
              <a:t>; </a:t>
            </a:r>
            <a:br>
              <a:rPr lang="it-IT" sz="3400" dirty="0" smtClean="0"/>
            </a:br>
            <a:endParaRPr lang="it-IT" sz="3400" dirty="0"/>
          </a:p>
        </p:txBody>
      </p:sp>
      <p:sp>
        <p:nvSpPr>
          <p:cNvPr id="4" name="CasellaDiTesto 3"/>
          <p:cNvSpPr txBox="1"/>
          <p:nvPr/>
        </p:nvSpPr>
        <p:spPr>
          <a:xfrm>
            <a:off x="683568" y="994083"/>
            <a:ext cx="7272808" cy="1661993"/>
          </a:xfrm>
          <a:prstGeom prst="rect">
            <a:avLst/>
          </a:prstGeom>
          <a:noFill/>
        </p:spPr>
        <p:txBody>
          <a:bodyPr wrap="square" rtlCol="0">
            <a:spAutoFit/>
          </a:bodyPr>
          <a:lstStyle/>
          <a:p>
            <a:r>
              <a:rPr lang="it-IT" sz="3400" dirty="0" smtClean="0">
                <a:solidFill>
                  <a:srgbClr val="C00000"/>
                </a:solidFill>
                <a:ea typeface="+mj-ea"/>
                <a:cs typeface="+mj-cs"/>
              </a:rPr>
              <a:t>L’INFERMIERE</a:t>
            </a:r>
            <a:r>
              <a:rPr lang="it-IT" sz="3400" dirty="0" smtClean="0">
                <a:solidFill>
                  <a:prstClr val="black"/>
                </a:solidFill>
                <a:ea typeface="+mj-ea"/>
                <a:cs typeface="+mj-cs"/>
              </a:rPr>
              <a:t> care/manager deve possedere le seguenti </a:t>
            </a:r>
            <a:r>
              <a:rPr lang="it-IT" sz="3400" dirty="0" smtClean="0">
                <a:solidFill>
                  <a:srgbClr val="C00000"/>
                </a:solidFill>
                <a:ea typeface="+mj-ea"/>
                <a:cs typeface="+mj-cs"/>
              </a:rPr>
              <a:t>competenze cognitive, gestuali e relazionali</a:t>
            </a:r>
            <a:r>
              <a:rPr lang="it-IT" sz="3400" dirty="0" smtClean="0">
                <a:solidFill>
                  <a:prstClr val="black"/>
                </a:solidFill>
                <a:ea typeface="+mj-ea"/>
                <a:cs typeface="+mj-cs"/>
              </a:rPr>
              <a:t>: </a:t>
            </a:r>
            <a:endParaRPr lang="it-IT" dirty="0"/>
          </a:p>
        </p:txBody>
      </p:sp>
      <p:pic>
        <p:nvPicPr>
          <p:cNvPr id="5"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6" name="Immagine 5"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908720"/>
            <a:ext cx="7848872" cy="4566369"/>
          </a:xfrm>
        </p:spPr>
        <p:txBody>
          <a:bodyPr>
            <a:noAutofit/>
          </a:bodyPr>
          <a:lstStyle/>
          <a:p>
            <a:pPr algn="l"/>
            <a:r>
              <a:rPr lang="it-IT" sz="3200" dirty="0" smtClean="0">
                <a:solidFill>
                  <a:schemeClr val="accent1">
                    <a:lumMod val="75000"/>
                    <a:lumOff val="25000"/>
                  </a:schemeClr>
                </a:solidFill>
              </a:rPr>
              <a:t/>
            </a:r>
            <a:br>
              <a:rPr lang="it-IT" sz="3200" dirty="0" smtClean="0">
                <a:solidFill>
                  <a:schemeClr val="accent1">
                    <a:lumMod val="75000"/>
                    <a:lumOff val="25000"/>
                  </a:schemeClr>
                </a:solidFill>
              </a:rPr>
            </a:br>
            <a:r>
              <a:rPr lang="it-IT" sz="3200" dirty="0" smtClean="0">
                <a:solidFill>
                  <a:srgbClr val="C00000"/>
                </a:solidFill>
              </a:rPr>
              <a:t>utilizzare</a:t>
            </a:r>
            <a:r>
              <a:rPr lang="it-IT" sz="3200" dirty="0" smtClean="0">
                <a:solidFill>
                  <a:srgbClr val="FF0000"/>
                </a:solidFill>
              </a:rPr>
              <a:t> </a:t>
            </a:r>
            <a:r>
              <a:rPr lang="it-IT" sz="3200" dirty="0" smtClean="0">
                <a:solidFill>
                  <a:schemeClr val="accent1">
                    <a:lumMod val="75000"/>
                    <a:lumOff val="25000"/>
                  </a:schemeClr>
                </a:solidFill>
              </a:rPr>
              <a:t>i dati prodotti dal sistema di case mix aziendale necessari all’assistenza dei pazienti complessi presi in carico; </a:t>
            </a:r>
            <a:br>
              <a:rPr lang="it-IT" sz="3200" dirty="0" smtClean="0">
                <a:solidFill>
                  <a:schemeClr val="accent1">
                    <a:lumMod val="75000"/>
                    <a:lumOff val="25000"/>
                  </a:schemeClr>
                </a:solidFill>
              </a:rPr>
            </a:br>
            <a:r>
              <a:rPr lang="it-IT" sz="3200" dirty="0" smtClean="0">
                <a:solidFill>
                  <a:srgbClr val="C00000"/>
                </a:solidFill>
              </a:rPr>
              <a:t>utilizzare</a:t>
            </a:r>
            <a:r>
              <a:rPr lang="it-IT" sz="3200" dirty="0" smtClean="0">
                <a:solidFill>
                  <a:schemeClr val="accent1">
                    <a:lumMod val="75000"/>
                    <a:lumOff val="25000"/>
                  </a:schemeClr>
                </a:solidFill>
              </a:rPr>
              <a:t> il processo di nursing opportunamente adattato al </a:t>
            </a:r>
            <a:r>
              <a:rPr lang="it-IT" sz="3200" dirty="0" smtClean="0">
                <a:solidFill>
                  <a:srgbClr val="C00000"/>
                </a:solidFill>
              </a:rPr>
              <a:t>care </a:t>
            </a:r>
            <a:r>
              <a:rPr lang="it-IT" sz="3200" dirty="0" err="1" smtClean="0">
                <a:solidFill>
                  <a:srgbClr val="C00000"/>
                </a:solidFill>
              </a:rPr>
              <a:t>mangement</a:t>
            </a:r>
            <a:r>
              <a:rPr lang="it-IT" sz="3200" dirty="0" smtClean="0">
                <a:solidFill>
                  <a:srgbClr val="C00000"/>
                </a:solidFill>
              </a:rPr>
              <a:t>;</a:t>
            </a:r>
            <a:r>
              <a:rPr lang="it-IT" sz="3200" dirty="0" smtClean="0">
                <a:solidFill>
                  <a:schemeClr val="accent1">
                    <a:lumMod val="75000"/>
                    <a:lumOff val="25000"/>
                  </a:schemeClr>
                </a:solidFill>
              </a:rPr>
              <a:t/>
            </a:r>
            <a:br>
              <a:rPr lang="it-IT" sz="3200" dirty="0" smtClean="0">
                <a:solidFill>
                  <a:schemeClr val="accent1">
                    <a:lumMod val="75000"/>
                    <a:lumOff val="25000"/>
                  </a:schemeClr>
                </a:solidFill>
              </a:rPr>
            </a:br>
            <a:r>
              <a:rPr lang="it-IT" sz="3200" dirty="0" smtClean="0">
                <a:solidFill>
                  <a:srgbClr val="C00000"/>
                </a:solidFill>
              </a:rPr>
              <a:t>valutare</a:t>
            </a:r>
            <a:r>
              <a:rPr lang="it-IT" sz="3200" dirty="0" smtClean="0">
                <a:solidFill>
                  <a:schemeClr val="accent1">
                    <a:lumMod val="75000"/>
                    <a:lumOff val="25000"/>
                  </a:schemeClr>
                </a:solidFill>
              </a:rPr>
              <a:t> i rischi reali e potenziali per il paziente e la famiglia/</a:t>
            </a:r>
            <a:r>
              <a:rPr lang="it-IT" sz="3200" dirty="0" err="1" smtClean="0">
                <a:solidFill>
                  <a:schemeClr val="accent1">
                    <a:lumMod val="75000"/>
                    <a:lumOff val="25000"/>
                  </a:schemeClr>
                </a:solidFill>
              </a:rPr>
              <a:t>caregiver</a:t>
            </a:r>
            <a:r>
              <a:rPr lang="it-IT" sz="3200" dirty="0" smtClean="0">
                <a:solidFill>
                  <a:schemeClr val="accent1">
                    <a:lumMod val="75000"/>
                    <a:lumOff val="25000"/>
                  </a:schemeClr>
                </a:solidFill>
              </a:rPr>
              <a:t>, predisponendo interventi atti alla</a:t>
            </a:r>
            <a:br>
              <a:rPr lang="it-IT" sz="3200" dirty="0" smtClean="0">
                <a:solidFill>
                  <a:schemeClr val="accent1">
                    <a:lumMod val="75000"/>
                    <a:lumOff val="25000"/>
                  </a:schemeClr>
                </a:solidFill>
              </a:rPr>
            </a:br>
            <a:r>
              <a:rPr lang="it-IT" sz="3200" dirty="0" smtClean="0">
                <a:solidFill>
                  <a:schemeClr val="accent1">
                    <a:lumMod val="75000"/>
                    <a:lumOff val="25000"/>
                  </a:schemeClr>
                </a:solidFill>
              </a:rPr>
              <a:t>prevenzione e alla loro soluzione;                    </a:t>
            </a:r>
            <a:endParaRPr lang="it-IT" sz="3200" dirty="0">
              <a:solidFill>
                <a:schemeClr val="accent1">
                  <a:lumMod val="75000"/>
                  <a:lumOff val="25000"/>
                </a:schemeClr>
              </a:solidFill>
            </a:endParaRPr>
          </a:p>
        </p:txBody>
      </p:sp>
      <p:pic>
        <p:nvPicPr>
          <p:cNvPr id="4"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5" name="Immagine 4"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1196752"/>
            <a:ext cx="7560840" cy="4566369"/>
          </a:xfrm>
        </p:spPr>
        <p:txBody>
          <a:bodyPr>
            <a:noAutofit/>
          </a:bodyPr>
          <a:lstStyle/>
          <a:p>
            <a:pPr algn="l"/>
            <a:r>
              <a:rPr lang="it-IT" sz="3100" dirty="0" smtClean="0">
                <a:solidFill>
                  <a:srgbClr val="C00000"/>
                </a:solidFill>
              </a:rPr>
              <a:t/>
            </a:r>
            <a:br>
              <a:rPr lang="it-IT" sz="3100" dirty="0" smtClean="0">
                <a:solidFill>
                  <a:srgbClr val="C00000"/>
                </a:solidFill>
              </a:rPr>
            </a:br>
            <a:r>
              <a:rPr lang="it-IT" sz="3100" dirty="0" smtClean="0">
                <a:solidFill>
                  <a:srgbClr val="C00000"/>
                </a:solidFill>
              </a:rPr>
              <a:t>coordinare</a:t>
            </a:r>
            <a:r>
              <a:rPr lang="it-IT" sz="3100" dirty="0" smtClean="0"/>
              <a:t>/attivare operatori/professionisti e Servizi della Rete socio-sanitaria e socio assistenziale;  </a:t>
            </a:r>
            <a:br>
              <a:rPr lang="it-IT" sz="3100" dirty="0" smtClean="0"/>
            </a:br>
            <a:r>
              <a:rPr lang="it-IT" sz="3100" dirty="0" smtClean="0">
                <a:solidFill>
                  <a:srgbClr val="C00000"/>
                </a:solidFill>
              </a:rPr>
              <a:t>utilizzare</a:t>
            </a:r>
            <a:r>
              <a:rPr lang="it-IT" sz="3100" dirty="0" smtClean="0"/>
              <a:t> strumenti e tecniche di comunicazione efficace finalizzate all’</a:t>
            </a:r>
            <a:r>
              <a:rPr lang="it-IT" sz="3100" dirty="0" err="1" smtClean="0"/>
              <a:t>empowerement</a:t>
            </a:r>
            <a:r>
              <a:rPr lang="it-IT" sz="3100" dirty="0" smtClean="0"/>
              <a:t> del paziente e della famiglia/</a:t>
            </a:r>
            <a:r>
              <a:rPr lang="it-IT" sz="3100" dirty="0" err="1" smtClean="0"/>
              <a:t>caregiver</a:t>
            </a:r>
            <a:r>
              <a:rPr lang="it-IT" sz="3100" dirty="0" smtClean="0"/>
              <a:t>;</a:t>
            </a:r>
            <a:br>
              <a:rPr lang="it-IT" sz="3100" dirty="0" smtClean="0"/>
            </a:br>
            <a:r>
              <a:rPr lang="it-IT" sz="3100" dirty="0" smtClean="0">
                <a:solidFill>
                  <a:srgbClr val="C00000"/>
                </a:solidFill>
              </a:rPr>
              <a:t>utilizzare </a:t>
            </a:r>
            <a:r>
              <a:rPr lang="it-IT" sz="3100" dirty="0" smtClean="0"/>
              <a:t>strumenti dell’educazione terapeutica ai fini dell’approccio assistenziale al paziente e alla famiglia/</a:t>
            </a:r>
            <a:r>
              <a:rPr lang="it-IT" sz="3100" dirty="0" err="1" smtClean="0"/>
              <a:t>caregiver</a:t>
            </a:r>
            <a:r>
              <a:rPr lang="it-IT" sz="3100" dirty="0" smtClean="0"/>
              <a:t>;                     </a:t>
            </a:r>
            <a:br>
              <a:rPr lang="it-IT" sz="3100" dirty="0" smtClean="0"/>
            </a:br>
            <a:endParaRPr lang="it-IT" sz="3100" dirty="0"/>
          </a:p>
        </p:txBody>
      </p:sp>
      <p:pic>
        <p:nvPicPr>
          <p:cNvPr id="3"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4" name="Immagine 3"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1124744"/>
            <a:ext cx="7416824" cy="4566369"/>
          </a:xfrm>
        </p:spPr>
        <p:txBody>
          <a:bodyPr>
            <a:noAutofit/>
          </a:bodyPr>
          <a:lstStyle/>
          <a:p>
            <a:pPr algn="l"/>
            <a:r>
              <a:rPr lang="it-IT" sz="3200" dirty="0" smtClean="0">
                <a:solidFill>
                  <a:srgbClr val="C00000"/>
                </a:solidFill>
              </a:rPr>
              <a:t>erogare</a:t>
            </a:r>
            <a:r>
              <a:rPr lang="it-IT" sz="3200" dirty="0" smtClean="0"/>
              <a:t> interventi assistenziali integrati con il MMG che opera nelle forme organizzative più evolute della medicina di famiglia;                     </a:t>
            </a:r>
            <a:br>
              <a:rPr lang="it-IT" sz="3200" dirty="0" smtClean="0"/>
            </a:br>
            <a:r>
              <a:rPr lang="it-IT" sz="3200" dirty="0" smtClean="0">
                <a:solidFill>
                  <a:srgbClr val="C00000"/>
                </a:solidFill>
              </a:rPr>
              <a:t>accompagnare</a:t>
            </a:r>
            <a:r>
              <a:rPr lang="it-IT" sz="3200" dirty="0" smtClean="0"/>
              <a:t> il paziente e la famiglia/</a:t>
            </a:r>
            <a:r>
              <a:rPr lang="it-IT" sz="3200" dirty="0" err="1" smtClean="0"/>
              <a:t>caregiver</a:t>
            </a:r>
            <a:r>
              <a:rPr lang="it-IT" sz="3200" dirty="0" smtClean="0"/>
              <a:t> nella cura del fine vita</a:t>
            </a:r>
            <a:br>
              <a:rPr lang="it-IT" sz="3200" dirty="0" smtClean="0"/>
            </a:br>
            <a:r>
              <a:rPr lang="it-IT" sz="3200" dirty="0" smtClean="0"/>
              <a:t>                                                                      </a:t>
            </a:r>
            <a:br>
              <a:rPr lang="it-IT" sz="3200" dirty="0" smtClean="0"/>
            </a:br>
            <a:endParaRPr lang="it-IT" sz="3200" dirty="0"/>
          </a:p>
        </p:txBody>
      </p:sp>
      <p:pic>
        <p:nvPicPr>
          <p:cNvPr id="3" name="Picture 3"/>
          <p:cNvPicPr>
            <a:picLocks noChangeAspect="1" noChangeArrowheads="1"/>
          </p:cNvPicPr>
          <p:nvPr/>
        </p:nvPicPr>
        <p:blipFill>
          <a:blip r:embed="rId2" cstate="print"/>
          <a:srcRect l="9573"/>
          <a:stretch>
            <a:fillRect/>
          </a:stretch>
        </p:blipFill>
        <p:spPr bwMode="auto">
          <a:xfrm>
            <a:off x="6306245" y="72009"/>
            <a:ext cx="1794147" cy="620687"/>
          </a:xfrm>
          <a:prstGeom prst="rect">
            <a:avLst/>
          </a:prstGeom>
          <a:noFill/>
          <a:ln w="9525">
            <a:noFill/>
            <a:miter lim="800000"/>
            <a:headEnd/>
            <a:tailEnd/>
          </a:ln>
        </p:spPr>
      </p:pic>
      <p:pic>
        <p:nvPicPr>
          <p:cNvPr id="4" name="Immagine 3" descr="Logo_IPASVI.jpg"/>
          <p:cNvPicPr>
            <a:picLocks noChangeAspect="1"/>
          </p:cNvPicPr>
          <p:nvPr/>
        </p:nvPicPr>
        <p:blipFill>
          <a:blip r:embed="rId3" cstate="print"/>
          <a:stretch>
            <a:fillRect/>
          </a:stretch>
        </p:blipFill>
        <p:spPr>
          <a:xfrm>
            <a:off x="5724128" y="18433"/>
            <a:ext cx="544678" cy="71055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210941"/>
            <a:ext cx="7772400" cy="1362075"/>
          </a:xfrm>
        </p:spPr>
        <p:txBody>
          <a:bodyPr>
            <a:noAutofit/>
          </a:bodyPr>
          <a:lstStyle/>
          <a:p>
            <a:r>
              <a:rPr lang="it-IT" sz="3100" b="0" cap="none" dirty="0" smtClean="0">
                <a:solidFill>
                  <a:srgbClr val="C00000"/>
                </a:solidFill>
              </a:rPr>
              <a:t>Le persone </a:t>
            </a:r>
            <a:r>
              <a:rPr lang="it-IT" sz="3100" b="0" cap="none" dirty="0" smtClean="0"/>
              <a:t>affette da patologie croniche e </a:t>
            </a:r>
            <a:r>
              <a:rPr lang="it-IT" sz="3100" b="0" cap="none" dirty="0" err="1" smtClean="0"/>
              <a:t>multimorbidità</a:t>
            </a:r>
            <a:r>
              <a:rPr lang="it-IT" sz="3100" b="0" cap="none" dirty="0" smtClean="0"/>
              <a:t> sono in considerevole aumento e l'invecchiamento della popolazione;</a:t>
            </a:r>
            <a:br>
              <a:rPr lang="it-IT" sz="3100" b="0" cap="none" dirty="0" smtClean="0"/>
            </a:br>
            <a:r>
              <a:rPr lang="it-IT" sz="3100" b="0" cap="none" dirty="0" smtClean="0">
                <a:solidFill>
                  <a:srgbClr val="C00000"/>
                </a:solidFill>
              </a:rPr>
              <a:t>La struttura </a:t>
            </a:r>
            <a:r>
              <a:rPr lang="it-IT" sz="3100" b="0" cap="none" dirty="0" smtClean="0"/>
              <a:t>demografica è caratterizzata da una forte componente di anziani spesso in condizioni di fragilità perché portatori di numerose patologie croniche e di </a:t>
            </a:r>
            <a:r>
              <a:rPr lang="it-IT" sz="3100" b="0" cap="none" dirty="0" smtClean="0">
                <a:solidFill>
                  <a:srgbClr val="C00000"/>
                </a:solidFill>
              </a:rPr>
              <a:t>bisogni assistenziali complessi</a:t>
            </a:r>
            <a:endParaRPr lang="it-IT" sz="3100" b="0" cap="none" dirty="0">
              <a:solidFill>
                <a:srgbClr val="C00000"/>
              </a:solidFill>
            </a:endParaRPr>
          </a:p>
        </p:txBody>
      </p:sp>
      <p:sp>
        <p:nvSpPr>
          <p:cNvPr id="3" name="Segnaposto testo 2"/>
          <p:cNvSpPr>
            <a:spLocks noGrp="1"/>
          </p:cNvSpPr>
          <p:nvPr>
            <p:ph type="body" idx="1"/>
          </p:nvPr>
        </p:nvSpPr>
        <p:spPr>
          <a:xfrm>
            <a:off x="539552" y="476672"/>
            <a:ext cx="7772400" cy="1500187"/>
          </a:xfrm>
        </p:spPr>
        <p:txBody>
          <a:bodyPr>
            <a:normAutofit/>
          </a:bodyPr>
          <a:lstStyle/>
          <a:p>
            <a:pPr algn="ctr"/>
            <a:r>
              <a:rPr lang="it-IT" sz="3200" dirty="0" smtClean="0">
                <a:solidFill>
                  <a:srgbClr val="C00000"/>
                </a:solidFill>
              </a:rPr>
              <a:t>Perché </a:t>
            </a:r>
            <a:r>
              <a:rPr lang="it-IT" sz="3200" dirty="0" smtClean="0">
                <a:solidFill>
                  <a:schemeClr val="tx1">
                    <a:lumMod val="75000"/>
                    <a:lumOff val="25000"/>
                  </a:schemeClr>
                </a:solidFill>
              </a:rPr>
              <a:t>l’INDISPENSABILITÀ</a:t>
            </a:r>
            <a:r>
              <a:rPr lang="it-IT" sz="3200" dirty="0" smtClean="0">
                <a:solidFill>
                  <a:srgbClr val="C00000"/>
                </a:solidFill>
              </a:rPr>
              <a:t> di un modello di Care Management infermieristico nei SSR </a:t>
            </a:r>
            <a:endParaRPr lang="it-IT" sz="3200" dirty="0">
              <a:solidFill>
                <a:srgbClr val="C00000"/>
              </a:solidFill>
            </a:endParaRPr>
          </a:p>
        </p:txBody>
      </p:sp>
      <p:pic>
        <p:nvPicPr>
          <p:cNvPr id="4" name="Picture 3"/>
          <p:cNvPicPr>
            <a:picLocks noChangeAspect="1" noChangeArrowheads="1"/>
          </p:cNvPicPr>
          <p:nvPr/>
        </p:nvPicPr>
        <p:blipFill>
          <a:blip r:embed="rId2" cstate="print"/>
          <a:srcRect l="9573"/>
          <a:stretch>
            <a:fillRect/>
          </a:stretch>
        </p:blipFill>
        <p:spPr bwMode="auto">
          <a:xfrm>
            <a:off x="6306245" y="26192"/>
            <a:ext cx="1794147" cy="620687"/>
          </a:xfrm>
          <a:prstGeom prst="rect">
            <a:avLst/>
          </a:prstGeom>
          <a:noFill/>
          <a:ln w="9525">
            <a:noFill/>
            <a:miter lim="800000"/>
            <a:headEnd/>
            <a:tailEnd/>
          </a:ln>
        </p:spPr>
      </p:pic>
      <p:pic>
        <p:nvPicPr>
          <p:cNvPr id="5" name="Immagine 4" descr="Logo_IPASVI.jpg"/>
          <p:cNvPicPr>
            <a:picLocks noChangeAspect="1"/>
          </p:cNvPicPr>
          <p:nvPr/>
        </p:nvPicPr>
        <p:blipFill>
          <a:blip r:embed="rId3" cstate="print"/>
          <a:stretch>
            <a:fillRect/>
          </a:stretch>
        </p:blipFill>
        <p:spPr>
          <a:xfrm>
            <a:off x="5724128" y="-27384"/>
            <a:ext cx="544678" cy="7105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Personalizzato 1">
      <a:dk1>
        <a:sysClr val="windowText" lastClr="000000"/>
      </a:dk1>
      <a:lt1>
        <a:sysClr val="window" lastClr="FFFFFF"/>
      </a:lt1>
      <a:dk2>
        <a:srgbClr val="21B2C8"/>
      </a:dk2>
      <a:lt2>
        <a:srgbClr val="DBF5F9"/>
      </a:lt2>
      <a:accent1>
        <a:srgbClr val="000000"/>
      </a:accent1>
      <a:accent2>
        <a:srgbClr val="009DD9"/>
      </a:accent2>
      <a:accent3>
        <a:srgbClr val="0BD0D9"/>
      </a:accent3>
      <a:accent4>
        <a:srgbClr val="C9DA91"/>
      </a:accent4>
      <a:accent5>
        <a:srgbClr val="7CCA62"/>
      </a:accent5>
      <a:accent6>
        <a:srgbClr val="A5C249"/>
      </a:accent6>
      <a:hlink>
        <a:srgbClr val="21B2C8"/>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1251</Words>
  <Application>Microsoft Office PowerPoint</Application>
  <PresentationFormat>Presentazione su schermo (4:3)</PresentationFormat>
  <Paragraphs>85</Paragraphs>
  <Slides>32</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32</vt:i4>
      </vt:variant>
    </vt:vector>
  </HeadingPairs>
  <TitlesOfParts>
    <vt:vector size="34" baseType="lpstr">
      <vt:lpstr>Tema di Office</vt:lpstr>
      <vt:lpstr>ClipArt</vt:lpstr>
      <vt:lpstr>La gestione della cronicità e la presa in carico del paziente: Modelli regionali a confronto </vt:lpstr>
      <vt:lpstr>Diapositiva 2</vt:lpstr>
      <vt:lpstr>Diapositiva 3</vt:lpstr>
      <vt:lpstr>Diapositiva 4</vt:lpstr>
      <vt:lpstr>coordinare e gestisce l’assistenza integrata dei pazienti complessi nelle forme organizzative più evolute della medicina di famiglia, utilizzando le modalità e gli strumenti tipici del care management;  </vt:lpstr>
      <vt:lpstr> utilizzare i dati prodotti dal sistema di case mix aziendale necessari all’assistenza dei pazienti complessi presi in carico;  utilizzare il processo di nursing opportunamente adattato al care mangement; valutare i rischi reali e potenziali per il paziente e la famiglia/caregiver, predisponendo interventi atti alla prevenzione e alla loro soluzione;                    </vt:lpstr>
      <vt:lpstr> coordinare/attivare operatori/professionisti e Servizi della Rete socio-sanitaria e socio assistenziale;   utilizzare strumenti e tecniche di comunicazione efficace finalizzate all’empowerement del paziente e della famiglia/caregiver; utilizzare strumenti dell’educazione terapeutica ai fini dell’approccio assistenziale al paziente e alla famiglia/caregiver;                      </vt:lpstr>
      <vt:lpstr>erogare interventi assistenziali integrati con il MMG che opera nelle forme organizzative più evolute della medicina di famiglia;                      accompagnare il paziente e la famiglia/caregiver nella cura del fine vita                                                                        </vt:lpstr>
      <vt:lpstr>Le persone affette da patologie croniche e multimorbidità sono in considerevole aumento e l'invecchiamento della popolazione; La struttura demografica è caratterizzata da una forte componente di anziani spesso in condizioni di fragilità perché portatori di numerose patologie croniche e di bisogni assistenziali complessi</vt:lpstr>
      <vt:lpstr>La fascia d'età che presenta maggiormente situazioni di multimorbidità/cronicità e che ricorre più frequentemente ai diversi servizi socio-sanitari è quella degli ultra 75enni, anche se le patologie cronico-degenerative più frequenti (malattie cardiovascolari, dismetaboliche, broncopneumopatie croniche, demenze e tumori) interessano ulteriori fasce d'età</vt:lpstr>
      <vt:lpstr>Gli interventi preventivi ed assistenziali necessari a migliorare la qualità di vita delle persone colpite dalle malattie cronico - degenerative rallentano il declino funzionale e limitando l'accesso inappropriato all'ospedale. Tanto induce a definire modelli di presa in carico differenziati per livello di rischio e un importante coinvolgimento del paziente e della famiglia nei processi di autocura basati sull'educazione terapeutica</vt:lpstr>
      <vt:lpstr> Il territorio per i sistemi sanitari evoluti deve diventare il luogo primario di intervento per attuare modalità innovative di integrazione assistenziale finalizzate a rispondere ai bisogni dei pazienti complessi.  Il domicilio, il distretto e le forme organizzative evolute della medicina convenzionata rappresentano, pertanto, gli ambiti privilegiati dove realizzare la presa in carico integrata del paziente e della sua famiglia. </vt:lpstr>
      <vt:lpstr>La definizione di un “modello” applicativo  di questi elementi caratterizzanti, deve prevedere lo sviluppo di un approccio multiprofessionale e multidisciplinare, dall'implementazione e diffusione dei Piani Diagnostico Terapeutico Assistenziali (PDTA) e dal consolidamento dei percorsi di ammissioni e di dimissioni protette   </vt:lpstr>
      <vt:lpstr>E’ l'INFERMIERE,  il perno su cui ruota un efficiente “Care Management” poiché egli è responsabile dell'assistenza generale infermieristica nei diversi contesti assistenziali e  conformemente a quanto disposto dal suo profilo professionale e dalle normative che  regolano il proprio esercizio professionale, può svolgere con autonomia professionale le attività dirette alla prevenzione, alla cura e salvaguardia della salute individuale e collettiva.   . </vt:lpstr>
      <vt:lpstr>  Accordo Stato Regioni del 10 luglio 2014 (Patto per la Salute)   Per un efficientamento del settore delle cure primarie, l'art. 5, punto 15, sottolinea l'importanza della ridefinizione dei ruoli, delle responsabilità, delle competenze, delle relazioni professionali, assegnando a ciascun professionista responsabilità individuali e di équipe su compiti, funzioni e obiettivi.   </vt:lpstr>
      <vt:lpstr>  Tale approccio richiede il superamento del frazionamento nell'organizzazione dell'intervento assistenziale, la revisione di ruoli, competenze e sfere di responsabilità dei professionisti e l'abbandono della logica gerarchica per perseguire una logica di “governance” responsabile da promuovere anche attraverso la formazione. </vt:lpstr>
      <vt:lpstr>Esiti Studi Sperimentali   Care Management Infermieristico  </vt:lpstr>
      <vt:lpstr> Studi sperimentali sul  Care Management Infermieristico  </vt:lpstr>
      <vt:lpstr>Care Management infermieristico in Puglia </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gestione della cronicità e la presa in carico del paziente: modelli regionali a confronto”</dc:title>
  <dc:creator>PC02</dc:creator>
  <cp:lastModifiedBy>PC02</cp:lastModifiedBy>
  <cp:revision>45</cp:revision>
  <dcterms:created xsi:type="dcterms:W3CDTF">2017-09-08T08:02:47Z</dcterms:created>
  <dcterms:modified xsi:type="dcterms:W3CDTF">2017-09-13T08:24:03Z</dcterms:modified>
</cp:coreProperties>
</file>